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9" r:id="rId2"/>
    <p:sldId id="265" r:id="rId3"/>
    <p:sldId id="264" r:id="rId4"/>
    <p:sldId id="266" r:id="rId5"/>
    <p:sldId id="270" r:id="rId6"/>
    <p:sldId id="268" r:id="rId7"/>
    <p:sldId id="269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90" autoAdjust="0"/>
  </p:normalViewPr>
  <p:slideViewPr>
    <p:cSldViewPr snapToGrid="0" snapToObjects="1">
      <p:cViewPr varScale="1">
        <p:scale>
          <a:sx n="76" d="100"/>
          <a:sy n="76" d="100"/>
        </p:scale>
        <p:origin x="164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  <a:endParaRPr lang="en-US" dirty="0" smtClean="0"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t_bgr_kr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6856"/>
            <a:ext cx="9144000" cy="2121144"/>
          </a:xfrm>
          <a:prstGeom prst="rect">
            <a:avLst/>
          </a:prstGeom>
        </p:spPr>
      </p:pic>
      <p:pic>
        <p:nvPicPr>
          <p:cNvPr id="7" name="Picture 6" descr="back_full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613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274638"/>
            <a:ext cx="66705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B97CC-CD2A-7046-B1C6-48812DBF7666}" type="datetimeFigureOut">
              <a:rPr lang="en-US" smtClean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166636" y="6452587"/>
            <a:ext cx="8002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 smtClean="0">
                <a:solidFill>
                  <a:srgbClr val="3F404A"/>
                </a:solidFill>
                <a:latin typeface="Adobe Caslon Pro"/>
                <a:cs typeface="Adobe Caslon Pro"/>
              </a:rPr>
              <a:t>openprof.eu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498061" y="6459865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3" name="Picture 12" descr="openprof_log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5" y="151631"/>
            <a:ext cx="1302615" cy="360000"/>
          </a:xfrm>
          <a:prstGeom prst="rect">
            <a:avLst/>
          </a:prstGeom>
        </p:spPr>
      </p:pic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420" y="151631"/>
            <a:ext cx="163543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vimeo.com/25684782" TargetMode="External"/><Relationship Id="rId3" Type="http://schemas.openxmlformats.org/officeDocument/2006/relationships/hyperlink" Target="http://creativecommons.org/videos/creative-commons-kiwi" TargetMode="External"/><Relationship Id="rId7" Type="http://schemas.openxmlformats.org/officeDocument/2006/relationships/image" Target="../media/image8.JPG"/><Relationship Id="rId2" Type="http://schemas.openxmlformats.org/officeDocument/2006/relationships/hyperlink" Target="http://wiki.creativecommons.org/CC_video_bumpe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creativecommons.org/CC_video_bumpers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lickr.com/photos/jronaldlee/4556686064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8" y="1533071"/>
            <a:ext cx="6638539" cy="242597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Licenses</a:t>
            </a:r>
            <a:br>
              <a:rPr lang="en-US" dirty="0" smtClean="0"/>
            </a:br>
            <a:r>
              <a:rPr lang="pt-PT" dirty="0" err="1"/>
              <a:t>Guidelines</a:t>
            </a:r>
            <a:r>
              <a:rPr lang="pt-PT" dirty="0"/>
              <a:t> for Copyright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Licencing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>
            <a:normAutofit fontScale="55000" lnSpcReduction="20000"/>
          </a:bodyPr>
          <a:lstStyle/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Open </a:t>
            </a:r>
            <a:r>
              <a:rPr lang="en-US" sz="2400" b="1" dirty="0"/>
              <a:t>Professional Collaboration for Innovation</a:t>
            </a:r>
            <a:endParaRPr lang="pt-PT" sz="2400" dirty="0"/>
          </a:p>
          <a:p>
            <a:pPr algn="ctr"/>
            <a:r>
              <a:rPr lang="en-US" sz="2400" b="1" dirty="0" err="1" smtClean="0"/>
              <a:t>OpenPROF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5185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566928"/>
            <a:ext cx="8650223" cy="850710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en-US" sz="4000" dirty="0" smtClean="0">
                <a:solidFill>
                  <a:schemeClr val="bg1"/>
                </a:solidFill>
              </a:rPr>
              <a:t>Guidelines for Copyright </a:t>
            </a:r>
            <a:r>
              <a:rPr lang="en-US" sz="4000" dirty="0">
                <a:solidFill>
                  <a:schemeClr val="bg1"/>
                </a:solidFill>
              </a:rPr>
              <a:t>and </a:t>
            </a:r>
            <a:r>
              <a:rPr lang="en-US" sz="4000" dirty="0" err="1" smtClean="0">
                <a:solidFill>
                  <a:schemeClr val="bg1"/>
                </a:solidFill>
              </a:rPr>
              <a:t>Licencing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09344"/>
            <a:ext cx="6976872" cy="4645151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ZA" sz="2900" b="1" dirty="0" smtClean="0">
                <a:solidFill>
                  <a:schemeClr val="accent2">
                    <a:lumMod val="75000"/>
                  </a:schemeClr>
                </a:solidFill>
              </a:rPr>
              <a:t>Guideline 1 </a:t>
            </a:r>
          </a:p>
          <a:p>
            <a:pPr marL="0" indent="0" algn="ctr">
              <a:buNone/>
            </a:pPr>
            <a:r>
              <a:rPr lang="en-ZA" b="1" dirty="0" smtClean="0">
                <a:solidFill>
                  <a:schemeClr val="accent2">
                    <a:lumMod val="75000"/>
                  </a:schemeClr>
                </a:solidFill>
              </a:rPr>
              <a:t>Clarify </a:t>
            </a:r>
            <a:r>
              <a:rPr lang="en-ZA" b="1" dirty="0">
                <a:solidFill>
                  <a:schemeClr val="accent2">
                    <a:lumMod val="75000"/>
                  </a:schemeClr>
                </a:solidFill>
              </a:rPr>
              <a:t>who owns the copyright in works produced with the funded </a:t>
            </a:r>
            <a:r>
              <a:rPr lang="en-ZA" b="1" dirty="0" smtClean="0">
                <a:solidFill>
                  <a:schemeClr val="accent2">
                    <a:lumMod val="75000"/>
                  </a:schemeClr>
                </a:solidFill>
              </a:rPr>
              <a:t>money</a:t>
            </a:r>
          </a:p>
          <a:p>
            <a:pPr marL="0" indent="0">
              <a:buNone/>
            </a:pPr>
            <a:endParaRPr lang="en-ZA" sz="2000" b="1" dirty="0" smtClean="0"/>
          </a:p>
          <a:p>
            <a:pPr>
              <a:spcAft>
                <a:spcPts val="1200"/>
              </a:spcAft>
            </a:pPr>
            <a:r>
              <a:rPr lang="en-US" sz="1900" dirty="0" smtClean="0"/>
              <a:t>Distinction between </a:t>
            </a:r>
            <a:r>
              <a:rPr lang="en-US" sz="1900" b="1" dirty="0">
                <a:solidFill>
                  <a:srgbClr val="C00000"/>
                </a:solidFill>
              </a:rPr>
              <a:t>copyright</a:t>
            </a:r>
            <a:r>
              <a:rPr lang="en-US" sz="1900" dirty="0"/>
              <a:t> and </a:t>
            </a:r>
            <a:r>
              <a:rPr lang="en-US" sz="1900" b="1" dirty="0">
                <a:solidFill>
                  <a:srgbClr val="C00000"/>
                </a:solidFill>
              </a:rPr>
              <a:t>licensing</a:t>
            </a:r>
            <a:r>
              <a:rPr lang="en-US" sz="1900" dirty="0"/>
              <a:t>. </a:t>
            </a:r>
            <a:endParaRPr lang="en-US" sz="1900" dirty="0" smtClean="0"/>
          </a:p>
          <a:p>
            <a:pPr>
              <a:spcAft>
                <a:spcPts val="1200"/>
              </a:spcAft>
            </a:pPr>
            <a:r>
              <a:rPr lang="en-US" sz="1900" dirty="0" smtClean="0"/>
              <a:t>Institution/organization </a:t>
            </a:r>
            <a:r>
              <a:rPr lang="en-US" sz="1900" dirty="0"/>
              <a:t>that hosts the </a:t>
            </a:r>
            <a:r>
              <a:rPr lang="en-US" sz="1900" dirty="0" smtClean="0"/>
              <a:t>resources (on </a:t>
            </a:r>
            <a:r>
              <a:rPr lang="en-US" sz="1900" dirty="0"/>
              <a:t>a </a:t>
            </a:r>
            <a:r>
              <a:rPr lang="en-US" sz="1900" dirty="0" smtClean="0"/>
              <a:t>website, etc.) </a:t>
            </a:r>
            <a:r>
              <a:rPr lang="en-US" sz="1900" dirty="0"/>
              <a:t>is the publisher of the materials. </a:t>
            </a:r>
            <a:endParaRPr lang="en-US" sz="1900" dirty="0" smtClean="0"/>
          </a:p>
          <a:p>
            <a:pPr>
              <a:spcAft>
                <a:spcPts val="1200"/>
              </a:spcAft>
            </a:pPr>
            <a:r>
              <a:rPr lang="en-US" sz="1900" dirty="0" smtClean="0"/>
              <a:t>There </a:t>
            </a:r>
            <a:r>
              <a:rPr lang="en-US" sz="1900" dirty="0"/>
              <a:t>has to be clarity about who owns the copyright </a:t>
            </a:r>
            <a:r>
              <a:rPr lang="en-US" sz="1900" dirty="0" smtClean="0"/>
              <a:t>of the </a:t>
            </a:r>
            <a:r>
              <a:rPr lang="en-US" sz="1900" dirty="0"/>
              <a:t>materials that authors hired by an </a:t>
            </a:r>
            <a:r>
              <a:rPr lang="en-US" sz="1900" dirty="0" smtClean="0"/>
              <a:t>institution/organization </a:t>
            </a:r>
            <a:r>
              <a:rPr lang="en-US" sz="1900" dirty="0"/>
              <a:t>create in the course </a:t>
            </a:r>
            <a:r>
              <a:rPr lang="en-US" sz="1900" dirty="0" smtClean="0"/>
              <a:t>they teach in that institution/organization.</a:t>
            </a:r>
          </a:p>
          <a:p>
            <a:pPr>
              <a:spcAft>
                <a:spcPts val="1200"/>
              </a:spcAft>
            </a:pPr>
            <a:r>
              <a:rPr lang="en-US" sz="1900" dirty="0" smtClean="0"/>
              <a:t>In most institutions/organizations </a:t>
            </a:r>
            <a:r>
              <a:rPr lang="en-US" sz="1900" dirty="0"/>
              <a:t>the position </a:t>
            </a:r>
            <a:r>
              <a:rPr lang="en-US" sz="1900" dirty="0" smtClean="0"/>
              <a:t>is: intellectual </a:t>
            </a:r>
            <a:r>
              <a:rPr lang="en-US" sz="1900" dirty="0"/>
              <a:t>property rights of work produced reside with the </a:t>
            </a:r>
            <a:r>
              <a:rPr lang="en-US" sz="1900" dirty="0" smtClean="0"/>
              <a:t>institution – for </a:t>
            </a:r>
            <a:r>
              <a:rPr lang="en-US" sz="1900" dirty="0"/>
              <a:t>example</a:t>
            </a:r>
            <a:r>
              <a:rPr lang="en-US" sz="1900" dirty="0" smtClean="0"/>
              <a:t>: © </a:t>
            </a:r>
            <a:r>
              <a:rPr lang="en-US" sz="1900" dirty="0"/>
              <a:t>University of </a:t>
            </a:r>
            <a:r>
              <a:rPr lang="en-US" sz="1900" dirty="0" smtClean="0"/>
              <a:t>London.</a:t>
            </a:r>
          </a:p>
          <a:p>
            <a:pPr>
              <a:spcAft>
                <a:spcPts val="1200"/>
              </a:spcAft>
            </a:pPr>
            <a:r>
              <a:rPr lang="en-US" sz="1900" dirty="0" smtClean="0"/>
              <a:t>As </a:t>
            </a:r>
            <a:r>
              <a:rPr lang="en-US" sz="1900" dirty="0"/>
              <a:t>copyright holder, the institution determines how to cite the work, and, for purposes of publishing </a:t>
            </a:r>
            <a:r>
              <a:rPr lang="en-US" sz="1900" dirty="0" smtClean="0"/>
              <a:t>resources, </a:t>
            </a:r>
            <a:r>
              <a:rPr lang="en-US" sz="1900" dirty="0"/>
              <a:t>needs to agree to the Creative Commons license selected for the release of the work. </a:t>
            </a:r>
            <a:endParaRPr lang="pt-PT" sz="1900" dirty="0"/>
          </a:p>
          <a:p>
            <a:endParaRPr lang="pt-PT" sz="2400" dirty="0"/>
          </a:p>
          <a:p>
            <a:endParaRPr lang="pt-PT" sz="2400" b="1" dirty="0"/>
          </a:p>
          <a:p>
            <a:endParaRPr lang="pt-PT" b="1" dirty="0"/>
          </a:p>
          <a:p>
            <a:endParaRPr lang="en-US" dirty="0" smtClean="0"/>
          </a:p>
        </p:txBody>
      </p:sp>
      <p:sp>
        <p:nvSpPr>
          <p:cNvPr id="4" name="Marcador de Posição de Conteúdo 5"/>
          <p:cNvSpPr txBox="1">
            <a:spLocks/>
          </p:cNvSpPr>
          <p:nvPr/>
        </p:nvSpPr>
        <p:spPr>
          <a:xfrm>
            <a:off x="8647462" y="6095389"/>
            <a:ext cx="448913" cy="39351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/>
              <a:buNone/>
            </a:pPr>
            <a:r>
              <a:rPr lang="pt-PT" sz="2400" dirty="0"/>
              <a:t>1</a:t>
            </a: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7920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832105" y="1563626"/>
            <a:ext cx="7415783" cy="509320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ZA" sz="2400" b="1" dirty="0" smtClean="0"/>
              <a:t>   </a:t>
            </a:r>
            <a:r>
              <a:rPr lang="en-ZA" sz="2000" b="1" dirty="0" smtClean="0">
                <a:solidFill>
                  <a:schemeClr val="accent2">
                    <a:lumMod val="75000"/>
                  </a:schemeClr>
                </a:solidFill>
              </a:rPr>
              <a:t>Guideline 2 </a:t>
            </a:r>
          </a:p>
          <a:p>
            <a:pPr marL="0" indent="0" algn="ctr">
              <a:buNone/>
            </a:pPr>
            <a:r>
              <a:rPr lang="en-ZA" sz="2000" b="1" dirty="0" smtClean="0">
                <a:solidFill>
                  <a:schemeClr val="accent2">
                    <a:lumMod val="75000"/>
                  </a:schemeClr>
                </a:solidFill>
              </a:rPr>
              <a:t> Choose the most Open</a:t>
            </a:r>
            <a:r>
              <a:rPr lang="en-ZA" sz="2000" b="1" i="1" dirty="0" smtClean="0">
                <a:solidFill>
                  <a:schemeClr val="accent2">
                    <a:lumMod val="75000"/>
                  </a:schemeClr>
                </a:solidFill>
              </a:rPr>
              <a:t> Creative Commons </a:t>
            </a:r>
            <a:r>
              <a:rPr lang="en-ZA" sz="2000" b="1" dirty="0" smtClean="0">
                <a:solidFill>
                  <a:schemeClr val="accent2">
                    <a:lumMod val="75000"/>
                  </a:schemeClr>
                </a:solidFill>
              </a:rPr>
              <a:t>license  we can </a:t>
            </a:r>
          </a:p>
          <a:p>
            <a:pPr lvl="0"/>
            <a:r>
              <a:rPr lang="en-ZA" sz="1600" dirty="0"/>
              <a:t>Do </a:t>
            </a:r>
            <a:r>
              <a:rPr lang="en-ZA" sz="1600" dirty="0" smtClean="0"/>
              <a:t> we  </a:t>
            </a:r>
            <a:r>
              <a:rPr lang="en-ZA" sz="1600" dirty="0"/>
              <a:t>wish to allow modifications of </a:t>
            </a:r>
            <a:r>
              <a:rPr lang="en-ZA" sz="1600" dirty="0" smtClean="0"/>
              <a:t>our </a:t>
            </a:r>
            <a:r>
              <a:rPr lang="en-ZA" sz="1600" dirty="0"/>
              <a:t>work?</a:t>
            </a:r>
            <a:endParaRPr lang="pt-PT" sz="1600" dirty="0"/>
          </a:p>
          <a:p>
            <a:pPr lvl="0"/>
            <a:r>
              <a:rPr lang="en-ZA" sz="1600" dirty="0"/>
              <a:t>Do </a:t>
            </a:r>
            <a:r>
              <a:rPr lang="en-ZA" sz="1600" dirty="0" smtClean="0"/>
              <a:t>we </a:t>
            </a:r>
            <a:r>
              <a:rPr lang="en-ZA" sz="1600" dirty="0"/>
              <a:t>wish to allow commercial uses of </a:t>
            </a:r>
            <a:r>
              <a:rPr lang="en-ZA" sz="1600" dirty="0" smtClean="0"/>
              <a:t>our </a:t>
            </a:r>
            <a:r>
              <a:rPr lang="en-ZA" sz="1600" dirty="0"/>
              <a:t>work?</a:t>
            </a:r>
            <a:endParaRPr lang="pt-PT" sz="1600" dirty="0"/>
          </a:p>
          <a:p>
            <a:pPr marL="0" indent="0">
              <a:buNone/>
            </a:pPr>
            <a:endParaRPr lang="en-ZA" sz="2000" b="1" dirty="0" smtClean="0"/>
          </a:p>
          <a:p>
            <a:pPr lvl="0"/>
            <a:endParaRPr lang="pt-PT" sz="1600" dirty="0"/>
          </a:p>
          <a:p>
            <a:pPr marL="0" indent="0">
              <a:buNone/>
            </a:pPr>
            <a:endParaRPr lang="pt-PT" sz="2400" b="1" dirty="0" smtClean="0"/>
          </a:p>
          <a:p>
            <a:endParaRPr lang="pt-PT" sz="2400" b="1" dirty="0" smtClean="0"/>
          </a:p>
          <a:p>
            <a:endParaRPr lang="pt-PT" b="1" dirty="0" smtClean="0"/>
          </a:p>
          <a:p>
            <a:endParaRPr lang="en-US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032" y="3182112"/>
            <a:ext cx="4206240" cy="330098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29768" y="648908"/>
            <a:ext cx="8650223" cy="740982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dirty="0" smtClean="0">
                <a:solidFill>
                  <a:schemeClr val="bg1"/>
                </a:solidFill>
              </a:rPr>
              <a:t>Guidelines for Copyright </a:t>
            </a:r>
            <a:r>
              <a:rPr lang="en-US" sz="4000" dirty="0">
                <a:solidFill>
                  <a:schemeClr val="bg1"/>
                </a:solidFill>
              </a:rPr>
              <a:t>and </a:t>
            </a:r>
            <a:r>
              <a:rPr lang="en-US" sz="4000" dirty="0" err="1" smtClean="0">
                <a:solidFill>
                  <a:schemeClr val="bg1"/>
                </a:solidFill>
              </a:rPr>
              <a:t>Licencing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Marcador de Posição de Conteúdo 5"/>
          <p:cNvSpPr txBox="1">
            <a:spLocks/>
          </p:cNvSpPr>
          <p:nvPr/>
        </p:nvSpPr>
        <p:spPr>
          <a:xfrm>
            <a:off x="8647462" y="6095389"/>
            <a:ext cx="448913" cy="39351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/>
              <a:buNone/>
            </a:pPr>
            <a:r>
              <a:rPr lang="pt-PT" sz="2400" dirty="0"/>
              <a:t>2</a:t>
            </a: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9063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09344"/>
            <a:ext cx="6976872" cy="4773168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ZA" sz="6400" b="1" dirty="0" smtClean="0">
                <a:solidFill>
                  <a:schemeClr val="accent2">
                    <a:lumMod val="75000"/>
                  </a:schemeClr>
                </a:solidFill>
              </a:rPr>
              <a:t>Guideline 3 </a:t>
            </a:r>
          </a:p>
          <a:p>
            <a:pPr marL="0" indent="0" algn="ctr">
              <a:buNone/>
            </a:pPr>
            <a:r>
              <a:rPr lang="pt-PT" sz="6400" b="1" dirty="0" err="1" smtClean="0">
                <a:solidFill>
                  <a:schemeClr val="accent2">
                    <a:lumMod val="75000"/>
                  </a:schemeClr>
                </a:solidFill>
              </a:rPr>
              <a:t>Garantee</a:t>
            </a:r>
            <a:r>
              <a:rPr lang="pt-PT" sz="6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PT" sz="6400" b="1" dirty="0" err="1" smtClean="0">
                <a:solidFill>
                  <a:schemeClr val="accent2">
                    <a:lumMod val="75000"/>
                  </a:schemeClr>
                </a:solidFill>
              </a:rPr>
              <a:t>that</a:t>
            </a:r>
            <a:r>
              <a:rPr lang="pt-PT" sz="6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PT" sz="6400" b="1" dirty="0" err="1" smtClean="0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pt-PT" sz="6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PT" sz="6400" b="1" dirty="0">
                <a:solidFill>
                  <a:schemeClr val="accent2">
                    <a:lumMod val="75000"/>
                  </a:schemeClr>
                </a:solidFill>
              </a:rPr>
              <a:t>OER </a:t>
            </a:r>
            <a:r>
              <a:rPr lang="pt-PT" sz="6400" b="1" dirty="0" err="1">
                <a:solidFill>
                  <a:schemeClr val="accent2">
                    <a:lumMod val="75000"/>
                  </a:schemeClr>
                </a:solidFill>
              </a:rPr>
              <a:t>has</a:t>
            </a:r>
            <a:r>
              <a:rPr lang="pt-PT" sz="6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PT" sz="6400" b="1" dirty="0" err="1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pt-PT" sz="6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PT" sz="6400" b="1" dirty="0" err="1">
                <a:solidFill>
                  <a:schemeClr val="accent2">
                    <a:lumMod val="75000"/>
                  </a:schemeClr>
                </a:solidFill>
              </a:rPr>
              <a:t>necessary</a:t>
            </a:r>
            <a:r>
              <a:rPr lang="pt-PT" sz="6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PT" sz="6400" b="1" dirty="0" err="1">
                <a:solidFill>
                  <a:schemeClr val="accent2">
                    <a:lumMod val="75000"/>
                  </a:schemeClr>
                </a:solidFill>
              </a:rPr>
              <a:t>reference</a:t>
            </a:r>
            <a:r>
              <a:rPr lang="pt-PT" sz="6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PT" sz="6400" b="1" dirty="0" err="1">
                <a:solidFill>
                  <a:schemeClr val="accent2">
                    <a:lumMod val="75000"/>
                  </a:schemeClr>
                </a:solidFill>
              </a:rPr>
              <a:t>details</a:t>
            </a:r>
            <a:r>
              <a:rPr lang="pt-PT" sz="6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PT" sz="6400" b="1" dirty="0" err="1">
                <a:solidFill>
                  <a:schemeClr val="accent2">
                    <a:lumMod val="75000"/>
                  </a:schemeClr>
                </a:solidFill>
              </a:rPr>
              <a:t>visibly</a:t>
            </a:r>
            <a:r>
              <a:rPr lang="pt-PT" sz="6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PT" sz="6400" b="1" dirty="0" err="1">
                <a:solidFill>
                  <a:schemeClr val="accent2">
                    <a:lumMod val="75000"/>
                  </a:schemeClr>
                </a:solidFill>
              </a:rPr>
              <a:t>displayed</a:t>
            </a:r>
            <a:endParaRPr lang="pt-PT" sz="64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t-PT" sz="2400" b="1" dirty="0"/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5600" dirty="0" smtClean="0"/>
              <a:t>Published </a:t>
            </a:r>
            <a:r>
              <a:rPr lang="en-US" sz="5600" dirty="0"/>
              <a:t>resources should contain the following </a:t>
            </a:r>
            <a:r>
              <a:rPr lang="en-US" sz="5600" dirty="0" smtClean="0"/>
              <a:t>information:</a:t>
            </a:r>
            <a:endParaRPr lang="pt-PT" sz="5600" dirty="0"/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5600" dirty="0" smtClean="0">
                <a:solidFill>
                  <a:srgbClr val="C00000"/>
                </a:solidFill>
              </a:rPr>
              <a:t>Creative </a:t>
            </a:r>
            <a:r>
              <a:rPr lang="en-US" sz="5600" dirty="0">
                <a:solidFill>
                  <a:srgbClr val="C00000"/>
                </a:solidFill>
              </a:rPr>
              <a:t>Commons license  </a:t>
            </a:r>
            <a:r>
              <a:rPr lang="en-US" sz="5600" dirty="0"/>
              <a:t>with hyperlink to the license</a:t>
            </a:r>
            <a:endParaRPr lang="pt-PT" sz="5600" dirty="0"/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5600" dirty="0" smtClean="0"/>
              <a:t>Name </a:t>
            </a:r>
            <a:r>
              <a:rPr lang="en-US" sz="5600" dirty="0"/>
              <a:t>of the Copyright </a:t>
            </a:r>
            <a:r>
              <a:rPr lang="en-US" sz="5600" dirty="0" smtClean="0"/>
              <a:t>holder </a:t>
            </a:r>
            <a:r>
              <a:rPr lang="en-US" sz="5600" dirty="0"/>
              <a:t>and Year of Publication</a:t>
            </a:r>
            <a:endParaRPr lang="pt-PT" sz="5600" dirty="0"/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5600" dirty="0" smtClean="0"/>
              <a:t>Name </a:t>
            </a:r>
            <a:r>
              <a:rPr lang="en-US" sz="5600" dirty="0"/>
              <a:t>of author(s) (N.B., this may be different from the copyright holder)</a:t>
            </a:r>
            <a:endParaRPr lang="pt-PT" sz="5600" dirty="0"/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5600" dirty="0"/>
              <a:t>Branding of the institution/s, associates, funders etc.</a:t>
            </a:r>
            <a:endParaRPr lang="pt-PT" sz="5600" dirty="0"/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5600" dirty="0"/>
              <a:t>Acknowledgements of those who contributed (media specialists, voiceovers, collaborators, etc.)</a:t>
            </a:r>
            <a:endParaRPr lang="pt-PT" sz="5600" dirty="0"/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5600" dirty="0"/>
              <a:t>List of all third party copyright clearance obtained (title of resource with copyright holder – see below for more detail)</a:t>
            </a:r>
            <a:endParaRPr lang="pt-PT" sz="5600" dirty="0"/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5600" dirty="0"/>
              <a:t>How the OER is to be cited.</a:t>
            </a:r>
            <a:endParaRPr lang="pt-PT" sz="5600" dirty="0"/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5600" dirty="0"/>
              <a:t>General contact person – an email address for managing </a:t>
            </a:r>
            <a:r>
              <a:rPr lang="en-US" sz="5600" dirty="0" smtClean="0"/>
              <a:t>inquiries </a:t>
            </a:r>
            <a:r>
              <a:rPr lang="en-US" sz="5600" dirty="0"/>
              <a:t>about the OER.  </a:t>
            </a:r>
            <a:endParaRPr lang="pt-PT" sz="56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pt-PT" sz="5600" b="1" dirty="0"/>
          </a:p>
          <a:p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9768" y="648908"/>
            <a:ext cx="8650223" cy="740982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dirty="0" smtClean="0">
                <a:solidFill>
                  <a:schemeClr val="bg1"/>
                </a:solidFill>
              </a:rPr>
              <a:t>Guidelines for Copyright </a:t>
            </a:r>
            <a:r>
              <a:rPr lang="en-US" sz="4000" dirty="0">
                <a:solidFill>
                  <a:schemeClr val="bg1"/>
                </a:solidFill>
              </a:rPr>
              <a:t>and </a:t>
            </a:r>
            <a:r>
              <a:rPr lang="en-US" sz="4000" dirty="0" err="1" smtClean="0">
                <a:solidFill>
                  <a:schemeClr val="bg1"/>
                </a:solidFill>
              </a:rPr>
              <a:t>Licencing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Marcador de Posição de Conteúdo 5"/>
          <p:cNvSpPr txBox="1">
            <a:spLocks/>
          </p:cNvSpPr>
          <p:nvPr/>
        </p:nvSpPr>
        <p:spPr>
          <a:xfrm>
            <a:off x="8647462" y="6095389"/>
            <a:ext cx="448913" cy="39351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/>
              <a:buNone/>
            </a:pPr>
            <a:r>
              <a:rPr lang="pt-PT" sz="2400" dirty="0" smtClean="0"/>
              <a:t>3</a:t>
            </a: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2570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29768" y="1591056"/>
            <a:ext cx="4526279" cy="447141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/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/>
          </a:p>
          <a:p>
            <a:pPr marL="0" indent="0">
              <a:buFont typeface="Arial"/>
              <a:buNone/>
            </a:pPr>
            <a:endParaRPr lang="en-ZA" sz="3300" b="1" dirty="0" smtClean="0"/>
          </a:p>
          <a:p>
            <a:endParaRPr lang="pt-PT" sz="2400" b="1" dirty="0" smtClean="0"/>
          </a:p>
          <a:p>
            <a:pPr marL="0" lvl="0" indent="0">
              <a:spcAft>
                <a:spcPts val="1200"/>
              </a:spcAft>
              <a:buNone/>
            </a:pPr>
            <a:r>
              <a:rPr lang="en-US" sz="6400" b="1" dirty="0" smtClean="0"/>
              <a:t>          </a:t>
            </a:r>
            <a:r>
              <a:rPr lang="en-US" sz="6400" b="1" dirty="0" smtClean="0">
                <a:solidFill>
                  <a:schemeClr val="accent2">
                    <a:lumMod val="75000"/>
                  </a:schemeClr>
                </a:solidFill>
              </a:rPr>
              <a:t>Videos</a:t>
            </a:r>
          </a:p>
          <a:p>
            <a:pPr lvl="0">
              <a:spcAft>
                <a:spcPts val="1200"/>
              </a:spcAft>
            </a:pPr>
            <a:r>
              <a:rPr lang="en-US" sz="5600" dirty="0" smtClean="0"/>
              <a:t>Include </a:t>
            </a:r>
            <a:r>
              <a:rPr lang="en-US" sz="5600" dirty="0"/>
              <a:t>a ‘video bumper’ or a still picture at the beginning or end  of the </a:t>
            </a:r>
            <a:r>
              <a:rPr lang="en-US" sz="5600" dirty="0" smtClean="0"/>
              <a:t>video (full </a:t>
            </a:r>
            <a:r>
              <a:rPr lang="en-US" sz="5600" dirty="0"/>
              <a:t>referencing for the </a:t>
            </a:r>
            <a:r>
              <a:rPr lang="en-US" sz="5600" dirty="0" smtClean="0"/>
              <a:t>resource: the </a:t>
            </a:r>
            <a:r>
              <a:rPr lang="en-US" sz="5600" dirty="0"/>
              <a:t>author, year of production, title of resource, name of faculty, name and logo of institution, CC licensing with appropriate URL </a:t>
            </a:r>
            <a:r>
              <a:rPr lang="en-US" sz="5600" dirty="0" smtClean="0"/>
              <a:t>etc.) Same </a:t>
            </a:r>
            <a:r>
              <a:rPr lang="en-US" sz="5600" dirty="0"/>
              <a:t>information outlined for Word, PDF and PPT documents </a:t>
            </a:r>
            <a:r>
              <a:rPr lang="en-US" sz="5600" dirty="0" smtClean="0"/>
              <a:t>above. </a:t>
            </a:r>
            <a:r>
              <a:rPr lang="en-US" sz="5600" u="sng" dirty="0">
                <a:hlinkClick r:id="rId2"/>
              </a:rPr>
              <a:t>CC </a:t>
            </a:r>
            <a:r>
              <a:rPr lang="en-US" sz="5600" u="sng" dirty="0" smtClean="0">
                <a:hlinkClick r:id="rId2"/>
              </a:rPr>
              <a:t>website</a:t>
            </a:r>
            <a:r>
              <a:rPr lang="en-US" sz="5600" u="sng" dirty="0" smtClean="0"/>
              <a:t> </a:t>
            </a:r>
            <a:r>
              <a:rPr lang="en-US" sz="5600" dirty="0" smtClean="0"/>
              <a:t>.</a:t>
            </a:r>
            <a:endParaRPr lang="pt-PT" sz="5600" dirty="0"/>
          </a:p>
          <a:p>
            <a:pPr lvl="0">
              <a:spcAft>
                <a:spcPts val="1200"/>
              </a:spcAft>
            </a:pPr>
            <a:r>
              <a:rPr lang="en-US" sz="5600" dirty="0" smtClean="0"/>
              <a:t>Additional </a:t>
            </a:r>
            <a:r>
              <a:rPr lang="en-US" sz="5600" dirty="0"/>
              <a:t>information indicating attribution such as the Institutional logo can also be added on the right hand corner throughout the video.</a:t>
            </a:r>
            <a:endParaRPr lang="pt-PT" sz="5600" dirty="0"/>
          </a:p>
          <a:p>
            <a:pPr lvl="0">
              <a:spcAft>
                <a:spcPts val="1200"/>
              </a:spcAft>
            </a:pPr>
            <a:r>
              <a:rPr lang="en-US" sz="5600" dirty="0"/>
              <a:t>Include a transcript or story board of the video in either Word or PowerPoint.</a:t>
            </a:r>
            <a:endParaRPr lang="pt-PT" sz="5600" dirty="0"/>
          </a:p>
          <a:p>
            <a:pPr marL="0" indent="0">
              <a:lnSpc>
                <a:spcPct val="120000"/>
              </a:lnSpc>
              <a:spcAft>
                <a:spcPts val="600"/>
              </a:spcAft>
              <a:buFont typeface="Arial"/>
              <a:buNone/>
            </a:pPr>
            <a:r>
              <a:rPr lang="en-US" sz="5600" dirty="0" smtClean="0"/>
              <a:t> </a:t>
            </a:r>
            <a:r>
              <a:rPr lang="pt-PT" sz="4800" dirty="0" smtClean="0">
                <a:hlinkClick r:id="rId3"/>
              </a:rPr>
              <a:t>http</a:t>
            </a:r>
            <a:r>
              <a:rPr lang="pt-PT" sz="4800" dirty="0">
                <a:hlinkClick r:id="rId3"/>
              </a:rPr>
              <a:t>://creativecommons.org/videos/creative-commons-kiwi</a:t>
            </a:r>
            <a:endParaRPr lang="pt-PT" sz="4800" dirty="0" smtClean="0"/>
          </a:p>
          <a:p>
            <a:endParaRPr lang="en-US" dirty="0" smtClean="0"/>
          </a:p>
        </p:txBody>
      </p:sp>
      <p:pic>
        <p:nvPicPr>
          <p:cNvPr id="3074" name="Picture 2" descr="By colo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896" y="4775115"/>
            <a:ext cx="1508697" cy="101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ile:By-nc-sa colo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214" y="4790525"/>
            <a:ext cx="1463040" cy="98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5824854" y="5778077"/>
            <a:ext cx="3017393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200" dirty="0">
                <a:latin typeface="Adobe Caslon Pro"/>
                <a:hlinkClick r:id="rId6"/>
              </a:rPr>
              <a:t>https://wiki.creativecommons.org/CC_video_bumpers</a:t>
            </a:r>
            <a:endParaRPr lang="en-US" sz="1200" dirty="0">
              <a:latin typeface="Adobe Caslon Pro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1" y="1841859"/>
            <a:ext cx="1013336" cy="926063"/>
          </a:xfrm>
          <a:prstGeom prst="rect">
            <a:avLst/>
          </a:prstGeom>
        </p:spPr>
      </p:pic>
      <p:pic>
        <p:nvPicPr>
          <p:cNvPr id="11" name="Imagem 10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494" y="1591056"/>
            <a:ext cx="3508016" cy="2496312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5758214" y="4168681"/>
            <a:ext cx="20361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>
                <a:latin typeface="Adobe Caslon Pro"/>
              </a:rPr>
              <a:t>http://vimeo.com/25684782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29768" y="648908"/>
            <a:ext cx="8650223" cy="740982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dirty="0" smtClean="0">
                <a:solidFill>
                  <a:schemeClr val="bg1"/>
                </a:solidFill>
              </a:rPr>
              <a:t>Guidelines for Copyright </a:t>
            </a:r>
            <a:r>
              <a:rPr lang="en-US" sz="4000" dirty="0">
                <a:solidFill>
                  <a:schemeClr val="bg1"/>
                </a:solidFill>
              </a:rPr>
              <a:t>and </a:t>
            </a:r>
            <a:r>
              <a:rPr lang="en-US" sz="4000" dirty="0" err="1" smtClean="0">
                <a:solidFill>
                  <a:schemeClr val="bg1"/>
                </a:solidFill>
              </a:rPr>
              <a:t>Licencing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Marcador de Posição de Conteúdo 5"/>
          <p:cNvSpPr txBox="1">
            <a:spLocks/>
          </p:cNvSpPr>
          <p:nvPr/>
        </p:nvSpPr>
        <p:spPr>
          <a:xfrm>
            <a:off x="8647462" y="6095389"/>
            <a:ext cx="448913" cy="39351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/>
              <a:buNone/>
            </a:pPr>
            <a:r>
              <a:rPr lang="pt-PT" sz="2400" dirty="0" smtClean="0"/>
              <a:t>4</a:t>
            </a: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7413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29768" y="1591056"/>
            <a:ext cx="4526279" cy="447141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/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/>
          </a:p>
          <a:p>
            <a:pPr marL="0" indent="0">
              <a:buFont typeface="Arial"/>
              <a:buNone/>
            </a:pPr>
            <a:endParaRPr lang="en-ZA" sz="3300" b="1" dirty="0" smtClean="0"/>
          </a:p>
          <a:p>
            <a:endParaRPr lang="pt-PT" sz="2400" b="1" dirty="0" smtClean="0"/>
          </a:p>
          <a:p>
            <a:pPr marL="0" lvl="0" indent="0">
              <a:spcAft>
                <a:spcPts val="1200"/>
              </a:spcAft>
              <a:buNone/>
            </a:pPr>
            <a:r>
              <a:rPr lang="en-US" sz="6400" b="1" dirty="0" smtClean="0">
                <a:solidFill>
                  <a:schemeClr val="accent2">
                    <a:lumMod val="75000"/>
                  </a:schemeClr>
                </a:solidFill>
              </a:rPr>
              <a:t>          Audio</a:t>
            </a:r>
          </a:p>
          <a:p>
            <a:pPr lvl="0">
              <a:spcAft>
                <a:spcPts val="600"/>
              </a:spcAft>
            </a:pPr>
            <a:r>
              <a:rPr lang="en-US" sz="6400" dirty="0" smtClean="0"/>
              <a:t>When </a:t>
            </a:r>
            <a:r>
              <a:rPr lang="en-US" sz="6400" dirty="0"/>
              <a:t>introducing the resource, read into the script the details of attribution and licensing. </a:t>
            </a:r>
            <a:endParaRPr lang="pt-PT" sz="6400" dirty="0"/>
          </a:p>
          <a:p>
            <a:pPr lvl="0">
              <a:spcAft>
                <a:spcPts val="600"/>
              </a:spcAft>
            </a:pPr>
            <a:r>
              <a:rPr lang="en-US" sz="6400" dirty="0"/>
              <a:t>If the audio files are located on the </a:t>
            </a:r>
            <a:r>
              <a:rPr lang="en-US" sz="6400" dirty="0" smtClean="0"/>
              <a:t>Web the </a:t>
            </a:r>
            <a:r>
              <a:rPr lang="en-US" sz="6400" b="1" dirty="0"/>
              <a:t>attribution and </a:t>
            </a:r>
            <a:r>
              <a:rPr lang="en-US" sz="6400" b="1" dirty="0" err="1"/>
              <a:t>licence</a:t>
            </a:r>
            <a:r>
              <a:rPr lang="en-US" sz="6400" b="1" dirty="0"/>
              <a:t> details with a description/link to the </a:t>
            </a:r>
            <a:r>
              <a:rPr lang="en-US" sz="6400" b="1" dirty="0" smtClean="0"/>
              <a:t>resource must be included</a:t>
            </a:r>
            <a:r>
              <a:rPr lang="en-US" sz="6400" dirty="0" smtClean="0"/>
              <a:t>.</a:t>
            </a:r>
            <a:endParaRPr lang="pt-PT" sz="6400" dirty="0"/>
          </a:p>
          <a:p>
            <a:pPr lvl="0">
              <a:spcAft>
                <a:spcPts val="600"/>
              </a:spcAft>
            </a:pPr>
            <a:r>
              <a:rPr lang="en-ZA" sz="6400" dirty="0"/>
              <a:t>T</a:t>
            </a:r>
            <a:r>
              <a:rPr lang="en-ZA" sz="6400" dirty="0" smtClean="0"/>
              <a:t>ranscript </a:t>
            </a:r>
            <a:r>
              <a:rPr lang="en-ZA" sz="6400" dirty="0"/>
              <a:t>or </a:t>
            </a:r>
            <a:r>
              <a:rPr lang="en-ZA" sz="6400" dirty="0" smtClean="0"/>
              <a:t>storyboard </a:t>
            </a:r>
            <a:r>
              <a:rPr lang="en-ZA" sz="6400" dirty="0"/>
              <a:t>of the </a:t>
            </a:r>
            <a:r>
              <a:rPr lang="en-ZA" sz="6400" dirty="0" smtClean="0"/>
              <a:t>audios </a:t>
            </a:r>
            <a:r>
              <a:rPr lang="en-ZA" sz="6400" dirty="0"/>
              <a:t>in either Word or PowerPoint.</a:t>
            </a:r>
            <a:endParaRPr lang="pt-PT" sz="6400" dirty="0"/>
          </a:p>
          <a:p>
            <a:endParaRPr lang="en-US" dirty="0" smtClean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1" y="1841859"/>
            <a:ext cx="1013336" cy="92606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5239511" y="1579730"/>
            <a:ext cx="3653850" cy="42998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/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/>
          </a:p>
          <a:p>
            <a:pPr marL="0" indent="0">
              <a:buFont typeface="Arial"/>
              <a:buNone/>
            </a:pPr>
            <a:endParaRPr lang="en-ZA" sz="3300" b="1" dirty="0" smtClean="0"/>
          </a:p>
          <a:p>
            <a:endParaRPr lang="pt-PT" sz="2400" b="1" dirty="0" smtClean="0"/>
          </a:p>
          <a:p>
            <a:pPr marL="0" lvl="0" indent="0">
              <a:spcAft>
                <a:spcPts val="1200"/>
              </a:spcAft>
              <a:buNone/>
            </a:pPr>
            <a:r>
              <a:rPr lang="en-US" sz="6400" b="1" dirty="0" smtClean="0"/>
              <a:t>          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</a:rPr>
              <a:t>Images</a:t>
            </a:r>
          </a:p>
          <a:p>
            <a:pPr lvl="0">
              <a:spcAft>
                <a:spcPts val="600"/>
              </a:spcAft>
            </a:pPr>
            <a:r>
              <a:rPr lang="en-US" sz="5600" dirty="0" smtClean="0"/>
              <a:t>When </a:t>
            </a:r>
            <a:r>
              <a:rPr lang="en-US" sz="5600" dirty="0"/>
              <a:t>introducing the resource, read into the script the details of attribution and licensing. </a:t>
            </a:r>
            <a:endParaRPr lang="pt-PT" sz="5600" dirty="0"/>
          </a:p>
          <a:p>
            <a:pPr lvl="0">
              <a:spcAft>
                <a:spcPts val="600"/>
              </a:spcAft>
            </a:pPr>
            <a:r>
              <a:rPr lang="en-US" sz="5600" dirty="0"/>
              <a:t>If the </a:t>
            </a:r>
            <a:r>
              <a:rPr lang="en-US" sz="5600" dirty="0" smtClean="0"/>
              <a:t>images </a:t>
            </a:r>
            <a:r>
              <a:rPr lang="en-US" sz="5600" dirty="0"/>
              <a:t>files are located on the Internet include the </a:t>
            </a:r>
            <a:r>
              <a:rPr lang="en-US" sz="5600" b="1" dirty="0">
                <a:solidFill>
                  <a:srgbClr val="C00000"/>
                </a:solidFill>
              </a:rPr>
              <a:t>attribution</a:t>
            </a:r>
            <a:r>
              <a:rPr lang="en-US" sz="5600" dirty="0"/>
              <a:t> and </a:t>
            </a:r>
            <a:r>
              <a:rPr lang="en-US" sz="5600" b="1" dirty="0" err="1">
                <a:solidFill>
                  <a:srgbClr val="C00000"/>
                </a:solidFill>
              </a:rPr>
              <a:t>licence</a:t>
            </a:r>
            <a:r>
              <a:rPr lang="en-US" sz="5600" b="1" dirty="0">
                <a:solidFill>
                  <a:srgbClr val="C00000"/>
                </a:solidFill>
              </a:rPr>
              <a:t> details with a description/link </a:t>
            </a:r>
            <a:r>
              <a:rPr lang="en-US" sz="5600" dirty="0"/>
              <a:t>to the resource.</a:t>
            </a:r>
            <a:endParaRPr lang="pt-PT" sz="5600" dirty="0"/>
          </a:p>
          <a:p>
            <a:pPr lvl="0">
              <a:spcAft>
                <a:spcPts val="600"/>
              </a:spcAft>
            </a:pPr>
            <a:r>
              <a:rPr lang="en-ZA" sz="5600" dirty="0"/>
              <a:t>T</a:t>
            </a:r>
            <a:r>
              <a:rPr lang="en-ZA" sz="5600" dirty="0" smtClean="0"/>
              <a:t>ranscript </a:t>
            </a:r>
            <a:r>
              <a:rPr lang="en-ZA" sz="5600" dirty="0"/>
              <a:t>or </a:t>
            </a:r>
            <a:r>
              <a:rPr lang="en-ZA" sz="5600" dirty="0" smtClean="0"/>
              <a:t>storyboard </a:t>
            </a:r>
            <a:r>
              <a:rPr lang="en-ZA" sz="5600" dirty="0"/>
              <a:t>of the </a:t>
            </a:r>
            <a:r>
              <a:rPr lang="en-ZA" sz="5600" dirty="0" smtClean="0"/>
              <a:t>images in </a:t>
            </a:r>
            <a:r>
              <a:rPr lang="en-ZA" sz="5600" dirty="0"/>
              <a:t>either Word or PowerPoint.</a:t>
            </a:r>
            <a:endParaRPr lang="pt-PT" sz="5600" dirty="0"/>
          </a:p>
          <a:p>
            <a:endParaRPr lang="en-US" dirty="0" smtClean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1655" y="1591055"/>
            <a:ext cx="2501706" cy="1524169"/>
          </a:xfrm>
          <a:prstGeom prst="rect">
            <a:avLst/>
          </a:prstGeom>
        </p:spPr>
      </p:pic>
      <p:sp>
        <p:nvSpPr>
          <p:cNvPr id="16" name="Rectângulo 1"/>
          <p:cNvSpPr/>
          <p:nvPr/>
        </p:nvSpPr>
        <p:spPr>
          <a:xfrm>
            <a:off x="6496670" y="3174351"/>
            <a:ext cx="22916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hlinkClick r:id="rId4"/>
              </a:rPr>
              <a:t>cc licensed (BY) </a:t>
            </a:r>
            <a:r>
              <a:rPr lang="en-US" sz="1200" dirty="0" err="1" smtClean="0">
                <a:solidFill>
                  <a:schemeClr val="bg1"/>
                </a:solidFill>
                <a:hlinkClick r:id="rId4"/>
              </a:rPr>
              <a:t>flickr</a:t>
            </a:r>
            <a:r>
              <a:rPr lang="en-US" sz="1200" dirty="0" smtClean="0">
                <a:solidFill>
                  <a:schemeClr val="bg1"/>
                </a:solidFill>
                <a:hlinkClick r:id="rId4"/>
              </a:rPr>
              <a:t> photo by </a:t>
            </a:r>
            <a:r>
              <a:rPr lang="en-US" sz="1200" dirty="0" err="1" smtClean="0">
                <a:solidFill>
                  <a:schemeClr val="bg1"/>
                </a:solidFill>
                <a:hlinkClick r:id="rId4"/>
              </a:rPr>
              <a:t>jronaldlee</a:t>
            </a:r>
            <a:r>
              <a:rPr lang="en-US" sz="1200" dirty="0" smtClean="0">
                <a:solidFill>
                  <a:schemeClr val="bg1"/>
                </a:solidFill>
                <a:hlinkClick r:id="rId4"/>
              </a:rPr>
              <a:t>:</a:t>
            </a:r>
            <a:endParaRPr lang="pt-PT" sz="1200" dirty="0">
              <a:solidFill>
                <a:schemeClr val="bg1"/>
              </a:solidFill>
            </a:endParaRPr>
          </a:p>
        </p:txBody>
      </p:sp>
      <p:cxnSp>
        <p:nvCxnSpPr>
          <p:cNvPr id="18" name="Conexão em ângulos retos 17"/>
          <p:cNvCxnSpPr/>
          <p:nvPr/>
        </p:nvCxnSpPr>
        <p:spPr>
          <a:xfrm rot="5400000">
            <a:off x="7937473" y="3940584"/>
            <a:ext cx="1444752" cy="256993"/>
          </a:xfrm>
          <a:prstGeom prst="bentConnector3">
            <a:avLst>
              <a:gd name="adj1" fmla="val 70253"/>
            </a:avLst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29768" y="648908"/>
            <a:ext cx="8650223" cy="740982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dirty="0" smtClean="0">
                <a:solidFill>
                  <a:schemeClr val="bg1"/>
                </a:solidFill>
              </a:rPr>
              <a:t>Guidelines for Copyright </a:t>
            </a:r>
            <a:r>
              <a:rPr lang="en-US" sz="4000" dirty="0">
                <a:solidFill>
                  <a:schemeClr val="bg1"/>
                </a:solidFill>
              </a:rPr>
              <a:t>and </a:t>
            </a:r>
            <a:r>
              <a:rPr lang="en-US" sz="4000" dirty="0" err="1" smtClean="0">
                <a:solidFill>
                  <a:schemeClr val="bg1"/>
                </a:solidFill>
              </a:rPr>
              <a:t>Licencing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tângulo 2"/>
          <p:cNvSpPr/>
          <p:nvPr/>
        </p:nvSpPr>
        <p:spPr>
          <a:xfrm>
            <a:off x="8292036" y="6031883"/>
            <a:ext cx="478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pt-PT" dirty="0"/>
              <a:t>5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2101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29768" y="1591056"/>
            <a:ext cx="4526279" cy="447141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Guideline 4</a:t>
            </a:r>
            <a:r>
              <a:rPr lang="en-US" sz="6200" b="1" dirty="0" smtClean="0"/>
              <a:t> </a:t>
            </a:r>
          </a:p>
          <a:p>
            <a:pPr marL="0" indent="0" algn="ctr">
              <a:buNone/>
            </a:pPr>
            <a:r>
              <a:rPr lang="en-US" sz="2600" b="1" dirty="0" smtClean="0"/>
              <a:t>Specify </a:t>
            </a:r>
            <a:r>
              <a:rPr lang="en-US" sz="2600" b="1" dirty="0"/>
              <a:t>how the material is to be cited when other people reuse or adapt it</a:t>
            </a:r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/>
          </a:p>
          <a:p>
            <a:pPr marL="0" indent="0">
              <a:buFont typeface="Arial"/>
              <a:buNone/>
            </a:pPr>
            <a:endParaRPr lang="en-ZA" sz="3300" b="1" dirty="0" smtClean="0"/>
          </a:p>
          <a:p>
            <a:endParaRPr lang="pt-PT" sz="2400" b="1" dirty="0" smtClean="0"/>
          </a:p>
          <a:p>
            <a:endParaRPr lang="en-US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39511" y="1579730"/>
            <a:ext cx="3653850" cy="42998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Guideline 5:</a:t>
            </a:r>
            <a:r>
              <a:rPr lang="en-US" sz="6200" b="1" dirty="0"/>
              <a:t> </a:t>
            </a:r>
            <a:endParaRPr lang="en-US" sz="6200" b="1" dirty="0" smtClean="0"/>
          </a:p>
          <a:p>
            <a:pPr marL="0" indent="0" algn="ctr">
              <a:buNone/>
            </a:pPr>
            <a:r>
              <a:rPr lang="en-US" sz="1900" b="1" dirty="0" smtClean="0"/>
              <a:t>Attribute </a:t>
            </a:r>
            <a:r>
              <a:rPr lang="en-US" sz="1900" b="1" dirty="0"/>
              <a:t>correctly any content objects included in the OER that have been created by someone other than </a:t>
            </a:r>
            <a:r>
              <a:rPr lang="en-US" sz="1900" b="1" dirty="0" smtClean="0"/>
              <a:t>authors</a:t>
            </a:r>
          </a:p>
          <a:p>
            <a:pPr marL="0" indent="0" algn="ctr">
              <a:buNone/>
            </a:pPr>
            <a:endParaRPr lang="en-US" sz="1900" b="1" dirty="0" smtClean="0"/>
          </a:p>
          <a:p>
            <a:r>
              <a:rPr lang="en-US" sz="1700" dirty="0" smtClean="0"/>
              <a:t>Citation  different from attribution </a:t>
            </a:r>
          </a:p>
          <a:p>
            <a:r>
              <a:rPr lang="en-US" sz="1700" dirty="0" smtClean="0"/>
              <a:t>All </a:t>
            </a:r>
            <a:r>
              <a:rPr lang="en-US" sz="1700" dirty="0"/>
              <a:t>objects (such as images found on Flickr) should be attributed correctly: you should include the author, the source, and the license. </a:t>
            </a:r>
            <a:endParaRPr lang="pt-PT" sz="1700" dirty="0"/>
          </a:p>
          <a:p>
            <a:pPr marL="0" indent="0" algn="ctr">
              <a:buNone/>
            </a:pPr>
            <a:endParaRPr lang="en-ZA" sz="1900" b="1" dirty="0"/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/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/>
          </a:p>
          <a:p>
            <a:pPr marL="0" indent="0">
              <a:buFont typeface="Arial"/>
              <a:buNone/>
            </a:pPr>
            <a:endParaRPr lang="en-ZA" sz="3300" b="1" dirty="0" smtClean="0"/>
          </a:p>
          <a:p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29768" y="648908"/>
            <a:ext cx="8650223" cy="740982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dirty="0" smtClean="0">
                <a:solidFill>
                  <a:schemeClr val="bg1"/>
                </a:solidFill>
              </a:rPr>
              <a:t>Guidelines for Copyright </a:t>
            </a:r>
            <a:r>
              <a:rPr lang="en-US" sz="4000" dirty="0">
                <a:solidFill>
                  <a:schemeClr val="bg1"/>
                </a:solidFill>
              </a:rPr>
              <a:t>and </a:t>
            </a:r>
            <a:r>
              <a:rPr lang="en-US" sz="4000" dirty="0" err="1" smtClean="0">
                <a:solidFill>
                  <a:schemeClr val="bg1"/>
                </a:solidFill>
              </a:rPr>
              <a:t>Licencing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Marcador de Posição de Conteúdo 5"/>
          <p:cNvSpPr txBox="1">
            <a:spLocks/>
          </p:cNvSpPr>
          <p:nvPr/>
        </p:nvSpPr>
        <p:spPr>
          <a:xfrm>
            <a:off x="8647462" y="6095389"/>
            <a:ext cx="448913" cy="39351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/>
              <a:buNone/>
            </a:pPr>
            <a:r>
              <a:rPr lang="pt-PT" sz="2400" dirty="0" smtClean="0"/>
              <a:t>6</a:t>
            </a: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1908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29768" y="1591057"/>
            <a:ext cx="4526279" cy="3373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Guideline 6</a:t>
            </a:r>
            <a:r>
              <a:rPr lang="en-US" sz="6200" b="1" dirty="0" smtClean="0"/>
              <a:t> </a:t>
            </a:r>
          </a:p>
          <a:p>
            <a:pPr marL="0" indent="0">
              <a:buNone/>
            </a:pPr>
            <a:r>
              <a:rPr lang="pt-PT" sz="2000" b="1" dirty="0" err="1" smtClean="0"/>
              <a:t>Ensure</a:t>
            </a:r>
            <a:r>
              <a:rPr lang="pt-PT" sz="2000" b="1" dirty="0" smtClean="0"/>
              <a:t> </a:t>
            </a:r>
            <a:r>
              <a:rPr lang="pt-PT" sz="2000" b="1" dirty="0" err="1"/>
              <a:t>that</a:t>
            </a:r>
            <a:r>
              <a:rPr lang="pt-PT" sz="2000" b="1" dirty="0"/>
              <a:t> </a:t>
            </a:r>
            <a:r>
              <a:rPr lang="pt-PT" sz="2000" b="1" dirty="0" err="1"/>
              <a:t>permission</a:t>
            </a:r>
            <a:r>
              <a:rPr lang="pt-PT" sz="2000" b="1" dirty="0"/>
              <a:t> </a:t>
            </a:r>
            <a:r>
              <a:rPr lang="pt-PT" sz="2000" b="1" dirty="0" err="1"/>
              <a:t>has</a:t>
            </a:r>
            <a:r>
              <a:rPr lang="pt-PT" sz="2000" b="1" dirty="0"/>
              <a:t> </a:t>
            </a:r>
            <a:r>
              <a:rPr lang="pt-PT" sz="2000" b="1" dirty="0" err="1"/>
              <a:t>been</a:t>
            </a:r>
            <a:r>
              <a:rPr lang="pt-PT" sz="2000" b="1" dirty="0"/>
              <a:t> </a:t>
            </a:r>
            <a:r>
              <a:rPr lang="pt-PT" sz="2000" b="1" dirty="0" err="1"/>
              <a:t>obtained</a:t>
            </a:r>
            <a:r>
              <a:rPr lang="pt-PT" sz="2000" b="1" dirty="0"/>
              <a:t> for </a:t>
            </a:r>
            <a:r>
              <a:rPr lang="pt-PT" sz="2000" b="1" dirty="0" err="1"/>
              <a:t>third</a:t>
            </a:r>
            <a:r>
              <a:rPr lang="pt-PT" sz="2000" b="1" dirty="0"/>
              <a:t> </a:t>
            </a:r>
            <a:r>
              <a:rPr lang="pt-PT" sz="2000" b="1" dirty="0" err="1"/>
              <a:t>party</a:t>
            </a:r>
            <a:r>
              <a:rPr lang="pt-PT" sz="2000" b="1" dirty="0"/>
              <a:t> </a:t>
            </a:r>
            <a:r>
              <a:rPr lang="pt-PT" sz="2000" b="1" dirty="0" err="1"/>
              <a:t>copyrighted</a:t>
            </a:r>
            <a:r>
              <a:rPr lang="pt-PT" sz="2000" b="1" dirty="0"/>
              <a:t> material </a:t>
            </a:r>
            <a:r>
              <a:rPr lang="pt-PT" sz="2000" b="1" dirty="0" err="1"/>
              <a:t>used</a:t>
            </a:r>
            <a:r>
              <a:rPr lang="pt-PT" sz="2000" b="1" dirty="0"/>
              <a:t> in </a:t>
            </a:r>
            <a:r>
              <a:rPr lang="pt-PT" sz="2000" b="1" dirty="0" err="1"/>
              <a:t>the</a:t>
            </a:r>
            <a:r>
              <a:rPr lang="pt-PT" sz="2000" b="1" dirty="0"/>
              <a:t> material</a:t>
            </a:r>
            <a:endParaRPr lang="en-ZA" sz="2000" b="1" dirty="0" smtClean="0"/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/>
          </a:p>
          <a:p>
            <a:pPr marL="0" indent="0">
              <a:buFont typeface="Arial"/>
              <a:buNone/>
            </a:pPr>
            <a:endParaRPr lang="en-ZA" sz="3300" b="1" dirty="0" smtClean="0"/>
          </a:p>
          <a:p>
            <a:endParaRPr lang="pt-PT" sz="2400" b="1" dirty="0" smtClean="0"/>
          </a:p>
          <a:p>
            <a:endParaRPr lang="en-US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39511" y="1579730"/>
            <a:ext cx="3653850" cy="31994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Guideline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7</a:t>
            </a:r>
            <a:r>
              <a:rPr lang="en-US" sz="6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ZA" sz="2000" b="1" dirty="0" smtClean="0"/>
              <a:t>To </a:t>
            </a:r>
            <a:r>
              <a:rPr lang="en-ZA" sz="2000" b="1" dirty="0"/>
              <a:t>facilitate adaptation, use formats for text, images, video and audio that are commonly used and editable</a:t>
            </a:r>
            <a:endParaRPr lang="pt-PT" sz="2000" b="1" dirty="0"/>
          </a:p>
          <a:p>
            <a:pPr marL="0" indent="0" algn="ctr">
              <a:buNone/>
            </a:pPr>
            <a:endParaRPr lang="en-ZA" sz="1900" b="1" dirty="0"/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/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/>
          </a:p>
          <a:p>
            <a:pPr marL="0" indent="0">
              <a:buFont typeface="Arial"/>
              <a:buNone/>
            </a:pPr>
            <a:endParaRPr lang="en-ZA" sz="3300" b="1" dirty="0" smtClean="0"/>
          </a:p>
          <a:p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9768" y="648908"/>
            <a:ext cx="8650223" cy="740982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dirty="0" smtClean="0">
                <a:solidFill>
                  <a:schemeClr val="bg1"/>
                </a:solidFill>
              </a:rPr>
              <a:t>Guidelines for Copyright </a:t>
            </a:r>
            <a:r>
              <a:rPr lang="en-US" sz="4000" dirty="0">
                <a:solidFill>
                  <a:schemeClr val="bg1"/>
                </a:solidFill>
              </a:rPr>
              <a:t>and </a:t>
            </a:r>
            <a:r>
              <a:rPr lang="en-US" sz="4000" dirty="0" err="1" smtClean="0">
                <a:solidFill>
                  <a:schemeClr val="bg1"/>
                </a:solidFill>
              </a:rPr>
              <a:t>Licencing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Marcador de Posição de Conteúdo 5"/>
          <p:cNvSpPr txBox="1">
            <a:spLocks/>
          </p:cNvSpPr>
          <p:nvPr/>
        </p:nvSpPr>
        <p:spPr>
          <a:xfrm>
            <a:off x="8647462" y="6095389"/>
            <a:ext cx="448913" cy="39351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/>
              <a:buNone/>
            </a:pPr>
            <a:r>
              <a:rPr lang="pt-PT" sz="2400" dirty="0"/>
              <a:t>7</a:t>
            </a: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1837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29768" y="1591056"/>
            <a:ext cx="4526279" cy="447141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Guideline 8</a:t>
            </a:r>
            <a:r>
              <a:rPr lang="en-US" sz="6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ZA" sz="2000" b="1" dirty="0" smtClean="0"/>
              <a:t>Prepare </a:t>
            </a:r>
            <a:r>
              <a:rPr lang="en-ZA" sz="2000" b="1" dirty="0"/>
              <a:t>the material for uploading </a:t>
            </a:r>
            <a:r>
              <a:rPr lang="en-ZA" sz="2000" b="1" dirty="0" smtClean="0"/>
              <a:t>so as to ease downloading</a:t>
            </a:r>
            <a:r>
              <a:rPr lang="en-ZA" sz="2000" b="1" dirty="0"/>
              <a:t>, remixing and discoverability</a:t>
            </a:r>
            <a:endParaRPr lang="pt-PT" sz="2000" b="1" dirty="0"/>
          </a:p>
          <a:p>
            <a:pPr marL="0" indent="0" algn="ctr">
              <a:buFont typeface="Arial"/>
              <a:buNone/>
            </a:pPr>
            <a:endParaRPr lang="en-ZA" sz="6200" b="1" dirty="0"/>
          </a:p>
          <a:p>
            <a:pPr marL="0" indent="0">
              <a:buFont typeface="Arial"/>
              <a:buNone/>
            </a:pPr>
            <a:endParaRPr lang="en-ZA" sz="3300" b="1" dirty="0" smtClean="0"/>
          </a:p>
          <a:p>
            <a:endParaRPr lang="pt-PT" sz="2400" b="1" dirty="0" smtClean="0"/>
          </a:p>
          <a:p>
            <a:endParaRPr lang="en-US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39511" y="1579730"/>
            <a:ext cx="3653850" cy="42998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Guideline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9</a:t>
            </a:r>
            <a:r>
              <a:rPr lang="en-US" sz="6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pt-PT" sz="1600" b="1" dirty="0" err="1"/>
              <a:t>When</a:t>
            </a:r>
            <a:r>
              <a:rPr lang="pt-PT" sz="1600" b="1" dirty="0"/>
              <a:t> a </a:t>
            </a:r>
            <a:r>
              <a:rPr lang="pt-PT" sz="1600" b="1" dirty="0" err="1"/>
              <a:t>resource</a:t>
            </a:r>
            <a:r>
              <a:rPr lang="pt-PT" sz="1600" b="1" dirty="0"/>
              <a:t> </a:t>
            </a:r>
            <a:r>
              <a:rPr lang="pt-PT" sz="1600" b="1" dirty="0" err="1"/>
              <a:t>is</a:t>
            </a:r>
            <a:r>
              <a:rPr lang="pt-PT" sz="1600" b="1" dirty="0"/>
              <a:t> </a:t>
            </a:r>
            <a:r>
              <a:rPr lang="pt-PT" sz="1600" b="1" dirty="0" err="1"/>
              <a:t>submitted</a:t>
            </a:r>
            <a:r>
              <a:rPr lang="pt-PT" sz="1600" b="1" dirty="0"/>
              <a:t> for </a:t>
            </a:r>
            <a:r>
              <a:rPr lang="pt-PT" sz="1600" b="1" dirty="0" err="1"/>
              <a:t>uploading</a:t>
            </a:r>
            <a:r>
              <a:rPr lang="pt-PT" sz="1600" b="1" dirty="0"/>
              <a:t>, </a:t>
            </a:r>
            <a:r>
              <a:rPr lang="pt-PT" sz="1600" b="1" dirty="0" err="1"/>
              <a:t>the</a:t>
            </a:r>
            <a:r>
              <a:rPr lang="pt-PT" sz="1600" b="1" dirty="0"/>
              <a:t> </a:t>
            </a:r>
            <a:r>
              <a:rPr lang="pt-PT" sz="1600" b="1" dirty="0" err="1"/>
              <a:t>institution</a:t>
            </a:r>
            <a:r>
              <a:rPr lang="pt-PT" sz="1600" b="1" dirty="0"/>
              <a:t>/s </a:t>
            </a:r>
            <a:r>
              <a:rPr lang="pt-PT" sz="1600" b="1" dirty="0" err="1"/>
              <a:t>should</a:t>
            </a:r>
            <a:r>
              <a:rPr lang="pt-PT" sz="1600" b="1" dirty="0"/>
              <a:t> </a:t>
            </a:r>
            <a:r>
              <a:rPr lang="pt-PT" sz="1600" b="1" dirty="0" err="1"/>
              <a:t>provide</a:t>
            </a:r>
            <a:r>
              <a:rPr lang="pt-PT" sz="1600" b="1" dirty="0"/>
              <a:t> </a:t>
            </a:r>
            <a:r>
              <a:rPr lang="pt-PT" sz="1600" b="1" dirty="0" err="1"/>
              <a:t>the</a:t>
            </a:r>
            <a:r>
              <a:rPr lang="pt-PT" sz="1600" b="1" dirty="0"/>
              <a:t> </a:t>
            </a:r>
            <a:r>
              <a:rPr lang="pt-PT" sz="1600" b="1" dirty="0" err="1"/>
              <a:t>necessary</a:t>
            </a:r>
            <a:r>
              <a:rPr lang="pt-PT" sz="1600" b="1" dirty="0"/>
              <a:t> </a:t>
            </a:r>
            <a:r>
              <a:rPr lang="pt-PT" sz="1600" b="1" dirty="0" err="1"/>
              <a:t>metadata</a:t>
            </a:r>
            <a:r>
              <a:rPr lang="pt-PT" sz="1600" b="1" dirty="0"/>
              <a:t> – </a:t>
            </a:r>
            <a:r>
              <a:rPr lang="pt-PT" sz="1600" b="1" dirty="0" err="1"/>
              <a:t>particularly</a:t>
            </a:r>
            <a:r>
              <a:rPr lang="pt-PT" sz="1600" b="1" dirty="0"/>
              <a:t> </a:t>
            </a:r>
            <a:r>
              <a:rPr lang="pt-PT" sz="1600" b="1" dirty="0" err="1"/>
              <a:t>title</a:t>
            </a:r>
            <a:r>
              <a:rPr lang="pt-PT" sz="1600" b="1" dirty="0"/>
              <a:t>, </a:t>
            </a:r>
            <a:r>
              <a:rPr lang="pt-PT" sz="1600" b="1" dirty="0" err="1"/>
              <a:t>description</a:t>
            </a:r>
            <a:r>
              <a:rPr lang="pt-PT" sz="1600" b="1" dirty="0"/>
              <a:t>, </a:t>
            </a:r>
            <a:r>
              <a:rPr lang="pt-PT" sz="1600" b="1" dirty="0" err="1"/>
              <a:t>and</a:t>
            </a:r>
            <a:r>
              <a:rPr lang="pt-PT" sz="1600" b="1" dirty="0"/>
              <a:t> </a:t>
            </a:r>
            <a:r>
              <a:rPr lang="pt-PT" sz="1600" b="1" dirty="0" err="1" smtClean="0"/>
              <a:t>keywords</a:t>
            </a:r>
            <a:endParaRPr lang="en-ZA" sz="1600" b="1" dirty="0"/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/>
          </a:p>
          <a:p>
            <a:pPr marL="0" indent="0" algn="ctr">
              <a:buFont typeface="Arial"/>
              <a:buNone/>
            </a:pPr>
            <a:endParaRPr lang="en-ZA" sz="6200" b="1" dirty="0" smtClean="0"/>
          </a:p>
          <a:p>
            <a:pPr marL="0" indent="0" algn="ctr">
              <a:buFont typeface="Arial"/>
              <a:buNone/>
            </a:pPr>
            <a:endParaRPr lang="en-ZA" sz="6200" b="1" dirty="0"/>
          </a:p>
          <a:p>
            <a:pPr marL="0" indent="0">
              <a:buFont typeface="Arial"/>
              <a:buNone/>
            </a:pPr>
            <a:endParaRPr lang="en-ZA" sz="3300" b="1" dirty="0" smtClean="0"/>
          </a:p>
          <a:p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9768" y="648908"/>
            <a:ext cx="8650223" cy="740982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dirty="0" smtClean="0">
                <a:solidFill>
                  <a:schemeClr val="bg1"/>
                </a:solidFill>
              </a:rPr>
              <a:t>Guidelines for Copyright </a:t>
            </a:r>
            <a:r>
              <a:rPr lang="en-US" sz="4000" dirty="0">
                <a:solidFill>
                  <a:schemeClr val="bg1"/>
                </a:solidFill>
              </a:rPr>
              <a:t>and </a:t>
            </a:r>
            <a:r>
              <a:rPr lang="en-US" sz="4000" dirty="0" err="1" smtClean="0">
                <a:solidFill>
                  <a:schemeClr val="bg1"/>
                </a:solidFill>
              </a:rPr>
              <a:t>Licencing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Marcador de Posição de Conteúdo 5"/>
          <p:cNvSpPr txBox="1">
            <a:spLocks/>
          </p:cNvSpPr>
          <p:nvPr/>
        </p:nvSpPr>
        <p:spPr>
          <a:xfrm>
            <a:off x="8647462" y="6095389"/>
            <a:ext cx="448913" cy="39351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/>
              <a:buNone/>
            </a:pPr>
            <a:r>
              <a:rPr lang="pt-PT" sz="2400" dirty="0"/>
              <a:t>8</a:t>
            </a: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0194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686</Words>
  <Application>Microsoft Office PowerPoint</Application>
  <PresentationFormat>Apresentação no Ecrã (4:3)</PresentationFormat>
  <Paragraphs>132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3" baseType="lpstr">
      <vt:lpstr>Adobe Caslon Pro</vt:lpstr>
      <vt:lpstr>Arial</vt:lpstr>
      <vt:lpstr>Calibri</vt:lpstr>
      <vt:lpstr>Office Theme</vt:lpstr>
      <vt:lpstr>Licenses Guidelines for Copyright and Licencing</vt:lpstr>
      <vt:lpstr> .Guidelines for Copyright and Licencing </vt:lpstr>
      <vt:lpstr> Guidelines for Copyright and Licencing </vt:lpstr>
      <vt:lpstr> Guidelines for Copyright and Licencing </vt:lpstr>
      <vt:lpstr> Guidelines for Copyright and Licencing </vt:lpstr>
      <vt:lpstr> Guidelines for Copyright and Licencing </vt:lpstr>
      <vt:lpstr> Guidelines for Copyright and Licencing </vt:lpstr>
      <vt:lpstr> Guidelines for Copyright and Licencing </vt:lpstr>
      <vt:lpstr> Guidelines for Copyright and Licencing </vt:lpstr>
    </vt:vector>
  </TitlesOfParts>
  <Company>Vytauto Didžiojo universitetas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Lina Morgado</cp:lastModifiedBy>
  <cp:revision>52</cp:revision>
  <dcterms:created xsi:type="dcterms:W3CDTF">2015-01-05T11:41:52Z</dcterms:created>
  <dcterms:modified xsi:type="dcterms:W3CDTF">2016-04-27T09:17:47Z</dcterms:modified>
</cp:coreProperties>
</file>