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57" r:id="rId5"/>
    <p:sldId id="258" r:id="rId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sz="4000" dirty="0" smtClean="0"/>
              <a:t>Diversity Management and </a:t>
            </a:r>
            <a:br>
              <a:rPr lang="en-GB" sz="4000" dirty="0" smtClean="0"/>
            </a:br>
            <a:r>
              <a:rPr lang="en-GB" sz="4000" dirty="0" smtClean="0"/>
              <a:t>Equal Opportunities</a:t>
            </a:r>
            <a:endParaRPr lang="en-GB" sz="4000" dirty="0"/>
          </a:p>
        </p:txBody>
      </p:sp>
      <p:sp>
        <p:nvSpPr>
          <p:cNvPr id="3" name="Untertitel 2"/>
          <p:cNvSpPr>
            <a:spLocks noGrp="1"/>
          </p:cNvSpPr>
          <p:nvPr>
            <p:ph type="subTitle" idx="1"/>
          </p:nvPr>
        </p:nvSpPr>
        <p:spPr>
          <a:xfrm>
            <a:off x="1141999" y="4077072"/>
            <a:ext cx="6630400" cy="1717742"/>
          </a:xfrm>
        </p:spPr>
        <p:txBody>
          <a:bodyPr/>
          <a:lstStyle/>
          <a:p>
            <a:r>
              <a:rPr lang="de-AT" b="1" dirty="0" err="1" smtClean="0">
                <a:solidFill>
                  <a:schemeClr val="bg1">
                    <a:lumMod val="65000"/>
                  </a:schemeClr>
                </a:solidFill>
              </a:rPr>
              <a:t>Diversity</a:t>
            </a:r>
            <a:r>
              <a:rPr lang="de-AT" b="1" dirty="0" smtClean="0">
                <a:solidFill>
                  <a:schemeClr val="bg1">
                    <a:lumMod val="65000"/>
                  </a:schemeClr>
                </a:solidFill>
              </a:rPr>
              <a:t> </a:t>
            </a:r>
            <a:r>
              <a:rPr lang="de-AT" b="1" dirty="0" smtClean="0">
                <a:solidFill>
                  <a:schemeClr val="bg1">
                    <a:lumMod val="65000"/>
                  </a:schemeClr>
                </a:solidFill>
              </a:rPr>
              <a:t>– </a:t>
            </a:r>
            <a:r>
              <a:rPr lang="de-AT" b="1" dirty="0" err="1" smtClean="0">
                <a:solidFill>
                  <a:schemeClr val="bg1">
                    <a:lumMod val="65000"/>
                  </a:schemeClr>
                </a:solidFill>
              </a:rPr>
              <a:t>Respect</a:t>
            </a:r>
            <a:r>
              <a:rPr lang="de-AT" b="1" dirty="0" smtClean="0">
                <a:solidFill>
                  <a:schemeClr val="bg1">
                    <a:lumMod val="65000"/>
                  </a:schemeClr>
                </a:solidFill>
              </a:rPr>
              <a:t> – </a:t>
            </a:r>
            <a:r>
              <a:rPr lang="de-AT" b="1" dirty="0" err="1" smtClean="0">
                <a:solidFill>
                  <a:schemeClr val="bg1">
                    <a:lumMod val="65000"/>
                  </a:schemeClr>
                </a:solidFill>
              </a:rPr>
              <a:t>Rights</a:t>
            </a:r>
            <a:r>
              <a:rPr lang="de-AT" b="1" dirty="0" smtClean="0">
                <a:solidFill>
                  <a:schemeClr val="bg1">
                    <a:lumMod val="65000"/>
                  </a:schemeClr>
                </a:solidFill>
              </a:rPr>
              <a:t> </a:t>
            </a:r>
            <a:endParaRPr lang="de-AT" b="1" dirty="0">
              <a:solidFill>
                <a:schemeClr val="bg1">
                  <a:lumMod val="6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548680"/>
            <a:ext cx="6670558" cy="1143000"/>
          </a:xfrm>
        </p:spPr>
        <p:txBody>
          <a:bodyPr>
            <a:noAutofit/>
          </a:bodyPr>
          <a:lstStyle/>
          <a:p>
            <a:r>
              <a:rPr lang="en-GB" sz="3600" dirty="0" smtClean="0"/>
              <a:t>All human beings are </a:t>
            </a:r>
            <a:r>
              <a:rPr lang="en-GB" sz="3600" dirty="0" smtClean="0"/>
              <a:t/>
            </a:r>
            <a:br>
              <a:rPr lang="en-GB" sz="3600" dirty="0" smtClean="0"/>
            </a:br>
            <a:r>
              <a:rPr lang="en-GB" sz="3600" dirty="0" smtClean="0"/>
              <a:t>born </a:t>
            </a:r>
            <a:r>
              <a:rPr lang="en-GB" sz="3600" dirty="0" smtClean="0"/>
              <a:t>free and…</a:t>
            </a:r>
            <a:endParaRPr lang="en-GB" sz="3600" dirty="0"/>
          </a:p>
        </p:txBody>
      </p:sp>
      <p:sp>
        <p:nvSpPr>
          <p:cNvPr id="3" name="Inhaltsplatzhalter 2"/>
          <p:cNvSpPr>
            <a:spLocks noGrp="1"/>
          </p:cNvSpPr>
          <p:nvPr>
            <p:ph type="body" idx="1"/>
          </p:nvPr>
        </p:nvSpPr>
        <p:spPr>
          <a:xfrm>
            <a:off x="1115616" y="2060848"/>
            <a:ext cx="6670557" cy="3606014"/>
          </a:xfrm>
        </p:spPr>
        <p:txBody>
          <a:bodyPr>
            <a:normAutofit fontScale="85000" lnSpcReduction="10000"/>
          </a:bodyPr>
          <a:lstStyle/>
          <a:p>
            <a:pPr indent="0">
              <a:buNone/>
            </a:pPr>
            <a:r>
              <a:rPr lang="de-AT" dirty="0" smtClean="0"/>
              <a:t>… </a:t>
            </a:r>
            <a:r>
              <a:rPr lang="en-GB" dirty="0" smtClean="0"/>
              <a:t>equal in </a:t>
            </a:r>
            <a:r>
              <a:rPr lang="en-GB" b="1" dirty="0" smtClean="0"/>
              <a:t>dignity </a:t>
            </a:r>
            <a:r>
              <a:rPr lang="en-GB" dirty="0" smtClean="0"/>
              <a:t>and </a:t>
            </a:r>
            <a:r>
              <a:rPr lang="en-GB" b="1" dirty="0" smtClean="0"/>
              <a:t>rights</a:t>
            </a:r>
            <a:endParaRPr lang="en-GB" dirty="0" smtClean="0"/>
          </a:p>
          <a:p>
            <a:pPr indent="0">
              <a:buNone/>
            </a:pPr>
            <a:r>
              <a:rPr lang="en-GB" sz="2400" i="1" dirty="0" smtClean="0"/>
              <a:t>	UN Universal Declaration of Human Rights 1948</a:t>
            </a:r>
          </a:p>
          <a:p>
            <a:pPr indent="0">
              <a:buNone/>
            </a:pPr>
            <a:endParaRPr lang="de-AT" dirty="0"/>
          </a:p>
          <a:p>
            <a:pPr indent="0">
              <a:buNone/>
            </a:pPr>
            <a:r>
              <a:rPr lang="en-GB" dirty="0" smtClean="0"/>
              <a:t>We live in a diverse society. People are different and it is necessary to respect these differences, in order to ensure the dignity of every single person and to guarantee the same rights for all people.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dirty="0"/>
          </a:p>
        </p:txBody>
      </p:sp>
      <p:sp>
        <p:nvSpPr>
          <p:cNvPr id="3" name="Inhaltsplatzhalter 2"/>
          <p:cNvSpPr>
            <a:spLocks noGrp="1"/>
          </p:cNvSpPr>
          <p:nvPr>
            <p:ph type="body" idx="1"/>
          </p:nvPr>
        </p:nvSpPr>
        <p:spPr/>
        <p:txBody>
          <a:bodyPr>
            <a:normAutofit fontScale="40000" lnSpcReduction="20000"/>
          </a:bodyPr>
          <a:lstStyle/>
          <a:p>
            <a:pPr>
              <a:buNone/>
            </a:pPr>
            <a:r>
              <a:rPr lang="de-AT" sz="4000" dirty="0" smtClean="0"/>
              <a:t>	</a:t>
            </a:r>
            <a:r>
              <a:rPr lang="en-GB" sz="4000" dirty="0" smtClean="0"/>
              <a:t>During </a:t>
            </a:r>
            <a:r>
              <a:rPr lang="en-GB" sz="4000" dirty="0"/>
              <a:t>everyday life countless numbers of people come into contact with each other and diversity occurs very well, more or less.  However it is important to learn that mutual respect is the basis for well-functioning coexistence and cooperation</a:t>
            </a:r>
            <a:r>
              <a:rPr lang="en-GB" sz="4000" dirty="0" smtClean="0"/>
              <a:t>.</a:t>
            </a:r>
          </a:p>
          <a:p>
            <a:pPr>
              <a:buNone/>
            </a:pPr>
            <a:r>
              <a:rPr lang="de-AT" sz="4000" b="1" dirty="0"/>
              <a:t>	</a:t>
            </a:r>
            <a:r>
              <a:rPr lang="en-GB" sz="4000" b="1" dirty="0"/>
              <a:t>Everyone </a:t>
            </a:r>
            <a:r>
              <a:rPr lang="en-GB" sz="4500" dirty="0"/>
              <a:t>needs </a:t>
            </a:r>
            <a:r>
              <a:rPr lang="en-GB" sz="4500" dirty="0" smtClean="0"/>
              <a:t>the </a:t>
            </a:r>
            <a:r>
              <a:rPr lang="en-GB" sz="4500" dirty="0"/>
              <a:t>respect of others in order to flourish.</a:t>
            </a:r>
            <a:endParaRPr lang="de-AT" sz="4500" dirty="0"/>
          </a:p>
          <a:p>
            <a:pPr>
              <a:buNone/>
            </a:pPr>
            <a:r>
              <a:rPr lang="de-AT" sz="4000" dirty="0" smtClean="0"/>
              <a:t/>
            </a:r>
            <a:br>
              <a:rPr lang="de-AT" sz="4000" dirty="0" smtClean="0"/>
            </a:br>
            <a:r>
              <a:rPr lang="en-GB" sz="4000" dirty="0"/>
              <a:t>All people are equal on account of their humanity but also differ in so many ways. Many differences go unnoticed </a:t>
            </a:r>
            <a:r>
              <a:rPr lang="en-GB" sz="4000" dirty="0" smtClean="0"/>
              <a:t>as </a:t>
            </a:r>
            <a:r>
              <a:rPr lang="en-GB" sz="4000" dirty="0"/>
              <a:t>they do not have any particular significance for us and they remain unrecognisable to us without closer acquaintance. Obviously people are physically different - different heights, different weights, different eye, hair and skin colours. It is sometimes difficult but sometimes easy to recognise a person's social background, such as how old he or she is, or whether he or she has a disability.  However the languages we speak, what beliefs we have and who or what we love are not so obvious. Nevertheless as a part of our identity all of these aspects of our being need to be respected by </a:t>
            </a:r>
            <a:r>
              <a:rPr lang="en-GB" sz="4000" dirty="0" smtClean="0"/>
              <a:t>everyone else. </a:t>
            </a:r>
          </a:p>
          <a:p>
            <a:pPr>
              <a:buNone/>
            </a:pPr>
            <a:endParaRPr lang="de-AT"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dirty="0"/>
          </a:p>
        </p:txBody>
      </p:sp>
      <p:sp>
        <p:nvSpPr>
          <p:cNvPr id="3" name="Inhaltsplatzhalter 2"/>
          <p:cNvSpPr>
            <a:spLocks noGrp="1"/>
          </p:cNvSpPr>
          <p:nvPr>
            <p:ph type="body" idx="1"/>
          </p:nvPr>
        </p:nvSpPr>
        <p:spPr/>
        <p:txBody>
          <a:bodyPr>
            <a:normAutofit fontScale="85000" lnSpcReduction="10000"/>
          </a:bodyPr>
          <a:lstStyle/>
          <a:p>
            <a:pPr indent="0">
              <a:buNone/>
            </a:pPr>
            <a:r>
              <a:rPr lang="en-GB" dirty="0" smtClean="0"/>
              <a:t>Diversity represents a great opportunity. People with different backgrounds and lifestyles can bring new perspectives and approaches to a society. Mutual exchange, respect and learning from each other move to the forefront. The individuality of each and every one of us is a source of potential to be recognised and utilised. </a:t>
            </a:r>
          </a:p>
          <a:p>
            <a:pPr marL="361950" indent="-361950">
              <a:buNone/>
            </a:pPr>
            <a:r>
              <a:rPr lang="de-AT" sz="1900" i="1" dirty="0" smtClean="0"/>
              <a:t>      (Federal </a:t>
            </a:r>
            <a:r>
              <a:rPr lang="de-AT" sz="1900" i="1" dirty="0" err="1" smtClean="0"/>
              <a:t>Equal</a:t>
            </a:r>
            <a:r>
              <a:rPr lang="de-AT" sz="1900" i="1" dirty="0" smtClean="0"/>
              <a:t> Treatment </a:t>
            </a:r>
            <a:r>
              <a:rPr lang="de-AT" sz="1900" i="1" dirty="0" err="1" smtClean="0"/>
              <a:t>Commission</a:t>
            </a:r>
            <a:r>
              <a:rPr lang="de-AT" sz="1900" i="1" dirty="0" smtClean="0"/>
              <a:t>, </a:t>
            </a:r>
            <a:r>
              <a:rPr lang="en-GB" sz="1900" i="1" dirty="0" smtClean="0"/>
              <a:t>Austrian Federal Ministry of Education     and Women‘s Affairs)</a:t>
            </a:r>
            <a:endParaRPr lang="en-GB" sz="1900"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a:xfrm>
            <a:off x="1141999" y="1412776"/>
            <a:ext cx="6670557" cy="4542118"/>
          </a:xfrm>
        </p:spPr>
        <p:txBody>
          <a:bodyPr>
            <a:normAutofit fontScale="85000" lnSpcReduction="20000"/>
          </a:bodyPr>
          <a:lstStyle/>
          <a:p>
            <a:pPr indent="0">
              <a:buNone/>
            </a:pPr>
            <a:r>
              <a:rPr lang="en-GB" sz="2200" dirty="0" smtClean="0"/>
              <a:t>Diverse potential is however frequently not exploited, and in contrast it is not unusual for discrimination to occur on the grounds of being perceived to be different. </a:t>
            </a:r>
          </a:p>
          <a:p>
            <a:pPr indent="0">
              <a:buNone/>
            </a:pPr>
            <a:endParaRPr lang="en-GB" sz="2200" dirty="0" smtClean="0"/>
          </a:p>
          <a:p>
            <a:pPr indent="0">
              <a:buNone/>
            </a:pPr>
            <a:r>
              <a:rPr lang="en-GB" sz="2200" dirty="0" smtClean="0"/>
              <a:t>EU legislation does however prohibit discrimination of the diverse nature of </a:t>
            </a:r>
            <a:r>
              <a:rPr lang="en-GB" sz="2200" dirty="0"/>
              <a:t>society on account </a:t>
            </a:r>
            <a:r>
              <a:rPr lang="en-GB" sz="2200" dirty="0" smtClean="0"/>
              <a:t>of: </a:t>
            </a:r>
          </a:p>
          <a:p>
            <a:pPr>
              <a:buNone/>
            </a:pPr>
            <a:r>
              <a:rPr lang="en-GB" sz="2200" b="1" dirty="0" smtClean="0"/>
              <a:t>	gender / sexual orientation</a:t>
            </a:r>
            <a:r>
              <a:rPr lang="en-GB" sz="2200" dirty="0" smtClean="0"/>
              <a:t/>
            </a:r>
            <a:br>
              <a:rPr lang="en-GB" sz="2200" dirty="0" smtClean="0"/>
            </a:br>
            <a:r>
              <a:rPr lang="en-GB" sz="2200" b="1" dirty="0" smtClean="0"/>
              <a:t>ethnic origin</a:t>
            </a:r>
            <a:r>
              <a:rPr lang="en-GB" sz="2200" dirty="0" smtClean="0"/>
              <a:t/>
            </a:r>
            <a:br>
              <a:rPr lang="en-GB" sz="2200" dirty="0" smtClean="0"/>
            </a:br>
            <a:r>
              <a:rPr lang="en-GB" sz="2200" b="1" dirty="0" smtClean="0"/>
              <a:t>skin colour</a:t>
            </a:r>
            <a:r>
              <a:rPr lang="en-GB" sz="2200" dirty="0" smtClean="0"/>
              <a:t/>
            </a:r>
            <a:br>
              <a:rPr lang="en-GB" sz="2200" dirty="0" smtClean="0"/>
            </a:br>
            <a:r>
              <a:rPr lang="en-GB" sz="2200" b="1" dirty="0" smtClean="0"/>
              <a:t>language</a:t>
            </a:r>
            <a:r>
              <a:rPr lang="en-GB" sz="2200" dirty="0" smtClean="0"/>
              <a:t/>
            </a:r>
            <a:br>
              <a:rPr lang="en-GB" sz="2200" dirty="0" smtClean="0"/>
            </a:br>
            <a:r>
              <a:rPr lang="en-GB" sz="2200" b="1" dirty="0"/>
              <a:t>r</a:t>
            </a:r>
            <a:r>
              <a:rPr lang="en-GB" sz="2200" b="1" dirty="0" smtClean="0"/>
              <a:t>eligion</a:t>
            </a:r>
            <a:r>
              <a:rPr lang="en-GB" sz="2200" dirty="0" smtClean="0"/>
              <a:t/>
            </a:r>
            <a:br>
              <a:rPr lang="en-GB" sz="2200" dirty="0" smtClean="0"/>
            </a:br>
            <a:r>
              <a:rPr lang="en-GB" sz="2200" b="1" dirty="0" smtClean="0"/>
              <a:t>political views</a:t>
            </a:r>
            <a:r>
              <a:rPr lang="en-GB" sz="2200" dirty="0" smtClean="0"/>
              <a:t/>
            </a:r>
            <a:br>
              <a:rPr lang="en-GB" sz="2200" dirty="0" smtClean="0"/>
            </a:br>
            <a:r>
              <a:rPr lang="en-GB" sz="2200" b="1" dirty="0" smtClean="0"/>
              <a:t>national or social background</a:t>
            </a:r>
            <a:br>
              <a:rPr lang="en-GB" sz="2200" b="1" dirty="0" smtClean="0"/>
            </a:br>
            <a:r>
              <a:rPr lang="en-GB" sz="2200" b="1" dirty="0" smtClean="0"/>
              <a:t>membership of a national minority</a:t>
            </a:r>
            <a:r>
              <a:rPr lang="en-GB" sz="2200" dirty="0" smtClean="0"/>
              <a:t/>
            </a:r>
            <a:br>
              <a:rPr lang="en-GB" sz="2200" dirty="0" smtClean="0"/>
            </a:br>
            <a:r>
              <a:rPr lang="en-GB" sz="2200" b="1" dirty="0" smtClean="0"/>
              <a:t>economic status</a:t>
            </a:r>
            <a:r>
              <a:rPr lang="en-GB" sz="2200" dirty="0" smtClean="0"/>
              <a:t/>
            </a:r>
            <a:br>
              <a:rPr lang="en-GB" sz="2200" dirty="0" smtClean="0"/>
            </a:br>
            <a:r>
              <a:rPr lang="en-GB" sz="2200" b="1" dirty="0" smtClean="0"/>
              <a:t>birth or other factors</a:t>
            </a:r>
            <a:r>
              <a:rPr lang="en-GB" sz="2200" dirty="0" smtClean="0"/>
              <a:t> </a:t>
            </a:r>
          </a:p>
          <a:p>
            <a:pPr>
              <a:buNone/>
            </a:pPr>
            <a:r>
              <a:rPr lang="en-GB" sz="2100" i="1" dirty="0" smtClean="0"/>
              <a:t>	(Art. 14, principle of equality)</a:t>
            </a:r>
          </a:p>
        </p:txBody>
      </p:sp>
    </p:spTree>
  </p:cSld>
  <p:clrMapOvr>
    <a:masterClrMapping/>
  </p:clrMapOvr>
</p:sld>
</file>

<file path=ppt/theme/theme1.xml><?xml version="1.0" encoding="utf-8"?>
<a:theme xmlns:a="http://schemas.openxmlformats.org/drawingml/2006/main" name="2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135</Words>
  <Application>Microsoft Office PowerPoint</Application>
  <PresentationFormat>Bildschirmpräsentation (4:3)</PresentationFormat>
  <Paragraphs>17</Paragraphs>
  <Slides>5</Slides>
  <Notes>0</Notes>
  <HiddenSlides>0</HiddenSlides>
  <MMClips>0</MMClips>
  <ScaleCrop>false</ScaleCrop>
  <HeadingPairs>
    <vt:vector size="4" baseType="variant">
      <vt:variant>
        <vt:lpstr>Design</vt:lpstr>
      </vt:variant>
      <vt:variant>
        <vt:i4>1</vt:i4>
      </vt:variant>
      <vt:variant>
        <vt:lpstr>Folientitel</vt:lpstr>
      </vt:variant>
      <vt:variant>
        <vt:i4>5</vt:i4>
      </vt:variant>
    </vt:vector>
  </HeadingPairs>
  <TitlesOfParts>
    <vt:vector size="6" baseType="lpstr">
      <vt:lpstr>2_OpenPROF</vt:lpstr>
      <vt:lpstr>Diversity Management and  Equal Opportunities</vt:lpstr>
      <vt:lpstr>All human beings are  born free and…</vt:lpstr>
      <vt:lpstr>Folie 3</vt:lpstr>
      <vt:lpstr>Folie 4</vt:lpstr>
      <vt:lpstr>Folie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OER Diversity und Chancengleichheit</dc:title>
  <dc:creator>Gabi Metz</dc:creator>
  <cp:lastModifiedBy>Veronika Rechberger</cp:lastModifiedBy>
  <cp:revision>21</cp:revision>
  <dcterms:created xsi:type="dcterms:W3CDTF">2016-05-15T14:18:28Z</dcterms:created>
  <dcterms:modified xsi:type="dcterms:W3CDTF">2016-06-30T08:11:31Z</dcterms:modified>
</cp:coreProperties>
</file>