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7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9AC7"/>
    <a:srgbClr val="E2E5E6"/>
    <a:srgbClr val="A5ADB2"/>
    <a:srgbClr val="454851"/>
    <a:srgbClr val="3C3E48"/>
    <a:srgbClr val="3F404A"/>
    <a:srgbClr val="E9E9E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6BF3C-C592-1A47-9228-7DAC5B174F6F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36BA4-5F08-484A-BE8C-7FEF39E9CE8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11093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3B8F7-1BCD-E045-956B-7C1C5AAB2160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DF95D-83B9-1242-9B85-291237A571F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65208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://openprof.eu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openprof.eu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998" y="1201972"/>
            <a:ext cx="6630402" cy="2373099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999" y="3692461"/>
            <a:ext cx="6630401" cy="21023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dirty="0" smtClean="0"/>
              <a:t>Click to edit Master subtitle style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63857" y="6395466"/>
            <a:ext cx="8975487" cy="316898"/>
          </a:xfrm>
          <a:prstGeom prst="rect">
            <a:avLst/>
          </a:prstGeom>
          <a:solidFill>
            <a:srgbClr val="E2E5E6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entagon 14"/>
          <p:cNvSpPr/>
          <p:nvPr userDrawn="1"/>
        </p:nvSpPr>
        <p:spPr>
          <a:xfrm>
            <a:off x="1222688" y="6395466"/>
            <a:ext cx="2168419" cy="316898"/>
          </a:xfrm>
          <a:prstGeom prst="homePlate">
            <a:avLst/>
          </a:prstGeom>
          <a:solidFill>
            <a:srgbClr val="A5ADB2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entagon 15"/>
          <p:cNvSpPr/>
          <p:nvPr userDrawn="1"/>
        </p:nvSpPr>
        <p:spPr>
          <a:xfrm>
            <a:off x="63857" y="6395466"/>
            <a:ext cx="1296248" cy="316898"/>
          </a:xfrm>
          <a:prstGeom prst="homePlate">
            <a:avLst/>
          </a:prstGeom>
          <a:solidFill>
            <a:srgbClr val="A5ADB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1360105" y="6432368"/>
            <a:ext cx="181331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F404A"/>
                </a:solidFill>
                <a:latin typeface="Adobe Caslon Pro"/>
                <a:cs typeface="Adobe Caslon Pro"/>
              </a:rPr>
              <a:t>2014-1-LT01-KA202-000562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63856" y="6368446"/>
            <a:ext cx="1158833" cy="31689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lnSpc>
                <a:spcPct val="150000"/>
              </a:lnSpc>
              <a:defRPr sz="1000" baseline="0">
                <a:solidFill>
                  <a:srgbClr val="3F404A"/>
                </a:solidFill>
                <a:latin typeface="Adobe Caslon Pro"/>
                <a:cs typeface="Adobe Caslon Pro"/>
              </a:defRPr>
            </a:lvl1pPr>
          </a:lstStyle>
          <a:p>
            <a:fld id="{F1088289-8C3B-6C48-84B1-7B81E33087CA}" type="datetime4">
              <a:rPr lang="lt-LT" smtClean="0"/>
              <a:pPr/>
              <a:t>2016 m. rugsėjo 16 d.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7959653" y="6400715"/>
            <a:ext cx="9412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0" i="0" u="none" strike="noStrike" cap="small" baseline="0" dirty="0" smtClean="0">
                <a:ln>
                  <a:noFill/>
                </a:ln>
                <a:noFill/>
                <a:effectLst>
                  <a:reflection stA="50000" endPos="75000" dist="12700" dir="5400000" sy="-100000" algn="bl" rotWithShape="0"/>
                </a:effectLst>
                <a:latin typeface="Adobe Caslon Pro"/>
                <a:cs typeface="Adobe Caslon Pro"/>
                <a:hlinkClick r:id="rId2"/>
              </a:rPr>
              <a:t>openprof.eu</a:t>
            </a:r>
            <a:endParaRPr lang="en-US" sz="1000" b="0" i="0" u="none" strike="noStrike" cap="small" baseline="0" dirty="0">
              <a:ln>
                <a:noFill/>
              </a:ln>
              <a:noFill/>
              <a:effectLst>
                <a:reflection stA="50000" endPos="75000" dist="12700" dir="5400000" sy="-100000" algn="bl" rotWithShape="0"/>
              </a:effectLst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767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EA0DC-A173-9544-9CCC-3CB899132351}" type="datetime4">
              <a:rPr lang="lt-LT" smtClean="0"/>
              <a:pPr/>
              <a:t>2016 m. rugsėjo 16 d.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956034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610072" cy="5851525"/>
          </a:xfrm>
        </p:spPr>
        <p:txBody>
          <a:bodyPr vert="eaVert"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998" y="274638"/>
            <a:ext cx="5335001" cy="5851525"/>
          </a:xfrm>
        </p:spPr>
        <p:txBody>
          <a:bodyPr vert="eaVert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FB9B51-4A43-AE45-A7BD-5D3CE1980265}" type="datetime4">
              <a:rPr lang="lt-LT" smtClean="0"/>
              <a:pPr/>
              <a:t>2016 m. rugsėjo 16 d.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775315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3A2B60-D0FE-A04E-B001-966D9EFC25A9}" type="datetime4">
              <a:rPr lang="lt-LT" smtClean="0"/>
              <a:pPr/>
              <a:t>2016 m. rugsėjo 16 d.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27243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4017" y="4406900"/>
            <a:ext cx="663853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4017" y="2906713"/>
            <a:ext cx="663854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63857" y="6395466"/>
            <a:ext cx="8975487" cy="316898"/>
          </a:xfrm>
          <a:prstGeom prst="rect">
            <a:avLst/>
          </a:prstGeom>
          <a:solidFill>
            <a:srgbClr val="E2E5E6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entagon 13"/>
          <p:cNvSpPr/>
          <p:nvPr userDrawn="1"/>
        </p:nvSpPr>
        <p:spPr>
          <a:xfrm>
            <a:off x="1174017" y="6395466"/>
            <a:ext cx="2217090" cy="316898"/>
          </a:xfrm>
          <a:prstGeom prst="homePlate">
            <a:avLst/>
          </a:prstGeom>
          <a:solidFill>
            <a:srgbClr val="A5ADB2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entagon 14"/>
          <p:cNvSpPr/>
          <p:nvPr userDrawn="1"/>
        </p:nvSpPr>
        <p:spPr>
          <a:xfrm>
            <a:off x="63857" y="6395466"/>
            <a:ext cx="1296248" cy="316898"/>
          </a:xfrm>
          <a:prstGeom prst="homePlate">
            <a:avLst/>
          </a:prstGeom>
          <a:solidFill>
            <a:srgbClr val="A5ADB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360105" y="6432368"/>
            <a:ext cx="181331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F404A"/>
                </a:solidFill>
                <a:latin typeface="Adobe Caslon Pro"/>
                <a:cs typeface="Adobe Caslon Pro"/>
              </a:rPr>
              <a:t>2014-1-LT01-KA202-000562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63856" y="6368446"/>
            <a:ext cx="1158833" cy="31689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lnSpc>
                <a:spcPct val="150000"/>
              </a:lnSpc>
              <a:defRPr sz="1000" baseline="0">
                <a:solidFill>
                  <a:srgbClr val="3F404A"/>
                </a:solidFill>
                <a:latin typeface="Adobe Caslon Pro"/>
                <a:cs typeface="Adobe Caslon Pro"/>
              </a:defRPr>
            </a:lvl1pPr>
          </a:lstStyle>
          <a:p>
            <a:fld id="{F1088289-8C3B-6C48-84B1-7B81E33087CA}" type="datetime4">
              <a:rPr lang="lt-LT" smtClean="0"/>
              <a:pPr/>
              <a:t>2016 m. rugsėjo 16 d.</a:t>
            </a:fld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7959653" y="6400715"/>
            <a:ext cx="9412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0" i="0" u="none" strike="noStrike" cap="small" baseline="0" dirty="0" smtClean="0">
                <a:ln>
                  <a:noFill/>
                </a:ln>
                <a:noFill/>
                <a:effectLst>
                  <a:reflection stA="50000" endPos="75000" dist="12700" dir="5400000" sy="-100000" algn="bl" rotWithShape="0"/>
                </a:effectLst>
                <a:latin typeface="Adobe Caslon Pro"/>
                <a:cs typeface="Adobe Caslon Pro"/>
                <a:hlinkClick r:id="rId2"/>
              </a:rPr>
              <a:t>openprof.eu</a:t>
            </a:r>
            <a:endParaRPr lang="en-US" sz="1000" b="0" i="0" u="none" strike="noStrike" cap="small" baseline="0" dirty="0">
              <a:ln>
                <a:noFill/>
              </a:ln>
              <a:noFill/>
              <a:effectLst>
                <a:reflection stA="50000" endPos="75000" dist="12700" dir="5400000" sy="-100000" algn="bl" rotWithShape="0"/>
              </a:effectLst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189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998" y="1600200"/>
            <a:ext cx="335380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16435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41FB6B-5B1E-4D4A-AAA8-058A699C34D7}" type="datetime4">
              <a:rPr lang="lt-LT" smtClean="0"/>
              <a:pPr/>
              <a:t>2016 m. rugsėjo 16 d.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18982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F1D02DD-5D33-D047-8F74-9F2DA74A3163}" type="datetime4">
              <a:rPr lang="lt-LT" smtClean="0"/>
              <a:pPr/>
              <a:t>2016 m. rugsėjo 16 d.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1306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998" y="722862"/>
            <a:ext cx="6670559" cy="1143000"/>
          </a:xfrm>
        </p:spPr>
        <p:txBody>
          <a:bodyPr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C4378-4B05-8944-9A20-C483A0DE1645}" type="datetime4">
              <a:rPr lang="lt-LT" smtClean="0"/>
              <a:pPr/>
              <a:t>2016 m. rugsėjo 16 d.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75199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B59747-5645-824B-B109-C9B81366E180}" type="datetime4">
              <a:rPr lang="lt-LT" smtClean="0"/>
              <a:pPr/>
              <a:t>2016 m. rugsėjo 16 d.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70080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C5176-2B59-1848-B9B0-70A6276401E5}" type="datetime4">
              <a:rPr lang="lt-LT" smtClean="0"/>
              <a:pPr/>
              <a:t>2016 m. rugsėjo 16 d.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811759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933" y="4800600"/>
            <a:ext cx="662862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3933" y="207245"/>
            <a:ext cx="6628624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3933" y="5367338"/>
            <a:ext cx="662862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1B28A6-5AAC-314E-ACF8-CE9160A09307}" type="datetime4">
              <a:rPr lang="lt-LT" smtClean="0"/>
              <a:pPr/>
              <a:t>2016 m. rugsėjo 16 d.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37408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openprof.eu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998" y="511630"/>
            <a:ext cx="6670559" cy="9060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999" y="1600201"/>
            <a:ext cx="6670558" cy="4354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2593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124200" y="6500625"/>
            <a:ext cx="1846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400" b="0" dirty="0" smtClean="0">
              <a:ln>
                <a:solidFill>
                  <a:srgbClr val="3C3E48"/>
                </a:solidFill>
              </a:ln>
              <a:solidFill>
                <a:srgbClr val="454851"/>
              </a:solidFill>
              <a:latin typeface="Adobe Caslon Pro"/>
              <a:cs typeface="Adobe Caslon Pro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3599389" y="6424799"/>
            <a:ext cx="181331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F404A"/>
                </a:solidFill>
                <a:latin typeface="Adobe Caslon Pro"/>
                <a:cs typeface="Adobe Caslon Pro"/>
              </a:rPr>
              <a:t>2014-1-LT01-KA202-000562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pic>
        <p:nvPicPr>
          <p:cNvPr id="14" name="Picture 13" descr="erasmusplus_logo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31420" y="151631"/>
            <a:ext cx="1635435" cy="360000"/>
          </a:xfrm>
          <a:prstGeom prst="rect">
            <a:avLst/>
          </a:prstGeom>
        </p:spPr>
      </p:pic>
      <p:pic>
        <p:nvPicPr>
          <p:cNvPr id="15" name="Picture 14" descr="oficialus_logo_296x200_0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1290320" cy="871838"/>
          </a:xfrm>
          <a:prstGeom prst="rect">
            <a:avLst/>
          </a:prstGeom>
        </p:spPr>
      </p:pic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lnSpc>
                <a:spcPct val="150000"/>
              </a:lnSpc>
              <a:defRPr sz="1000">
                <a:latin typeface="Adobe Caslon Pro"/>
                <a:cs typeface="Adobe Caslon Pro"/>
              </a:defRPr>
            </a:lvl1pPr>
          </a:lstStyle>
          <a:p>
            <a:fld id="{F1088289-8C3B-6C48-84B1-7B81E33087CA}" type="datetime4">
              <a:rPr lang="lt-LT" smtClean="0"/>
              <a:pPr/>
              <a:t>2016 m. rugsėjo 16 d.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7959653" y="6400715"/>
            <a:ext cx="9412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0" i="0" u="none" strike="noStrike" cap="small" baseline="0" dirty="0" smtClean="0">
                <a:ln>
                  <a:noFill/>
                </a:ln>
                <a:noFill/>
                <a:effectLst>
                  <a:reflection stA="50000" endPos="75000" dist="12700" dir="5400000" sy="-100000" algn="bl" rotWithShape="0"/>
                </a:effectLst>
                <a:latin typeface="Adobe Caslon Pro"/>
                <a:cs typeface="Adobe Caslon Pro"/>
                <a:hlinkClick r:id="rId15"/>
              </a:rPr>
              <a:t>openprof.eu</a:t>
            </a:r>
            <a:endParaRPr lang="en-US" sz="1000" b="0" i="0" u="none" strike="noStrike" cap="small" baseline="0" dirty="0">
              <a:ln>
                <a:noFill/>
              </a:ln>
              <a:noFill/>
              <a:effectLst>
                <a:reflection stA="50000" endPos="75000" dist="12700" dir="5400000" sy="-100000" algn="bl" rotWithShape="0"/>
              </a:effectLst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549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rgbClr val="279AC7"/>
          </a:solidFill>
          <a:latin typeface="Adobe Caslon Pro"/>
          <a:ea typeface="+mj-ea"/>
          <a:cs typeface="Adobe Caslon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dobe Caslon Pro"/>
          <a:ea typeface="+mn-ea"/>
          <a:cs typeface="Adobe Caslon 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dobe Caslon Pro"/>
          <a:ea typeface="+mn-ea"/>
          <a:cs typeface="Adobe Caslon Pr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dobe Caslon Pro"/>
          <a:ea typeface="+mn-ea"/>
          <a:cs typeface="Adobe Caslon 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dobe Caslon Pro"/>
          <a:ea typeface="+mn-ea"/>
          <a:cs typeface="Adobe Caslon 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Adobe Caslon Pro"/>
          <a:ea typeface="+mn-ea"/>
          <a:cs typeface="Adobe Caslon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808000">
              <a:alpha val="68000"/>
            </a:srgbClr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Good </a:t>
            </a:r>
            <a:r>
              <a:rPr lang="en-US" dirty="0" smtClean="0">
                <a:solidFill>
                  <a:schemeClr val="bg1"/>
                </a:solidFill>
              </a:rPr>
              <a:t>and Bad </a:t>
            </a:r>
            <a:r>
              <a:rPr lang="en-US" dirty="0" smtClean="0">
                <a:solidFill>
                  <a:schemeClr val="bg1"/>
                </a:solidFill>
              </a:rPr>
              <a:t>design </a:t>
            </a:r>
            <a:r>
              <a:rPr lang="en-US" dirty="0" smtClean="0">
                <a:solidFill>
                  <a:schemeClr val="bg1"/>
                </a:solidFill>
              </a:rPr>
              <a:t>for Social Media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FONDO FORMACIÓN EUSKADI S.L.L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1531171" y="189922"/>
            <a:ext cx="5728996" cy="7596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Open Professional Collaboration </a:t>
            </a:r>
          </a:p>
          <a:p>
            <a:r>
              <a:rPr lang="en-US" sz="2400" dirty="0" smtClean="0"/>
              <a:t>for Innovation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0754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567616" y="5447857"/>
            <a:ext cx="7411792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600" dirty="0" smtClean="0"/>
              <a:t>Slide </a:t>
            </a:r>
            <a:r>
              <a:rPr lang="pt-PT" sz="1600" dirty="0"/>
              <a:t>: http://cdn3.computerworlduk.com/cmsdata/slideshow/3236618/img_081810-bad-powerpoint-6_thumb555.jpg</a:t>
            </a:r>
            <a:endParaRPr lang="pt-PT" sz="1600" dirty="0" smtClean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3352" y="1472151"/>
            <a:ext cx="5989320" cy="3738024"/>
          </a:xfrm>
          <a:prstGeom prst="rect">
            <a:avLst/>
          </a:prstGeom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567616" y="722376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err="1" smtClean="0">
                <a:solidFill>
                  <a:schemeClr val="bg1"/>
                </a:solidFill>
              </a:rPr>
              <a:t>Example</a:t>
            </a:r>
            <a:r>
              <a:rPr lang="pt-PT" sz="3200" dirty="0" smtClean="0">
                <a:solidFill>
                  <a:schemeClr val="bg1"/>
                </a:solidFill>
              </a:rPr>
              <a:t> 6</a:t>
            </a:r>
            <a:endParaRPr lang="pt-PT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352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567616" y="5447857"/>
            <a:ext cx="7411792" cy="33855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600" dirty="0" smtClean="0"/>
              <a:t>https</a:t>
            </a:r>
            <a:r>
              <a:rPr lang="pt-PT" sz="1600" dirty="0"/>
              <a:t>://kmarien88.files.wordpress.com/2011/11/good-presentation.jpg</a:t>
            </a:r>
            <a:endParaRPr lang="pt-PT" sz="1600" dirty="0" smtClean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567616" y="722376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err="1" smtClean="0">
                <a:solidFill>
                  <a:schemeClr val="bg1"/>
                </a:solidFill>
              </a:rPr>
              <a:t>Example</a:t>
            </a:r>
            <a:r>
              <a:rPr lang="pt-PT" sz="3200" dirty="0" smtClean="0">
                <a:solidFill>
                  <a:schemeClr val="bg1"/>
                </a:solidFill>
              </a:rPr>
              <a:t> 7</a:t>
            </a:r>
            <a:endParaRPr lang="pt-PT" sz="3200" dirty="0">
              <a:solidFill>
                <a:schemeClr val="bg1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7616" y="1274329"/>
            <a:ext cx="5564704" cy="4173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7316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567616" y="5447857"/>
            <a:ext cx="7411792" cy="33855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600" dirty="0"/>
              <a:t>http://img.docstoccdn.com/thumb/orig/2222842.png</a:t>
            </a:r>
            <a:endParaRPr lang="pt-PT" sz="1600" dirty="0" smtClean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567616" y="722376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err="1" smtClean="0">
                <a:solidFill>
                  <a:schemeClr val="bg1"/>
                </a:solidFill>
              </a:rPr>
              <a:t>Example</a:t>
            </a:r>
            <a:r>
              <a:rPr lang="pt-PT" sz="3200" dirty="0" smtClean="0">
                <a:solidFill>
                  <a:schemeClr val="bg1"/>
                </a:solidFill>
              </a:rPr>
              <a:t> 8</a:t>
            </a:r>
            <a:endParaRPr lang="pt-PT" sz="3200" dirty="0">
              <a:solidFill>
                <a:schemeClr val="bg1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7616" y="1240827"/>
            <a:ext cx="5528128" cy="414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5497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98501" y="973373"/>
            <a:ext cx="7588250" cy="217223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Produced by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OER Figueiredo &amp;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Morgado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and Adapted by Zaloa Mitxelena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framework of Erasmus+ project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“Open Professional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Collaboration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Innovation”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Subtitle 8"/>
          <p:cNvSpPr txBox="1">
            <a:spLocks/>
          </p:cNvSpPr>
          <p:nvPr/>
        </p:nvSpPr>
        <p:spPr>
          <a:xfrm>
            <a:off x="1141999" y="2931936"/>
            <a:ext cx="6630401" cy="1365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Contributors: Figueiredo &amp; Morgado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Subtitle 8"/>
          <p:cNvSpPr txBox="1">
            <a:spLocks/>
          </p:cNvSpPr>
          <p:nvPr/>
        </p:nvSpPr>
        <p:spPr>
          <a:xfrm>
            <a:off x="1141999" y="4449408"/>
            <a:ext cx="6630401" cy="1365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project has been funded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by Erasmus +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programme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the European Union.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OER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reflects the views only of the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authors,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the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Commission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cannot be held responsible for any use which may be made of the information contained therein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420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pt-PT" dirty="0" smtClean="0"/>
              <a:t>Some rules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Be capable to distinguish a </a:t>
            </a:r>
            <a:r>
              <a:rPr lang="en-US" dirty="0" smtClean="0"/>
              <a:t>"good </a:t>
            </a:r>
            <a:r>
              <a:rPr lang="en-US" dirty="0"/>
              <a:t>design " or "bad design " 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smtClean="0"/>
              <a:t>social media, is </a:t>
            </a:r>
            <a:r>
              <a:rPr lang="en-US" dirty="0" smtClean="0"/>
              <a:t>important. </a:t>
            </a:r>
          </a:p>
          <a:p>
            <a:endParaRPr lang="en-US" dirty="0" smtClean="0"/>
          </a:p>
          <a:p>
            <a:r>
              <a:rPr lang="en-US" dirty="0" smtClean="0"/>
              <a:t>Some examples to demonstrate  quality items: the </a:t>
            </a:r>
            <a:r>
              <a:rPr lang="en-US" dirty="0" smtClean="0"/>
              <a:t>organization</a:t>
            </a:r>
            <a:r>
              <a:rPr lang="en-US" dirty="0" smtClean="0"/>
              <a:t>, information structure, </a:t>
            </a:r>
            <a:r>
              <a:rPr lang="en-US" dirty="0"/>
              <a:t>readability , ... are not functional and can not attract </a:t>
            </a:r>
            <a:r>
              <a:rPr lang="en-US" dirty="0" smtClean="0"/>
              <a:t>attention.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 The choice of the examples are related with </a:t>
            </a:r>
            <a:r>
              <a:rPr lang="en-US" dirty="0"/>
              <a:t>the aesthetic appearance ( colors, text, image, information overload , ... ) and not with the </a:t>
            </a:r>
            <a:r>
              <a:rPr lang="en-US" dirty="0" smtClean="0"/>
              <a:t>content </a:t>
            </a:r>
            <a:r>
              <a:rPr lang="en-US" dirty="0"/>
              <a:t>message</a:t>
            </a:r>
            <a:r>
              <a:rPr lang="en-US" dirty="0" smtClean="0"/>
              <a:t>.</a:t>
            </a:r>
            <a:r>
              <a:rPr lang="pt-PT" dirty="0" smtClean="0"/>
              <a:t> </a:t>
            </a:r>
          </a:p>
          <a:p>
            <a:pPr marL="0" indent="0">
              <a:buNone/>
            </a:pPr>
            <a:endParaRPr lang="pt-PT" dirty="0" smtClean="0"/>
          </a:p>
          <a:p>
            <a:pPr>
              <a:buNone/>
            </a:pPr>
            <a:r>
              <a:rPr lang="pt-PT" dirty="0"/>
              <a:t/>
            </a:r>
            <a:br>
              <a:rPr lang="pt-PT" dirty="0"/>
            </a:br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106178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7616" y="2532888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Examples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of</a:t>
            </a:r>
            <a:r>
              <a:rPr lang="pt-PT" sz="3200" dirty="0" smtClean="0">
                <a:solidFill>
                  <a:schemeClr val="bg1"/>
                </a:solidFill>
              </a:rPr>
              <a:t>  </a:t>
            </a:r>
            <a:r>
              <a:rPr lang="pt-PT" sz="3200" dirty="0" err="1" smtClean="0">
                <a:solidFill>
                  <a:schemeClr val="bg1"/>
                </a:solidFill>
              </a:rPr>
              <a:t>Good</a:t>
            </a:r>
            <a:r>
              <a:rPr lang="pt-PT" sz="3200" dirty="0" smtClean="0">
                <a:solidFill>
                  <a:schemeClr val="bg1"/>
                </a:solidFill>
              </a:rPr>
              <a:t> Design</a:t>
            </a:r>
            <a:endParaRPr lang="pt-PT" sz="3200" dirty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002536" y="3136392"/>
            <a:ext cx="5221224" cy="193899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b="1" dirty="0" smtClean="0"/>
              <a:t>the </a:t>
            </a:r>
            <a:r>
              <a:rPr lang="en-US" sz="2000" b="1" dirty="0"/>
              <a:t>simplicity </a:t>
            </a:r>
            <a:endParaRPr lang="en-US" sz="2000" b="1" dirty="0" smtClean="0"/>
          </a:p>
          <a:p>
            <a:r>
              <a:rPr lang="en-US" sz="2000" b="1" dirty="0" smtClean="0"/>
              <a:t>the </a:t>
            </a:r>
            <a:r>
              <a:rPr lang="en-US" sz="2000" b="1" dirty="0"/>
              <a:t>image </a:t>
            </a:r>
            <a:r>
              <a:rPr lang="en-US" sz="2000" b="1" dirty="0" smtClean="0"/>
              <a:t>quality</a:t>
            </a:r>
          </a:p>
          <a:p>
            <a:r>
              <a:rPr lang="en-US" sz="2000" b="1" dirty="0" smtClean="0"/>
              <a:t>the </a:t>
            </a:r>
            <a:r>
              <a:rPr lang="en-US" sz="2000" b="1" dirty="0"/>
              <a:t>font </a:t>
            </a:r>
          </a:p>
          <a:p>
            <a:r>
              <a:rPr lang="en-US" sz="2000" b="1" dirty="0" smtClean="0"/>
              <a:t>the </a:t>
            </a:r>
            <a:r>
              <a:rPr lang="en-US" sz="2000" b="1" dirty="0"/>
              <a:t>color match </a:t>
            </a:r>
            <a:endParaRPr lang="en-US" sz="2000" b="1" dirty="0" smtClean="0"/>
          </a:p>
          <a:p>
            <a:r>
              <a:rPr lang="en-US" sz="2000" b="1" dirty="0" smtClean="0"/>
              <a:t>the </a:t>
            </a:r>
            <a:r>
              <a:rPr lang="en-US" sz="2000" b="1" dirty="0"/>
              <a:t>word (s) (s ) right </a:t>
            </a:r>
            <a:r>
              <a:rPr lang="en-US" sz="2000" b="1" dirty="0" smtClean="0"/>
              <a:t>,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                                  </a:t>
            </a:r>
            <a:r>
              <a:rPr lang="en-US" sz="2000" b="1" dirty="0"/>
              <a:t>have </a:t>
            </a:r>
            <a:r>
              <a:rPr lang="en-US" sz="2000" b="1" dirty="0" smtClean="0"/>
              <a:t>"magic power”</a:t>
            </a:r>
            <a:endParaRPr lang="pt-PT" sz="2000" b="1" dirty="0"/>
          </a:p>
        </p:txBody>
      </p:sp>
    </p:spTree>
    <p:extLst>
      <p:ext uri="{BB962C8B-B14F-4D97-AF65-F5344CB8AC3E}">
        <p14:creationId xmlns:p14="http://schemas.microsoft.com/office/powerpoint/2010/main" xmlns="" val="69743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7048" y="493458"/>
            <a:ext cx="537667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err="1" smtClean="0">
                <a:solidFill>
                  <a:schemeClr val="bg1"/>
                </a:solidFill>
              </a:rPr>
              <a:t>Example</a:t>
            </a:r>
            <a:r>
              <a:rPr lang="pt-PT" sz="3200" dirty="0" smtClean="0">
                <a:solidFill>
                  <a:schemeClr val="bg1"/>
                </a:solidFill>
              </a:rPr>
              <a:t> 1</a:t>
            </a:r>
            <a:endParaRPr lang="pt-PT" sz="3200" dirty="0">
              <a:solidFill>
                <a:schemeClr val="bg1"/>
              </a:solidFill>
            </a:endParaRPr>
          </a:p>
        </p:txBody>
      </p:sp>
      <p:pic>
        <p:nvPicPr>
          <p:cNvPr id="4" name="Marcador de Posição de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6750" y="1166565"/>
            <a:ext cx="5617267" cy="4217353"/>
          </a:xfrm>
        </p:spPr>
      </p:pic>
      <p:sp>
        <p:nvSpPr>
          <p:cNvPr id="5" name="Retângulo 4"/>
          <p:cNvSpPr/>
          <p:nvPr/>
        </p:nvSpPr>
        <p:spPr>
          <a:xfrm>
            <a:off x="1406750" y="5599507"/>
            <a:ext cx="6692248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600" b="1" dirty="0" smtClean="0"/>
              <a:t> Slide 1 in </a:t>
            </a:r>
            <a:r>
              <a:rPr lang="pt-PT" sz="1600" b="1" dirty="0" err="1" smtClean="0"/>
              <a:t>Presentation</a:t>
            </a:r>
            <a:r>
              <a:rPr lang="pt-PT" sz="1600" b="1" dirty="0" smtClean="0"/>
              <a:t>: </a:t>
            </a:r>
          </a:p>
          <a:p>
            <a:r>
              <a:rPr lang="pt-PT" sz="1600" b="1" dirty="0" smtClean="0"/>
              <a:t>http</a:t>
            </a:r>
            <a:r>
              <a:rPr lang="pt-PT" sz="1600" b="1" dirty="0"/>
              <a:t>://www.slideshare.net/EmilandDC/7-tips-to-create-visual-presentations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272468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7616" y="722376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err="1" smtClean="0">
                <a:solidFill>
                  <a:schemeClr val="bg1"/>
                </a:solidFill>
              </a:rPr>
              <a:t>Example</a:t>
            </a:r>
            <a:r>
              <a:rPr lang="pt-PT" sz="3200" dirty="0" smtClean="0">
                <a:solidFill>
                  <a:schemeClr val="bg1"/>
                </a:solidFill>
              </a:rPr>
              <a:t> 2</a:t>
            </a:r>
            <a:endParaRPr lang="pt-PT" sz="3200" dirty="0">
              <a:solidFill>
                <a:schemeClr val="bg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567616" y="5722673"/>
            <a:ext cx="7095744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600" dirty="0" smtClean="0"/>
              <a:t>Slide 1 in </a:t>
            </a:r>
            <a:r>
              <a:rPr lang="pt-PT" sz="1600" dirty="0" err="1" smtClean="0"/>
              <a:t>Presentation</a:t>
            </a:r>
            <a:r>
              <a:rPr lang="pt-PT" sz="1600" dirty="0" smtClean="0"/>
              <a:t>: </a:t>
            </a:r>
          </a:p>
          <a:p>
            <a:r>
              <a:rPr lang="pt-PT" sz="1600" dirty="0" smtClean="0"/>
              <a:t> http</a:t>
            </a:r>
            <a:r>
              <a:rPr lang="pt-PT" sz="1600" dirty="0"/>
              <a:t>://www.slideshare.net/jessedee/100-beautiful-slides-from-cannes-lions-2013</a:t>
            </a:r>
            <a:endParaRPr lang="pt-PT" sz="1600" b="1" dirty="0"/>
          </a:p>
        </p:txBody>
      </p:sp>
      <p:pic>
        <p:nvPicPr>
          <p:cNvPr id="7" name="Marcador de Posição de Conteú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76772" y="1261872"/>
            <a:ext cx="5799956" cy="4354513"/>
          </a:xfrm>
        </p:spPr>
      </p:pic>
    </p:spTree>
    <p:extLst>
      <p:ext uri="{BB962C8B-B14F-4D97-AF65-F5344CB8AC3E}">
        <p14:creationId xmlns:p14="http://schemas.microsoft.com/office/powerpoint/2010/main" xmlns="" val="419526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7616" y="722376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err="1" smtClean="0">
                <a:solidFill>
                  <a:schemeClr val="bg1"/>
                </a:solidFill>
              </a:rPr>
              <a:t>Example</a:t>
            </a:r>
            <a:r>
              <a:rPr lang="pt-PT" sz="3200" dirty="0" smtClean="0">
                <a:solidFill>
                  <a:schemeClr val="bg1"/>
                </a:solidFill>
              </a:rPr>
              <a:t> 3</a:t>
            </a:r>
            <a:endParaRPr lang="pt-PT" sz="3200" dirty="0">
              <a:solidFill>
                <a:schemeClr val="bg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567616" y="5722673"/>
            <a:ext cx="7095744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600" dirty="0" smtClean="0"/>
              <a:t>Slide 19 in </a:t>
            </a:r>
            <a:r>
              <a:rPr lang="pt-PT" sz="1600" dirty="0" err="1" smtClean="0"/>
              <a:t>Presentation</a:t>
            </a:r>
            <a:r>
              <a:rPr lang="pt-PT" sz="1600" dirty="0" smtClean="0"/>
              <a:t>: </a:t>
            </a:r>
          </a:p>
          <a:p>
            <a:r>
              <a:rPr lang="pt-PT" sz="1600" dirty="0"/>
              <a:t> http://www.slideshare.net/themoleskin/visual-and-creative-thinking</a:t>
            </a:r>
            <a:endParaRPr lang="pt-PT" sz="16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7616" y="1344168"/>
            <a:ext cx="5742432" cy="430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7860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7616" y="722376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err="1" smtClean="0">
                <a:solidFill>
                  <a:schemeClr val="bg1"/>
                </a:solidFill>
              </a:rPr>
              <a:t>Example</a:t>
            </a:r>
            <a:r>
              <a:rPr lang="pt-PT" sz="3200" dirty="0" smtClean="0">
                <a:solidFill>
                  <a:schemeClr val="bg1"/>
                </a:solidFill>
              </a:rPr>
              <a:t> 4</a:t>
            </a:r>
            <a:endParaRPr lang="pt-PT" sz="3200" dirty="0">
              <a:solidFill>
                <a:schemeClr val="bg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567616" y="5722673"/>
            <a:ext cx="7095744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600" dirty="0" smtClean="0"/>
              <a:t>Slide 5 in </a:t>
            </a:r>
            <a:r>
              <a:rPr lang="pt-PT" sz="1600" dirty="0" err="1" smtClean="0"/>
              <a:t>Presentation</a:t>
            </a:r>
            <a:r>
              <a:rPr lang="pt-PT" sz="1600" dirty="0" smtClean="0"/>
              <a:t>: </a:t>
            </a:r>
          </a:p>
          <a:p>
            <a:r>
              <a:rPr lang="pt-PT" sz="1600" dirty="0"/>
              <a:t> http://www.slideshare.net/slidesthatrock/slides-that-rock-9659045</a:t>
            </a:r>
            <a:endParaRPr lang="pt-PT" sz="1600" b="1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7616" y="1287013"/>
            <a:ext cx="5771388" cy="4328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897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7616" y="2532888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Examples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of</a:t>
            </a:r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err="1" smtClean="0">
                <a:solidFill>
                  <a:schemeClr val="bg1"/>
                </a:solidFill>
              </a:rPr>
              <a:t>Bad</a:t>
            </a:r>
            <a:r>
              <a:rPr lang="pt-PT" sz="3200" dirty="0" smtClean="0">
                <a:solidFill>
                  <a:schemeClr val="bg1"/>
                </a:solidFill>
              </a:rPr>
              <a:t> Design</a:t>
            </a:r>
            <a:endParaRPr lang="pt-PT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032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7616" y="722376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err="1" smtClean="0">
                <a:solidFill>
                  <a:schemeClr val="bg1"/>
                </a:solidFill>
              </a:rPr>
              <a:t>Example</a:t>
            </a:r>
            <a:r>
              <a:rPr lang="pt-PT" sz="3200" dirty="0" smtClean="0">
                <a:solidFill>
                  <a:schemeClr val="bg1"/>
                </a:solidFill>
              </a:rPr>
              <a:t> 5</a:t>
            </a:r>
            <a:endParaRPr lang="pt-PT" sz="3200" dirty="0">
              <a:solidFill>
                <a:schemeClr val="bg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567616" y="5447857"/>
            <a:ext cx="7411792" cy="76944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600" dirty="0" smtClean="0"/>
              <a:t>Slide </a:t>
            </a:r>
            <a:r>
              <a:rPr lang="pt-PT" sz="1600" dirty="0"/>
              <a:t>: </a:t>
            </a:r>
            <a:endParaRPr lang="pt-PT" sz="1600" dirty="0" smtClean="0"/>
          </a:p>
          <a:p>
            <a:r>
              <a:rPr lang="pt-PT" sz="1400" dirty="0" smtClean="0"/>
              <a:t>http</a:t>
            </a:r>
            <a:r>
              <a:rPr lang="pt-PT" sz="1400" dirty="0"/>
              <a:t>://3.bp.blogspot.com/-r3Jmflon528/TYDCireq5hI/AAAAAAAAAL8/ysqL09gxk2M/s1600</a:t>
            </a:r>
            <a:r>
              <a:rPr lang="pt-PT" sz="1400" dirty="0" smtClean="0"/>
              <a:t>/</a:t>
            </a:r>
          </a:p>
          <a:p>
            <a:r>
              <a:rPr lang="pt-PT" sz="1400" dirty="0" smtClean="0"/>
              <a:t>BadPresentation.jpg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7616" y="1275587"/>
            <a:ext cx="5513832" cy="407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7370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263</Words>
  <Application>Microsoft Office PowerPoint</Application>
  <PresentationFormat>Presentación en pantalla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Office Theme</vt:lpstr>
      <vt:lpstr>Good and Bad design for Social Media</vt:lpstr>
      <vt:lpstr>Some rules</vt:lpstr>
      <vt:lpstr> Examples of  Good Design</vt:lpstr>
      <vt:lpstr>Example 1</vt:lpstr>
      <vt:lpstr>Example 2</vt:lpstr>
      <vt:lpstr>Example 3</vt:lpstr>
      <vt:lpstr>Example 4</vt:lpstr>
      <vt:lpstr> Examples of Bad Design</vt:lpstr>
      <vt:lpstr>Example 5</vt:lpstr>
      <vt:lpstr>Example 6</vt:lpstr>
      <vt:lpstr>Example 7</vt:lpstr>
      <vt:lpstr>Example 8</vt:lpstr>
      <vt:lpstr>Diapositiva 13</vt:lpstr>
    </vt:vector>
  </TitlesOfParts>
  <Company>Vytauto Didžiojo universitetas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Danutė Pranckutė</dc:creator>
  <cp:lastModifiedBy>zaloa.mitxelena</cp:lastModifiedBy>
  <cp:revision>18</cp:revision>
  <dcterms:created xsi:type="dcterms:W3CDTF">2015-01-05T11:41:52Z</dcterms:created>
  <dcterms:modified xsi:type="dcterms:W3CDTF">2016-09-16T11:33:14Z</dcterms:modified>
</cp:coreProperties>
</file>