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sldIdLst>
    <p:sldId id="256" r:id="rId2"/>
    <p:sldId id="257" r:id="rId3"/>
    <p:sldId id="258" r:id="rId4"/>
    <p:sldId id="259" r:id="rId5"/>
    <p:sldId id="261" r:id="rId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Diversity Management and Equal Opportunities</a:t>
            </a:r>
            <a:endParaRPr lang="en-GB" dirty="0"/>
          </a:p>
        </p:txBody>
      </p:sp>
      <p:sp>
        <p:nvSpPr>
          <p:cNvPr id="3" name="Untertitel 2"/>
          <p:cNvSpPr>
            <a:spLocks noGrp="1"/>
          </p:cNvSpPr>
          <p:nvPr>
            <p:ph type="subTitle" idx="1"/>
          </p:nvPr>
        </p:nvSpPr>
        <p:spPr/>
        <p:txBody>
          <a:bodyPr/>
          <a:lstStyle/>
          <a:p>
            <a:r>
              <a:rPr lang="en-GB" b="1" dirty="0" err="1" smtClean="0">
                <a:solidFill>
                  <a:schemeClr val="bg1">
                    <a:lumMod val="50000"/>
                  </a:schemeClr>
                </a:solidFill>
              </a:rPr>
              <a:t>Intersectionality</a:t>
            </a:r>
            <a:r>
              <a:rPr lang="en-GB" b="1" dirty="0" smtClean="0">
                <a:solidFill>
                  <a:schemeClr val="bg1">
                    <a:lumMod val="50000"/>
                  </a:schemeClr>
                </a:solidFill>
              </a:rPr>
              <a:t> and  Multidimensionality</a:t>
            </a:r>
            <a:endParaRPr lang="en-GB" b="1"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t>Intersectionality</a:t>
            </a:r>
            <a:endParaRPr lang="de-AT" dirty="0"/>
          </a:p>
        </p:txBody>
      </p:sp>
      <p:sp>
        <p:nvSpPr>
          <p:cNvPr id="3" name="Inhaltsplatzhalter 2"/>
          <p:cNvSpPr>
            <a:spLocks noGrp="1"/>
          </p:cNvSpPr>
          <p:nvPr>
            <p:ph type="body" idx="1"/>
          </p:nvPr>
        </p:nvSpPr>
        <p:spPr/>
        <p:txBody>
          <a:bodyPr>
            <a:normAutofit fontScale="55000" lnSpcReduction="20000"/>
          </a:bodyPr>
          <a:lstStyle/>
          <a:p>
            <a:r>
              <a:rPr lang="en-GB" dirty="0" smtClean="0"/>
              <a:t>The term intersectionality refers to the interlinking of different inequality generating structural categories. Intersectional theory aims therefore to analyse and illustrate the interaction between different positions of social inequality, so that forms of oppression and  discrimination are not additively aligned together but rather they are considered in terms of their interlinking and interaction.   </a:t>
            </a:r>
          </a:p>
          <a:p>
            <a:r>
              <a:rPr lang="en-GB" dirty="0" smtClean="0"/>
              <a:t>Intersectionality considers from a critical perspective how specific people are affected by discrimination (e.g. on the grounds of their gender, ethnic origin, disability, age, sexual orientation and economic standing); that is how these can combine to produce a specific discriminatory situation.  Based on this starting point the social, economic and political factors connected to the situation are analysed as well as the ideologies, media portrayed images and constantly repeating stereotypes through which the situation has been reproduced.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fontScale="92500" lnSpcReduction="10000"/>
          </a:bodyPr>
          <a:lstStyle/>
          <a:p>
            <a:r>
              <a:rPr lang="en-GB" dirty="0" smtClean="0"/>
              <a:t>The starting point of this concept dates back to the Mid-19th Century, when the overlaps between racism, sexism and the class structure were debated within the context of the feminist movement.  During the 1990s intersectionality became a topic of debate once more, particularly in the USA within the context of </a:t>
            </a:r>
            <a:r>
              <a:rPr lang="en-GB" i="1" dirty="0" smtClean="0"/>
              <a:t>Black Feminism</a:t>
            </a:r>
            <a:r>
              <a:rPr lang="en-GB"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764704"/>
            <a:ext cx="6670558" cy="1143000"/>
          </a:xfrm>
        </p:spPr>
        <p:txBody>
          <a:bodyPr>
            <a:normAutofit fontScale="90000"/>
          </a:bodyPr>
          <a:lstStyle/>
          <a:p>
            <a:r>
              <a:rPr lang="en-GB" dirty="0" smtClean="0"/>
              <a:t>Discrimination has many faces</a:t>
            </a:r>
            <a:endParaRPr lang="en-GB" dirty="0"/>
          </a:p>
        </p:txBody>
      </p:sp>
      <p:sp>
        <p:nvSpPr>
          <p:cNvPr id="3" name="Inhaltsplatzhalter 2"/>
          <p:cNvSpPr>
            <a:spLocks noGrp="1"/>
          </p:cNvSpPr>
          <p:nvPr>
            <p:ph type="body" idx="1"/>
          </p:nvPr>
        </p:nvSpPr>
        <p:spPr/>
        <p:txBody>
          <a:bodyPr/>
          <a:lstStyle/>
          <a:p>
            <a:pPr>
              <a:buNone/>
            </a:pPr>
            <a:endParaRPr lang="de-AT" dirty="0"/>
          </a:p>
        </p:txBody>
      </p:sp>
      <p:graphicFrame>
        <p:nvGraphicFramePr>
          <p:cNvPr id="4" name="Tabelle 3"/>
          <p:cNvGraphicFramePr>
            <a:graphicFrameLocks noGrp="1"/>
          </p:cNvGraphicFramePr>
          <p:nvPr>
            <p:extLst>
              <p:ext uri="{D42A27DB-BD31-4B8C-83A1-F6EECF244321}">
                <p14:modId xmlns="" xmlns:p14="http://schemas.microsoft.com/office/powerpoint/2010/main" val="611457875"/>
              </p:ext>
            </p:extLst>
          </p:nvPr>
        </p:nvGraphicFramePr>
        <p:xfrm>
          <a:off x="683568" y="2060848"/>
          <a:ext cx="7992888" cy="4392496"/>
        </p:xfrm>
        <a:graphic>
          <a:graphicData uri="http://schemas.openxmlformats.org/drawingml/2006/table">
            <a:tbl>
              <a:tblPr firstRow="1" bandRow="1">
                <a:tableStyleId>{5C22544A-7EE6-4342-B048-85BDC9FD1C3A}</a:tableStyleId>
              </a:tblPr>
              <a:tblGrid>
                <a:gridCol w="2664296"/>
                <a:gridCol w="2664296"/>
                <a:gridCol w="2664296"/>
              </a:tblGrid>
              <a:tr h="868843">
                <a:tc>
                  <a:txBody>
                    <a:bodyPr/>
                    <a:lstStyle/>
                    <a:p>
                      <a:r>
                        <a:rPr lang="en-GB" noProof="0" dirty="0" smtClean="0"/>
                        <a:t>-ism</a:t>
                      </a:r>
                      <a:endParaRPr lang="en-GB" noProof="0" dirty="0"/>
                    </a:p>
                  </a:txBody>
                  <a:tcPr/>
                </a:tc>
                <a:tc>
                  <a:txBody>
                    <a:bodyPr/>
                    <a:lstStyle/>
                    <a:p>
                      <a:r>
                        <a:rPr lang="en-GB" noProof="0" dirty="0" smtClean="0"/>
                        <a:t>Diversity dimension</a:t>
                      </a:r>
                      <a:endParaRPr lang="en-GB" noProof="0" dirty="0"/>
                    </a:p>
                  </a:txBody>
                  <a:tcPr/>
                </a:tc>
                <a:tc>
                  <a:txBody>
                    <a:bodyPr/>
                    <a:lstStyle/>
                    <a:p>
                      <a:r>
                        <a:rPr lang="en-GB" noProof="0" dirty="0" smtClean="0"/>
                        <a:t>The “Norm”</a:t>
                      </a:r>
                      <a:endParaRPr lang="en-GB" noProof="0" dirty="0"/>
                    </a:p>
                  </a:txBody>
                  <a:tcPr/>
                </a:tc>
              </a:tr>
              <a:tr h="503379">
                <a:tc>
                  <a:txBody>
                    <a:bodyPr/>
                    <a:lstStyle/>
                    <a:p>
                      <a:r>
                        <a:rPr lang="en-GB" noProof="0" dirty="0" smtClean="0"/>
                        <a:t>Sexism</a:t>
                      </a:r>
                      <a:endParaRPr lang="en-GB" noProof="0" dirty="0"/>
                    </a:p>
                  </a:txBody>
                  <a:tcPr/>
                </a:tc>
                <a:tc>
                  <a:txBody>
                    <a:bodyPr/>
                    <a:lstStyle/>
                    <a:p>
                      <a:r>
                        <a:rPr lang="en-GB" noProof="0" dirty="0" smtClean="0"/>
                        <a:t>Gender group</a:t>
                      </a:r>
                      <a:endParaRPr lang="en-GB" noProof="0" dirty="0"/>
                    </a:p>
                  </a:txBody>
                  <a:tcPr/>
                </a:tc>
                <a:tc>
                  <a:txBody>
                    <a:bodyPr/>
                    <a:lstStyle/>
                    <a:p>
                      <a:r>
                        <a:rPr lang="en-GB" noProof="0" dirty="0" smtClean="0"/>
                        <a:t>Man / Woman</a:t>
                      </a:r>
                      <a:endParaRPr lang="en-GB" noProof="0" dirty="0"/>
                    </a:p>
                  </a:txBody>
                  <a:tcPr/>
                </a:tc>
              </a:tr>
              <a:tr h="503379">
                <a:tc>
                  <a:txBody>
                    <a:bodyPr/>
                    <a:lstStyle/>
                    <a:p>
                      <a:r>
                        <a:rPr lang="en-GB" noProof="0" dirty="0" smtClean="0"/>
                        <a:t>Heterosexism</a:t>
                      </a:r>
                      <a:endParaRPr lang="en-GB" noProof="0" dirty="0"/>
                    </a:p>
                  </a:txBody>
                  <a:tcPr/>
                </a:tc>
                <a:tc>
                  <a:txBody>
                    <a:bodyPr/>
                    <a:lstStyle/>
                    <a:p>
                      <a:r>
                        <a:rPr lang="en-GB" noProof="0" dirty="0" smtClean="0"/>
                        <a:t>Sexual orientation</a:t>
                      </a:r>
                      <a:endParaRPr lang="en-GB" noProof="0" dirty="0"/>
                    </a:p>
                  </a:txBody>
                  <a:tcPr/>
                </a:tc>
                <a:tc>
                  <a:txBody>
                    <a:bodyPr/>
                    <a:lstStyle/>
                    <a:p>
                      <a:r>
                        <a:rPr lang="en-GB" noProof="0" dirty="0" smtClean="0"/>
                        <a:t>Heterosexual person</a:t>
                      </a:r>
                      <a:endParaRPr lang="en-GB" noProof="0" dirty="0"/>
                    </a:p>
                  </a:txBody>
                  <a:tcPr/>
                </a:tc>
              </a:tr>
              <a:tr h="503379">
                <a:tc>
                  <a:txBody>
                    <a:bodyPr/>
                    <a:lstStyle/>
                    <a:p>
                      <a:r>
                        <a:rPr lang="en-GB" noProof="0" dirty="0" smtClean="0"/>
                        <a:t>Racism</a:t>
                      </a:r>
                      <a:endParaRPr lang="en-GB" noProof="0" dirty="0"/>
                    </a:p>
                  </a:txBody>
                  <a:tcPr/>
                </a:tc>
                <a:tc>
                  <a:txBody>
                    <a:bodyPr/>
                    <a:lstStyle/>
                    <a:p>
                      <a:r>
                        <a:rPr lang="en-GB" noProof="0" dirty="0" smtClean="0"/>
                        <a:t>Skin colour</a:t>
                      </a:r>
                      <a:endParaRPr lang="en-GB" noProof="0" dirty="0"/>
                    </a:p>
                  </a:txBody>
                  <a:tcPr/>
                </a:tc>
                <a:tc>
                  <a:txBody>
                    <a:bodyPr/>
                    <a:lstStyle/>
                    <a:p>
                      <a:r>
                        <a:rPr lang="en-GB" noProof="0" dirty="0" smtClean="0"/>
                        <a:t>White</a:t>
                      </a:r>
                      <a:endParaRPr lang="en-GB" noProof="0" dirty="0"/>
                    </a:p>
                  </a:txBody>
                  <a:tcPr/>
                </a:tc>
              </a:tr>
              <a:tr h="503379">
                <a:tc>
                  <a:txBody>
                    <a:bodyPr/>
                    <a:lstStyle/>
                    <a:p>
                      <a:r>
                        <a:rPr lang="en-GB" noProof="0" dirty="0" smtClean="0"/>
                        <a:t>Ageism</a:t>
                      </a:r>
                      <a:endParaRPr lang="en-GB" noProof="0" dirty="0"/>
                    </a:p>
                  </a:txBody>
                  <a:tcPr/>
                </a:tc>
                <a:tc>
                  <a:txBody>
                    <a:bodyPr/>
                    <a:lstStyle/>
                    <a:p>
                      <a:r>
                        <a:rPr lang="en-GB" noProof="0" dirty="0" smtClean="0"/>
                        <a:t>Age</a:t>
                      </a:r>
                      <a:endParaRPr lang="en-GB" noProof="0" dirty="0"/>
                    </a:p>
                  </a:txBody>
                  <a:tcPr/>
                </a:tc>
                <a:tc>
                  <a:txBody>
                    <a:bodyPr/>
                    <a:lstStyle/>
                    <a:p>
                      <a:r>
                        <a:rPr lang="en-GB" noProof="0" dirty="0" smtClean="0"/>
                        <a:t>Young</a:t>
                      </a:r>
                      <a:r>
                        <a:rPr lang="en-GB" baseline="0" noProof="0" dirty="0" smtClean="0"/>
                        <a:t> people</a:t>
                      </a:r>
                      <a:endParaRPr lang="en-GB" noProof="0" dirty="0"/>
                    </a:p>
                  </a:txBody>
                  <a:tcPr/>
                </a:tc>
              </a:tr>
              <a:tr h="503379">
                <a:tc>
                  <a:txBody>
                    <a:bodyPr/>
                    <a:lstStyle/>
                    <a:p>
                      <a:r>
                        <a:rPr lang="en-GB" noProof="0" dirty="0" smtClean="0"/>
                        <a:t>Ableism</a:t>
                      </a:r>
                      <a:endParaRPr lang="en-GB" noProof="0" dirty="0"/>
                    </a:p>
                  </a:txBody>
                  <a:tcPr/>
                </a:tc>
                <a:tc>
                  <a:txBody>
                    <a:bodyPr/>
                    <a:lstStyle/>
                    <a:p>
                      <a:r>
                        <a:rPr lang="en-GB" noProof="0" dirty="0" smtClean="0"/>
                        <a:t>Person with a disability</a:t>
                      </a:r>
                      <a:endParaRPr lang="en-GB" noProof="0" dirty="0"/>
                    </a:p>
                  </a:txBody>
                  <a:tcPr/>
                </a:tc>
                <a:tc>
                  <a:txBody>
                    <a:bodyPr/>
                    <a:lstStyle/>
                    <a:p>
                      <a:r>
                        <a:rPr lang="en-GB" noProof="0" dirty="0" smtClean="0"/>
                        <a:t>Person without a disability</a:t>
                      </a:r>
                      <a:endParaRPr lang="en-GB" noProof="0" dirty="0"/>
                    </a:p>
                  </a:txBody>
                  <a:tcPr/>
                </a:tc>
              </a:tr>
              <a:tr h="503379">
                <a:tc>
                  <a:txBody>
                    <a:bodyPr/>
                    <a:lstStyle/>
                    <a:p>
                      <a:r>
                        <a:rPr lang="en-GB" noProof="0" dirty="0" smtClean="0"/>
                        <a:t>Islamophobism</a:t>
                      </a:r>
                      <a:endParaRPr lang="en-GB" noProof="0" dirty="0"/>
                    </a:p>
                  </a:txBody>
                  <a:tcPr/>
                </a:tc>
                <a:tc>
                  <a:txBody>
                    <a:bodyPr/>
                    <a:lstStyle/>
                    <a:p>
                      <a:r>
                        <a:rPr lang="en-GB" noProof="0" dirty="0" smtClean="0"/>
                        <a:t>Religion / World</a:t>
                      </a:r>
                      <a:r>
                        <a:rPr lang="en-GB" baseline="0" noProof="0" dirty="0" smtClean="0"/>
                        <a:t> view</a:t>
                      </a:r>
                      <a:endParaRPr lang="en-GB" noProof="0" dirty="0"/>
                    </a:p>
                  </a:txBody>
                  <a:tcPr/>
                </a:tc>
                <a:tc>
                  <a:txBody>
                    <a:bodyPr/>
                    <a:lstStyle/>
                    <a:p>
                      <a:r>
                        <a:rPr lang="en-GB" noProof="0" dirty="0" smtClean="0"/>
                        <a:t>Christian</a:t>
                      </a:r>
                      <a:endParaRPr lang="en-GB" noProof="0" dirty="0"/>
                    </a:p>
                  </a:txBody>
                  <a:tcPr/>
                </a:tc>
              </a:tr>
              <a:tr h="503379">
                <a:tc>
                  <a:txBody>
                    <a:bodyPr/>
                    <a:lstStyle/>
                    <a:p>
                      <a:r>
                        <a:rPr lang="en-GB" noProof="0" dirty="0" smtClean="0"/>
                        <a:t>Classism</a:t>
                      </a:r>
                      <a:endParaRPr lang="en-GB" noProof="0" dirty="0"/>
                    </a:p>
                  </a:txBody>
                  <a:tcPr/>
                </a:tc>
                <a:tc>
                  <a:txBody>
                    <a:bodyPr/>
                    <a:lstStyle/>
                    <a:p>
                      <a:r>
                        <a:rPr lang="en-GB" noProof="0" dirty="0" smtClean="0"/>
                        <a:t>Social standing</a:t>
                      </a:r>
                      <a:endParaRPr lang="en-GB" noProof="0" dirty="0"/>
                    </a:p>
                  </a:txBody>
                  <a:tcPr/>
                </a:tc>
                <a:tc>
                  <a:txBody>
                    <a:bodyPr/>
                    <a:lstStyle/>
                    <a:p>
                      <a:r>
                        <a:rPr lang="en-GB" noProof="0" dirty="0" smtClean="0"/>
                        <a:t>Middle class</a:t>
                      </a:r>
                      <a:endParaRPr lang="en-GB" noProof="0"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smtClean="0"/>
              <a:t>Multidimensional, </a:t>
            </a:r>
            <a:r>
              <a:rPr lang="en-GB" dirty="0" err="1" smtClean="0"/>
              <a:t>intersectoral</a:t>
            </a:r>
            <a:r>
              <a:rPr lang="en-GB" dirty="0" smtClean="0"/>
              <a:t> discrimination</a:t>
            </a:r>
            <a:endParaRPr lang="en-GB" dirty="0"/>
          </a:p>
        </p:txBody>
      </p:sp>
      <p:sp>
        <p:nvSpPr>
          <p:cNvPr id="3" name="Textplatzhalter 2"/>
          <p:cNvSpPr>
            <a:spLocks noGrp="1"/>
          </p:cNvSpPr>
          <p:nvPr>
            <p:ph type="body" idx="1"/>
          </p:nvPr>
        </p:nvSpPr>
        <p:spPr>
          <a:xfrm>
            <a:off x="971600" y="1772816"/>
            <a:ext cx="5112568" cy="1389832"/>
          </a:xfrm>
        </p:spPr>
        <p:txBody>
          <a:bodyPr>
            <a:normAutofit fontScale="47500" lnSpcReduction="20000"/>
          </a:bodyPr>
          <a:lstStyle/>
          <a:p>
            <a:pPr>
              <a:lnSpc>
                <a:spcPct val="110000"/>
              </a:lnSpc>
            </a:pPr>
            <a:r>
              <a:rPr lang="en-US" sz="4200" dirty="0" smtClean="0"/>
              <a:t>“I </a:t>
            </a:r>
            <a:r>
              <a:rPr lang="en-US" sz="4200" dirty="0"/>
              <a:t>am a woman and a human: a Marxist feminist critique of </a:t>
            </a:r>
            <a:r>
              <a:rPr lang="en-US" sz="4200" dirty="0" err="1"/>
              <a:t>intersectionality</a:t>
            </a:r>
            <a:r>
              <a:rPr lang="en-US" sz="4200" dirty="0"/>
              <a:t> </a:t>
            </a:r>
            <a:r>
              <a:rPr lang="en-US" sz="4200" dirty="0" smtClean="0"/>
              <a:t>theory” </a:t>
            </a:r>
            <a:r>
              <a:rPr lang="en-US" sz="4200" dirty="0"/>
              <a:t>- Eve Mitchell</a:t>
            </a:r>
          </a:p>
          <a:p>
            <a:endParaRPr lang="de-AT" dirty="0"/>
          </a:p>
        </p:txBody>
      </p:sp>
      <p:sp>
        <p:nvSpPr>
          <p:cNvPr id="4" name="Inhaltsplatzhalter 3"/>
          <p:cNvSpPr>
            <a:spLocks noGrp="1"/>
          </p:cNvSpPr>
          <p:nvPr>
            <p:ph type="body" idx="3"/>
          </p:nvPr>
        </p:nvSpPr>
        <p:spPr>
          <a:xfrm>
            <a:off x="971600" y="2996952"/>
            <a:ext cx="4041774" cy="2808312"/>
          </a:xfrm>
        </p:spPr>
        <p:txBody>
          <a:bodyPr>
            <a:normAutofit fontScale="62500" lnSpcReduction="20000"/>
          </a:bodyPr>
          <a:lstStyle/>
          <a:p>
            <a:pPr>
              <a:buNone/>
            </a:pPr>
            <a:r>
              <a:rPr lang="en-GB" dirty="0" smtClean="0"/>
              <a:t>Imagine: you are black woman with a mobility disability and your native language is Swedish. What effect would you have on your immediate environment? How do you think your immediate environment would affect you? What influence could this combination of characteristics have on a job interview? </a:t>
            </a:r>
          </a:p>
          <a:p>
            <a:pPr>
              <a:buNone/>
            </a:pPr>
            <a:r>
              <a:rPr lang="en-GB" dirty="0" smtClean="0"/>
              <a:t>Imagine: you are an elderly man, a professed homosexual and single. Ask yourself the above question in relation to this scenario!</a:t>
            </a:r>
          </a:p>
        </p:txBody>
      </p:sp>
      <p:pic>
        <p:nvPicPr>
          <p:cNvPr id="7" name="Inhaltsplatzhalter 3" descr="intersectionality.png"/>
          <p:cNvPicPr>
            <a:picLocks noGrp="1" noChangeAspect="1"/>
          </p:cNvPicPr>
          <p:nvPr>
            <p:ph sz="quarter" idx="4294967295"/>
          </p:nvPr>
        </p:nvPicPr>
        <p:blipFill>
          <a:blip r:embed="rId2" cstate="print"/>
          <a:stretch>
            <a:fillRect/>
          </a:stretch>
        </p:blipFill>
        <p:spPr>
          <a:xfrm>
            <a:off x="5148064" y="2852936"/>
            <a:ext cx="3228975" cy="1752600"/>
          </a:xfrm>
        </p:spPr>
      </p:pic>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361</Words>
  <Application>Microsoft Office PowerPoint</Application>
  <PresentationFormat>Bildschirmpräsentation (4:3)</PresentationFormat>
  <Paragraphs>35</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1_OpenPROF</vt:lpstr>
      <vt:lpstr>Diversity Management and Equal Opportunities</vt:lpstr>
      <vt:lpstr>Intersectionality</vt:lpstr>
      <vt:lpstr>Folie 3</vt:lpstr>
      <vt:lpstr>Discrimination has many faces</vt:lpstr>
      <vt:lpstr>Multidimensional, intersectoral discrimination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Management und Chancengleichheit</dc:title>
  <dc:creator>Gabi Metz</dc:creator>
  <cp:lastModifiedBy>Veronika Rechberger</cp:lastModifiedBy>
  <cp:revision>24</cp:revision>
  <dcterms:created xsi:type="dcterms:W3CDTF">2016-06-01T14:39:11Z</dcterms:created>
  <dcterms:modified xsi:type="dcterms:W3CDTF">2016-06-29T11:53:27Z</dcterms:modified>
</cp:coreProperties>
</file>