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77" r:id="rId2"/>
    <p:sldId id="278" r:id="rId3"/>
    <p:sldId id="279" r:id="rId4"/>
    <p:sldId id="280" r:id="rId5"/>
    <p:sldId id="281" r:id="rId6"/>
    <p:sldId id="282" r:id="rId7"/>
    <p:sldId id="283" r:id="rId8"/>
    <p:sldId id="284" r:id="rId9"/>
    <p:sldId id="285" r:id="rId10"/>
    <p:sldId id="286" r:id="rId11"/>
    <p:sldId id="287" r:id="rId12"/>
    <p:sldId id="288" r:id="rId13"/>
    <p:sldId id="289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79AC7"/>
    <a:srgbClr val="E2E5E6"/>
    <a:srgbClr val="A5ADB2"/>
    <a:srgbClr val="454851"/>
    <a:srgbClr val="3C3E48"/>
    <a:srgbClr val="3F404A"/>
    <a:srgbClr val="E9E9E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9" d="100"/>
          <a:sy n="99" d="100"/>
        </p:scale>
        <p:origin x="-2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76BF3C-C592-1A47-9228-7DAC5B174F6F}" type="datetimeFigureOut">
              <a:rPr lang="en-US" smtClean="0"/>
              <a:pPr/>
              <a:t>9/20/2016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336BA4-5F08-484A-BE8C-7FEF39E9CE8A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0110938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33B8F7-1BCD-E045-956B-7C1C5AAB2160}" type="datetimeFigureOut">
              <a:rPr lang="en-US" smtClean="0"/>
              <a:pPr/>
              <a:t>9/20/2016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t-LT" smtClean="0"/>
              <a:t>Click to edit Master text styles</a:t>
            </a:r>
          </a:p>
          <a:p>
            <a:pPr lvl="1"/>
            <a:r>
              <a:rPr lang="lt-LT" smtClean="0"/>
              <a:t>Second level</a:t>
            </a:r>
          </a:p>
          <a:p>
            <a:pPr lvl="2"/>
            <a:r>
              <a:rPr lang="lt-LT" smtClean="0"/>
              <a:t>Third level</a:t>
            </a:r>
          </a:p>
          <a:p>
            <a:pPr lvl="3"/>
            <a:r>
              <a:rPr lang="lt-LT" smtClean="0"/>
              <a:t>Fourth level</a:t>
            </a:r>
          </a:p>
          <a:p>
            <a:pPr lvl="4"/>
            <a:r>
              <a:rPr lang="lt-LT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5DF95D-83B9-1242-9B85-291237A571F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8652084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hyperlink" Target="http://openprof.eu" TargetMode="Externa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hyperlink" Target="http://openprof.eu" TargetMode="Externa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1998" y="1201972"/>
            <a:ext cx="6630402" cy="2373099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lt-LT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1999" y="3692461"/>
            <a:ext cx="6630401" cy="210235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t-LT" dirty="0" smtClean="0"/>
              <a:t>Click to edit Master subtitle style</a:t>
            </a:r>
            <a:endParaRPr lang="en-US" dirty="0"/>
          </a:p>
        </p:txBody>
      </p:sp>
      <p:sp>
        <p:nvSpPr>
          <p:cNvPr id="14" name="Rectangle 13"/>
          <p:cNvSpPr/>
          <p:nvPr userDrawn="1"/>
        </p:nvSpPr>
        <p:spPr>
          <a:xfrm>
            <a:off x="63857" y="6395466"/>
            <a:ext cx="8975487" cy="316898"/>
          </a:xfrm>
          <a:prstGeom prst="rect">
            <a:avLst/>
          </a:prstGeom>
          <a:solidFill>
            <a:srgbClr val="E2E5E6"/>
          </a:solidFill>
          <a:ln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entagon 14"/>
          <p:cNvSpPr/>
          <p:nvPr userDrawn="1"/>
        </p:nvSpPr>
        <p:spPr>
          <a:xfrm>
            <a:off x="1222688" y="6395466"/>
            <a:ext cx="2168419" cy="316898"/>
          </a:xfrm>
          <a:prstGeom prst="homePlate">
            <a:avLst/>
          </a:prstGeom>
          <a:solidFill>
            <a:srgbClr val="A5ADB2"/>
          </a:solidFill>
          <a:ln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Pentagon 15"/>
          <p:cNvSpPr/>
          <p:nvPr userDrawn="1"/>
        </p:nvSpPr>
        <p:spPr>
          <a:xfrm>
            <a:off x="63857" y="6395466"/>
            <a:ext cx="1296248" cy="316898"/>
          </a:xfrm>
          <a:prstGeom prst="homePlate">
            <a:avLst/>
          </a:prstGeom>
          <a:solidFill>
            <a:srgbClr val="A5ADB2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 userDrawn="1"/>
        </p:nvSpPr>
        <p:spPr>
          <a:xfrm>
            <a:off x="1360105" y="6432368"/>
            <a:ext cx="181331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 smtClean="0">
                <a:solidFill>
                  <a:srgbClr val="3F404A"/>
                </a:solidFill>
                <a:latin typeface="Adobe Caslon Pro"/>
                <a:cs typeface="Adobe Caslon Pro"/>
              </a:rPr>
              <a:t>2014-1-LT01-KA202-000562</a:t>
            </a:r>
            <a:endParaRPr lang="en-US" sz="1000" dirty="0">
              <a:solidFill>
                <a:srgbClr val="3F404A"/>
              </a:solidFill>
              <a:latin typeface="Adobe Caslon Pro"/>
              <a:cs typeface="Adobe Caslon Pro"/>
            </a:endParaRPr>
          </a:p>
        </p:txBody>
      </p:sp>
      <p:sp>
        <p:nvSpPr>
          <p:cNvPr id="18" name="Date Placeholder 3"/>
          <p:cNvSpPr>
            <a:spLocks noGrp="1"/>
          </p:cNvSpPr>
          <p:nvPr>
            <p:ph type="dt" sz="half" idx="2"/>
          </p:nvPr>
        </p:nvSpPr>
        <p:spPr>
          <a:xfrm>
            <a:off x="63856" y="6368446"/>
            <a:ext cx="1158833" cy="316898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algn="ctr">
              <a:lnSpc>
                <a:spcPct val="150000"/>
              </a:lnSpc>
              <a:defRPr sz="1000" baseline="0">
                <a:solidFill>
                  <a:srgbClr val="3F404A"/>
                </a:solidFill>
                <a:latin typeface="Adobe Caslon Pro"/>
                <a:cs typeface="Adobe Caslon Pro"/>
              </a:defRPr>
            </a:lvl1pPr>
          </a:lstStyle>
          <a:p>
            <a:fld id="{F1088289-8C3B-6C48-84B1-7B81E33087CA}" type="datetime4">
              <a:rPr lang="lt-LT" smtClean="0"/>
              <a:pPr/>
              <a:t>2016 m. rugsėjo 20 d.</a:t>
            </a:fld>
            <a:endParaRPr lang="en-US" dirty="0"/>
          </a:p>
        </p:txBody>
      </p:sp>
      <p:sp>
        <p:nvSpPr>
          <p:cNvPr id="19" name="Rectangle 18"/>
          <p:cNvSpPr/>
          <p:nvPr userDrawn="1"/>
        </p:nvSpPr>
        <p:spPr>
          <a:xfrm>
            <a:off x="7959653" y="6400715"/>
            <a:ext cx="941283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b="0" i="0" u="none" strike="noStrike" cap="small" baseline="0" dirty="0" smtClean="0">
                <a:ln>
                  <a:noFill/>
                </a:ln>
                <a:noFill/>
                <a:effectLst>
                  <a:reflection stA="50000" endPos="75000" dist="12700" dir="5400000" sy="-100000" algn="bl" rotWithShape="0"/>
                </a:effectLst>
                <a:latin typeface="Adobe Caslon Pro"/>
                <a:cs typeface="Adobe Caslon Pro"/>
                <a:hlinkClick r:id="rId2"/>
              </a:rPr>
              <a:t>openprof.eu</a:t>
            </a:r>
            <a:endParaRPr lang="en-US" sz="1000" b="0" i="0" u="none" strike="noStrike" cap="small" baseline="0" dirty="0">
              <a:ln>
                <a:noFill/>
              </a:ln>
              <a:noFill/>
              <a:effectLst>
                <a:reflection stA="50000" endPos="75000" dist="12700" dir="5400000" sy="-100000" algn="bl" rotWithShape="0"/>
              </a:effectLst>
              <a:latin typeface="Adobe Caslon Pro"/>
              <a:cs typeface="Adobe Caslon Pro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57679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 smtClean="0"/>
              <a:t>Click to edit Master text styles</a:t>
            </a:r>
          </a:p>
          <a:p>
            <a:pPr lvl="1"/>
            <a:r>
              <a:rPr lang="lt-LT" smtClean="0"/>
              <a:t>Second level</a:t>
            </a:r>
          </a:p>
          <a:p>
            <a:pPr lvl="2"/>
            <a:r>
              <a:rPr lang="lt-LT" smtClean="0"/>
              <a:t>Third level</a:t>
            </a:r>
          </a:p>
          <a:p>
            <a:pPr lvl="3"/>
            <a:r>
              <a:rPr lang="lt-LT" smtClean="0"/>
              <a:t>Fourth level</a:t>
            </a:r>
          </a:p>
          <a:p>
            <a:pPr lvl="4"/>
            <a:r>
              <a:rPr lang="lt-L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65EA0DC-A173-9544-9CCC-3CB899132351}" type="datetime4">
              <a:rPr lang="lt-LT" smtClean="0"/>
              <a:pPr/>
              <a:t>2016 m. rugsėjo 20 d.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dirty="0" err="1" smtClean="0"/>
              <a:t>openprof.eu</a:t>
            </a:r>
            <a:endParaRPr lang="en-US" dirty="0" smtClean="0"/>
          </a:p>
        </p:txBody>
      </p:sp>
    </p:spTree>
    <p:extLst>
      <p:ext uri="{BB962C8B-B14F-4D97-AF65-F5344CB8AC3E}">
        <p14:creationId xmlns="" xmlns:p14="http://schemas.microsoft.com/office/powerpoint/2010/main" val="956034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610072" cy="5851525"/>
          </a:xfrm>
        </p:spPr>
        <p:txBody>
          <a:bodyPr vert="eaVert"/>
          <a:lstStyle/>
          <a:p>
            <a:r>
              <a:rPr lang="lt-LT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998" y="274638"/>
            <a:ext cx="5335001" cy="5851525"/>
          </a:xfrm>
        </p:spPr>
        <p:txBody>
          <a:bodyPr vert="eaVert"/>
          <a:lstStyle/>
          <a:p>
            <a:pPr lvl="0"/>
            <a:r>
              <a:rPr lang="lt-LT" smtClean="0"/>
              <a:t>Click to edit Master text styles</a:t>
            </a:r>
          </a:p>
          <a:p>
            <a:pPr lvl="1"/>
            <a:r>
              <a:rPr lang="lt-LT" smtClean="0"/>
              <a:t>Second level</a:t>
            </a:r>
          </a:p>
          <a:p>
            <a:pPr lvl="2"/>
            <a:r>
              <a:rPr lang="lt-LT" smtClean="0"/>
              <a:t>Third level</a:t>
            </a:r>
          </a:p>
          <a:p>
            <a:pPr lvl="3"/>
            <a:r>
              <a:rPr lang="lt-LT" smtClean="0"/>
              <a:t>Fourth level</a:t>
            </a:r>
          </a:p>
          <a:p>
            <a:pPr lvl="4"/>
            <a:r>
              <a:rPr lang="lt-L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8FB9B51-4A43-AE45-A7BD-5D3CE1980265}" type="datetime4">
              <a:rPr lang="lt-LT" smtClean="0"/>
              <a:pPr/>
              <a:t>2016 m. rugsėjo 20 d.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dirty="0" err="1" smtClean="0"/>
              <a:t>openprof.eu</a:t>
            </a:r>
            <a:endParaRPr lang="en-US" dirty="0" smtClean="0"/>
          </a:p>
        </p:txBody>
      </p:sp>
    </p:spTree>
    <p:extLst>
      <p:ext uri="{BB962C8B-B14F-4D97-AF65-F5344CB8AC3E}">
        <p14:creationId xmlns="" xmlns:p14="http://schemas.microsoft.com/office/powerpoint/2010/main" val="2775315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 smtClean="0"/>
              <a:t>Click to edit Master text styles</a:t>
            </a:r>
          </a:p>
          <a:p>
            <a:pPr lvl="1"/>
            <a:r>
              <a:rPr lang="lt-LT" smtClean="0"/>
              <a:t>Second level</a:t>
            </a:r>
          </a:p>
          <a:p>
            <a:pPr lvl="2"/>
            <a:r>
              <a:rPr lang="lt-LT" smtClean="0"/>
              <a:t>Third level</a:t>
            </a:r>
          </a:p>
          <a:p>
            <a:pPr lvl="3"/>
            <a:r>
              <a:rPr lang="lt-LT" smtClean="0"/>
              <a:t>Fourth level</a:t>
            </a:r>
          </a:p>
          <a:p>
            <a:pPr lvl="4"/>
            <a:r>
              <a:rPr lang="lt-L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23A2B60-D0FE-A04E-B001-966D9EFC25A9}" type="datetime4">
              <a:rPr lang="lt-LT" smtClean="0"/>
              <a:pPr/>
              <a:t>2016 m. rugsėjo 20 d.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dirty="0" err="1" smtClean="0"/>
              <a:t>openprof.eu</a:t>
            </a:r>
            <a:endParaRPr lang="en-US" dirty="0" smtClean="0"/>
          </a:p>
        </p:txBody>
      </p:sp>
    </p:spTree>
    <p:extLst>
      <p:ext uri="{BB962C8B-B14F-4D97-AF65-F5344CB8AC3E}">
        <p14:creationId xmlns="" xmlns:p14="http://schemas.microsoft.com/office/powerpoint/2010/main" val="3272439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4017" y="4406900"/>
            <a:ext cx="6638539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lt-L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4017" y="2906713"/>
            <a:ext cx="663854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Click to edit Master text styles</a:t>
            </a:r>
          </a:p>
        </p:txBody>
      </p:sp>
      <p:sp>
        <p:nvSpPr>
          <p:cNvPr id="13" name="Rectangle 12"/>
          <p:cNvSpPr/>
          <p:nvPr userDrawn="1"/>
        </p:nvSpPr>
        <p:spPr>
          <a:xfrm>
            <a:off x="63857" y="6395466"/>
            <a:ext cx="8975487" cy="316898"/>
          </a:xfrm>
          <a:prstGeom prst="rect">
            <a:avLst/>
          </a:prstGeom>
          <a:solidFill>
            <a:srgbClr val="E2E5E6"/>
          </a:solidFill>
          <a:ln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Pentagon 13"/>
          <p:cNvSpPr/>
          <p:nvPr userDrawn="1"/>
        </p:nvSpPr>
        <p:spPr>
          <a:xfrm>
            <a:off x="1174017" y="6395466"/>
            <a:ext cx="2217090" cy="316898"/>
          </a:xfrm>
          <a:prstGeom prst="homePlate">
            <a:avLst/>
          </a:prstGeom>
          <a:solidFill>
            <a:srgbClr val="A5ADB2"/>
          </a:solidFill>
          <a:ln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entagon 14"/>
          <p:cNvSpPr/>
          <p:nvPr userDrawn="1"/>
        </p:nvSpPr>
        <p:spPr>
          <a:xfrm>
            <a:off x="63857" y="6395466"/>
            <a:ext cx="1296248" cy="316898"/>
          </a:xfrm>
          <a:prstGeom prst="homePlate">
            <a:avLst/>
          </a:prstGeom>
          <a:solidFill>
            <a:srgbClr val="A5ADB2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1360105" y="6432368"/>
            <a:ext cx="181331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 smtClean="0">
                <a:solidFill>
                  <a:srgbClr val="3F404A"/>
                </a:solidFill>
                <a:latin typeface="Adobe Caslon Pro"/>
                <a:cs typeface="Adobe Caslon Pro"/>
              </a:rPr>
              <a:t>2014-1-LT01-KA202-000562</a:t>
            </a:r>
            <a:endParaRPr lang="en-US" sz="1000" dirty="0">
              <a:solidFill>
                <a:srgbClr val="3F404A"/>
              </a:solidFill>
              <a:latin typeface="Adobe Caslon Pro"/>
              <a:cs typeface="Adobe Caslon Pro"/>
            </a:endParaRPr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2"/>
          </p:nvPr>
        </p:nvSpPr>
        <p:spPr>
          <a:xfrm>
            <a:off x="63856" y="6368446"/>
            <a:ext cx="1158833" cy="316898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algn="ctr">
              <a:lnSpc>
                <a:spcPct val="150000"/>
              </a:lnSpc>
              <a:defRPr sz="1000" baseline="0">
                <a:solidFill>
                  <a:srgbClr val="3F404A"/>
                </a:solidFill>
                <a:latin typeface="Adobe Caslon Pro"/>
                <a:cs typeface="Adobe Caslon Pro"/>
              </a:defRPr>
            </a:lvl1pPr>
          </a:lstStyle>
          <a:p>
            <a:fld id="{F1088289-8C3B-6C48-84B1-7B81E33087CA}" type="datetime4">
              <a:rPr lang="lt-LT" smtClean="0"/>
              <a:pPr/>
              <a:t>2016 m. rugsėjo 20 d.</a:t>
            </a:fld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7959653" y="6400715"/>
            <a:ext cx="941283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b="0" i="0" u="none" strike="noStrike" cap="small" baseline="0" dirty="0" smtClean="0">
                <a:ln>
                  <a:noFill/>
                </a:ln>
                <a:noFill/>
                <a:effectLst>
                  <a:reflection stA="50000" endPos="75000" dist="12700" dir="5400000" sy="-100000" algn="bl" rotWithShape="0"/>
                </a:effectLst>
                <a:latin typeface="Adobe Caslon Pro"/>
                <a:cs typeface="Adobe Caslon Pro"/>
                <a:hlinkClick r:id="rId2"/>
              </a:rPr>
              <a:t>openprof.eu</a:t>
            </a:r>
            <a:endParaRPr lang="en-US" sz="1000" b="0" i="0" u="none" strike="noStrike" cap="small" baseline="0" dirty="0">
              <a:ln>
                <a:noFill/>
              </a:ln>
              <a:noFill/>
              <a:effectLst>
                <a:reflection stA="50000" endPos="75000" dist="12700" dir="5400000" sy="-100000" algn="bl" rotWithShape="0"/>
              </a:effectLst>
              <a:latin typeface="Adobe Caslon Pro"/>
              <a:cs typeface="Adobe Caslon Pro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3189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998" y="1600200"/>
            <a:ext cx="335380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 dirty="0" smtClean="0"/>
              <a:t>Click to edit Master text styles</a:t>
            </a:r>
          </a:p>
          <a:p>
            <a:pPr lvl="1"/>
            <a:r>
              <a:rPr lang="lt-LT" dirty="0" smtClean="0"/>
              <a:t>Second level</a:t>
            </a:r>
          </a:p>
          <a:p>
            <a:pPr lvl="2"/>
            <a:r>
              <a:rPr lang="lt-LT" dirty="0" smtClean="0"/>
              <a:t>Third level</a:t>
            </a:r>
          </a:p>
          <a:p>
            <a:pPr lvl="3"/>
            <a:r>
              <a:rPr lang="lt-LT" dirty="0" smtClean="0"/>
              <a:t>Fourth level</a:t>
            </a:r>
          </a:p>
          <a:p>
            <a:pPr lvl="4"/>
            <a:r>
              <a:rPr lang="lt-LT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16435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 dirty="0" smtClean="0"/>
              <a:t>Click to edit Master text styles</a:t>
            </a:r>
          </a:p>
          <a:p>
            <a:pPr lvl="1"/>
            <a:r>
              <a:rPr lang="lt-LT" dirty="0" smtClean="0"/>
              <a:t>Second level</a:t>
            </a:r>
          </a:p>
          <a:p>
            <a:pPr lvl="2"/>
            <a:r>
              <a:rPr lang="lt-LT" dirty="0" smtClean="0"/>
              <a:t>Third level</a:t>
            </a:r>
          </a:p>
          <a:p>
            <a:pPr lvl="3"/>
            <a:r>
              <a:rPr lang="lt-LT" dirty="0" smtClean="0"/>
              <a:t>Fourth level</a:t>
            </a:r>
          </a:p>
          <a:p>
            <a:pPr lvl="4"/>
            <a:r>
              <a:rPr lang="lt-LT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941FB6B-5B1E-4D4A-AAA8-058A699C34D7}" type="datetime4">
              <a:rPr lang="lt-LT" smtClean="0"/>
              <a:pPr/>
              <a:t>2016 m. rugsėjo 20 d.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dirty="0" err="1" smtClean="0"/>
              <a:t>openprof.eu</a:t>
            </a:r>
            <a:endParaRPr lang="en-US" dirty="0" smtClean="0"/>
          </a:p>
        </p:txBody>
      </p:sp>
    </p:spTree>
    <p:extLst>
      <p:ext uri="{BB962C8B-B14F-4D97-AF65-F5344CB8AC3E}">
        <p14:creationId xmlns="" xmlns:p14="http://schemas.microsoft.com/office/powerpoint/2010/main" val="2189820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t-L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 smtClean="0"/>
              <a:t>Click to edit Master text styles</a:t>
            </a:r>
          </a:p>
          <a:p>
            <a:pPr lvl="1"/>
            <a:r>
              <a:rPr lang="lt-LT" smtClean="0"/>
              <a:t>Second level</a:t>
            </a:r>
          </a:p>
          <a:p>
            <a:pPr lvl="2"/>
            <a:r>
              <a:rPr lang="lt-LT" smtClean="0"/>
              <a:t>Third level</a:t>
            </a:r>
          </a:p>
          <a:p>
            <a:pPr lvl="3"/>
            <a:r>
              <a:rPr lang="lt-LT" smtClean="0"/>
              <a:t>Fourth level</a:t>
            </a:r>
          </a:p>
          <a:p>
            <a:pPr lvl="4"/>
            <a:r>
              <a:rPr lang="lt-L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 smtClean="0"/>
              <a:t>Click to edit Master text styles</a:t>
            </a:r>
          </a:p>
          <a:p>
            <a:pPr lvl="1"/>
            <a:r>
              <a:rPr lang="lt-LT" smtClean="0"/>
              <a:t>Second level</a:t>
            </a:r>
          </a:p>
          <a:p>
            <a:pPr lvl="2"/>
            <a:r>
              <a:rPr lang="lt-LT" smtClean="0"/>
              <a:t>Third level</a:t>
            </a:r>
          </a:p>
          <a:p>
            <a:pPr lvl="3"/>
            <a:r>
              <a:rPr lang="lt-LT" smtClean="0"/>
              <a:t>Fourth level</a:t>
            </a:r>
          </a:p>
          <a:p>
            <a:pPr lvl="4"/>
            <a:r>
              <a:rPr lang="lt-LT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F1D02DD-5D33-D047-8F74-9F2DA74A3163}" type="datetime4">
              <a:rPr lang="lt-LT" smtClean="0"/>
              <a:pPr/>
              <a:t>2016 m. rugsėjo 20 d.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err="1" smtClean="0"/>
              <a:t>openprof.eu</a:t>
            </a:r>
            <a:endParaRPr lang="en-US" dirty="0" smtClean="0"/>
          </a:p>
        </p:txBody>
      </p:sp>
    </p:spTree>
    <p:extLst>
      <p:ext uri="{BB962C8B-B14F-4D97-AF65-F5344CB8AC3E}">
        <p14:creationId xmlns="" xmlns:p14="http://schemas.microsoft.com/office/powerpoint/2010/main" val="313063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998" y="722862"/>
            <a:ext cx="6670559" cy="1143000"/>
          </a:xfrm>
        </p:spPr>
        <p:txBody>
          <a:bodyPr/>
          <a:lstStyle/>
          <a:p>
            <a:r>
              <a:rPr lang="lt-LT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36C4378-4B05-8944-9A20-C483A0DE1645}" type="datetime4">
              <a:rPr lang="lt-LT" smtClean="0"/>
              <a:pPr/>
              <a:t>2016 m. rugsėjo 20 d.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err="1" smtClean="0"/>
              <a:t>openprof.eu</a:t>
            </a:r>
            <a:endParaRPr lang="en-US" dirty="0" smtClean="0"/>
          </a:p>
        </p:txBody>
      </p:sp>
    </p:spTree>
    <p:extLst>
      <p:ext uri="{BB962C8B-B14F-4D97-AF65-F5344CB8AC3E}">
        <p14:creationId xmlns="" xmlns:p14="http://schemas.microsoft.com/office/powerpoint/2010/main" val="751999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EB59747-5645-824B-B109-C9B81366E180}" type="datetime4">
              <a:rPr lang="lt-LT" smtClean="0"/>
              <a:pPr/>
              <a:t>2016 m. rugsėjo 20 d.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dirty="0" err="1" smtClean="0"/>
              <a:t>openprof.eu</a:t>
            </a:r>
            <a:endParaRPr lang="en-US" dirty="0" smtClean="0"/>
          </a:p>
        </p:txBody>
      </p:sp>
    </p:spTree>
    <p:extLst>
      <p:ext uri="{BB962C8B-B14F-4D97-AF65-F5344CB8AC3E}">
        <p14:creationId xmlns="" xmlns:p14="http://schemas.microsoft.com/office/powerpoint/2010/main" val="1700808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 smtClean="0"/>
              <a:t>Click to edit Master text styles</a:t>
            </a:r>
          </a:p>
          <a:p>
            <a:pPr lvl="1"/>
            <a:r>
              <a:rPr lang="lt-LT" smtClean="0"/>
              <a:t>Second level</a:t>
            </a:r>
          </a:p>
          <a:p>
            <a:pPr lvl="2"/>
            <a:r>
              <a:rPr lang="lt-LT" smtClean="0"/>
              <a:t>Third level</a:t>
            </a:r>
          </a:p>
          <a:p>
            <a:pPr lvl="3"/>
            <a:r>
              <a:rPr lang="lt-LT" smtClean="0"/>
              <a:t>Fourth level</a:t>
            </a:r>
          </a:p>
          <a:p>
            <a:pPr lvl="4"/>
            <a:r>
              <a:rPr lang="lt-L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D9C5176-2B59-1848-B9B0-70A6276401E5}" type="datetime4">
              <a:rPr lang="lt-LT" smtClean="0"/>
              <a:pPr/>
              <a:t>2016 m. rugsėjo 20 d.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dirty="0" err="1" smtClean="0"/>
              <a:t>openprof.eu</a:t>
            </a:r>
            <a:endParaRPr lang="en-US" dirty="0" smtClean="0"/>
          </a:p>
        </p:txBody>
      </p:sp>
    </p:spTree>
    <p:extLst>
      <p:ext uri="{BB962C8B-B14F-4D97-AF65-F5344CB8AC3E}">
        <p14:creationId xmlns="" xmlns:p14="http://schemas.microsoft.com/office/powerpoint/2010/main" val="811759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3933" y="4800600"/>
            <a:ext cx="6628623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83933" y="207245"/>
            <a:ext cx="6628624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83933" y="5367338"/>
            <a:ext cx="6628623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11B28A6-5AAC-314E-ACF8-CE9160A09307}" type="datetime4">
              <a:rPr lang="lt-LT" smtClean="0"/>
              <a:pPr/>
              <a:t>2016 m. rugsėjo 20 d.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dirty="0" err="1" smtClean="0"/>
              <a:t>openprof.eu</a:t>
            </a:r>
            <a:endParaRPr lang="en-US" dirty="0" smtClean="0"/>
          </a:p>
        </p:txBody>
      </p:sp>
    </p:spTree>
    <p:extLst>
      <p:ext uri="{BB962C8B-B14F-4D97-AF65-F5344CB8AC3E}">
        <p14:creationId xmlns="" xmlns:p14="http://schemas.microsoft.com/office/powerpoint/2010/main" val="1374087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hyperlink" Target="http://openprof.eu" TargetMode="Externa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998" y="511630"/>
            <a:ext cx="6670559" cy="9060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999" y="1600201"/>
            <a:ext cx="6670558" cy="43546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 dirty="0" smtClean="0"/>
              <a:t>Click to edit Master text styles</a:t>
            </a:r>
          </a:p>
          <a:p>
            <a:pPr lvl="1"/>
            <a:r>
              <a:rPr lang="lt-LT" dirty="0" smtClean="0"/>
              <a:t>Second level</a:t>
            </a:r>
          </a:p>
          <a:p>
            <a:pPr lvl="2"/>
            <a:r>
              <a:rPr lang="lt-LT" dirty="0" smtClean="0"/>
              <a:t>Third level</a:t>
            </a:r>
          </a:p>
          <a:p>
            <a:pPr lvl="3"/>
            <a:r>
              <a:rPr lang="lt-LT" dirty="0" smtClean="0"/>
              <a:t>Fourth level</a:t>
            </a:r>
          </a:p>
          <a:p>
            <a:pPr lvl="4"/>
            <a:r>
              <a:rPr lang="lt-LT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12593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3124200" y="6500625"/>
            <a:ext cx="18466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sz="1400" b="0" dirty="0" smtClean="0">
              <a:ln>
                <a:solidFill>
                  <a:srgbClr val="3C3E48"/>
                </a:solidFill>
              </a:ln>
              <a:solidFill>
                <a:srgbClr val="454851"/>
              </a:solidFill>
              <a:latin typeface="Adobe Caslon Pro"/>
              <a:cs typeface="Adobe Caslon Pro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3599389" y="6424799"/>
            <a:ext cx="181331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 smtClean="0">
                <a:solidFill>
                  <a:srgbClr val="3F404A"/>
                </a:solidFill>
                <a:latin typeface="Adobe Caslon Pro"/>
                <a:cs typeface="Adobe Caslon Pro"/>
              </a:rPr>
              <a:t>2014-1-LT01-KA202-000562</a:t>
            </a:r>
            <a:endParaRPr lang="en-US" sz="1000" dirty="0">
              <a:solidFill>
                <a:srgbClr val="3F404A"/>
              </a:solidFill>
              <a:latin typeface="Adobe Caslon Pro"/>
              <a:cs typeface="Adobe Caslon Pro"/>
            </a:endParaRPr>
          </a:p>
        </p:txBody>
      </p:sp>
      <p:pic>
        <p:nvPicPr>
          <p:cNvPr id="14" name="Picture 13" descr="erasmusplus_logo.pn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1420" y="151631"/>
            <a:ext cx="1635435" cy="360000"/>
          </a:xfrm>
          <a:prstGeom prst="rect">
            <a:avLst/>
          </a:prstGeom>
        </p:spPr>
      </p:pic>
      <p:pic>
        <p:nvPicPr>
          <p:cNvPr id="15" name="Picture 14" descr="oficialus_logo_296x200_0.png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90320" cy="871838"/>
          </a:xfrm>
          <a:prstGeom prst="rect">
            <a:avLst/>
          </a:prstGeom>
        </p:spPr>
      </p:pic>
      <p:sp>
        <p:nvSpPr>
          <p:cNvPr id="18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>
              <a:lnSpc>
                <a:spcPct val="150000"/>
              </a:lnSpc>
              <a:defRPr sz="1000">
                <a:latin typeface="Adobe Caslon Pro"/>
                <a:cs typeface="Adobe Caslon Pro"/>
              </a:defRPr>
            </a:lvl1pPr>
          </a:lstStyle>
          <a:p>
            <a:fld id="{F1088289-8C3B-6C48-84B1-7B81E33087CA}" type="datetime4">
              <a:rPr lang="lt-LT" smtClean="0"/>
              <a:pPr/>
              <a:t>2016 m. rugsėjo 20 d.</a:t>
            </a:fld>
            <a:endParaRPr lang="en-US" dirty="0"/>
          </a:p>
        </p:txBody>
      </p:sp>
      <p:sp>
        <p:nvSpPr>
          <p:cNvPr id="19" name="Rectangle 18"/>
          <p:cNvSpPr/>
          <p:nvPr userDrawn="1"/>
        </p:nvSpPr>
        <p:spPr>
          <a:xfrm>
            <a:off x="7959653" y="6400715"/>
            <a:ext cx="941283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b="0" i="0" u="none" strike="noStrike" cap="small" baseline="0" dirty="0" smtClean="0">
                <a:ln>
                  <a:noFill/>
                </a:ln>
                <a:noFill/>
                <a:effectLst>
                  <a:reflection stA="50000" endPos="75000" dist="12700" dir="5400000" sy="-100000" algn="bl" rotWithShape="0"/>
                </a:effectLst>
                <a:latin typeface="Adobe Caslon Pro"/>
                <a:cs typeface="Adobe Caslon Pro"/>
                <a:hlinkClick r:id="rId15"/>
              </a:rPr>
              <a:t>openprof.eu</a:t>
            </a:r>
            <a:endParaRPr lang="en-US" sz="1000" b="0" i="0" u="none" strike="noStrike" cap="small" baseline="0" dirty="0">
              <a:ln>
                <a:noFill/>
              </a:ln>
              <a:noFill/>
              <a:effectLst>
                <a:reflection stA="50000" endPos="75000" dist="12700" dir="5400000" sy="-100000" algn="bl" rotWithShape="0"/>
              </a:effectLst>
              <a:latin typeface="Adobe Caslon Pro"/>
              <a:cs typeface="Adobe Caslon Pro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75493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sldNum="0" hdr="0" ftr="0"/>
  <p:txStyles>
    <p:titleStyle>
      <a:lvl1pPr algn="ctr" defTabSz="457200" rtl="0" eaLnBrk="1" latinLnBrk="0" hangingPunct="1">
        <a:spcBef>
          <a:spcPct val="0"/>
        </a:spcBef>
        <a:buNone/>
        <a:defRPr sz="3600" kern="1200">
          <a:solidFill>
            <a:srgbClr val="279AC7"/>
          </a:solidFill>
          <a:latin typeface="Adobe Caslon Pro"/>
          <a:ea typeface="+mj-ea"/>
          <a:cs typeface="Adobe Caslon Pro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Adobe Caslon Pro"/>
          <a:ea typeface="+mn-ea"/>
          <a:cs typeface="Adobe Caslon Pro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Adobe Caslon Pro"/>
          <a:ea typeface="+mn-ea"/>
          <a:cs typeface="Adobe Caslon Pro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Adobe Caslon Pro"/>
          <a:ea typeface="+mn-ea"/>
          <a:cs typeface="Adobe Caslon Pro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Adobe Caslon Pro"/>
          <a:ea typeface="+mn-ea"/>
          <a:cs typeface="Adobe Caslon Pro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800" kern="1200">
          <a:solidFill>
            <a:schemeClr val="tx1"/>
          </a:solidFill>
          <a:latin typeface="Adobe Caslon Pro"/>
          <a:ea typeface="+mn-ea"/>
          <a:cs typeface="Adobe Caslon Pro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solidFill>
            <a:srgbClr val="808000">
              <a:alpha val="68000"/>
            </a:srgbClr>
          </a:solidFill>
        </p:spPr>
        <p:txBody>
          <a:bodyPr>
            <a:normAutofit/>
          </a:bodyPr>
          <a:lstStyle/>
          <a:p>
            <a:r>
              <a:rPr lang="en-US" dirty="0" err="1" smtClean="0">
                <a:solidFill>
                  <a:schemeClr val="bg1"/>
                </a:solidFill>
              </a:rPr>
              <a:t>Buen</a:t>
            </a:r>
            <a:r>
              <a:rPr lang="en-US" dirty="0" smtClean="0">
                <a:solidFill>
                  <a:schemeClr val="bg1"/>
                </a:solidFill>
              </a:rPr>
              <a:t> y Mal </a:t>
            </a:r>
            <a:r>
              <a:rPr lang="en-US" dirty="0" err="1" smtClean="0">
                <a:solidFill>
                  <a:schemeClr val="bg1"/>
                </a:solidFill>
              </a:rPr>
              <a:t>diseño</a:t>
            </a:r>
            <a:r>
              <a:rPr lang="en-US" dirty="0" smtClean="0">
                <a:solidFill>
                  <a:schemeClr val="bg1"/>
                </a:solidFill>
              </a:rPr>
              <a:t> en </a:t>
            </a:r>
            <a:r>
              <a:rPr lang="en-US" dirty="0" err="1" smtClean="0">
                <a:solidFill>
                  <a:schemeClr val="bg1"/>
                </a:solidFill>
              </a:rPr>
              <a:t>las</a:t>
            </a:r>
            <a:r>
              <a:rPr lang="en-US" dirty="0" smtClean="0">
                <a:solidFill>
                  <a:schemeClr val="bg1"/>
                </a:solidFill>
              </a:rPr>
              <a:t> REDES SOCIALES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smtClean="0"/>
          </a:p>
          <a:p>
            <a:r>
              <a:rPr lang="en-US" smtClean="0"/>
              <a:t>FONDO FORMACIÓN EUSKADI S.L.L</a:t>
            </a:r>
            <a:endParaRPr lang="en-US" dirty="0"/>
          </a:p>
        </p:txBody>
      </p:sp>
      <p:sp>
        <p:nvSpPr>
          <p:cNvPr id="4" name="Text Placeholder 2"/>
          <p:cNvSpPr txBox="1">
            <a:spLocks/>
          </p:cNvSpPr>
          <p:nvPr/>
        </p:nvSpPr>
        <p:spPr>
          <a:xfrm>
            <a:off x="1531171" y="189922"/>
            <a:ext cx="5728996" cy="75969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Open Professional Collaboration </a:t>
            </a:r>
          </a:p>
          <a:p>
            <a:r>
              <a:rPr lang="en-US" sz="2400" dirty="0" smtClean="0"/>
              <a:t>for Innovation </a:t>
            </a:r>
            <a:endParaRPr lang="en-US" sz="2400" dirty="0"/>
          </a:p>
        </p:txBody>
      </p:sp>
    </p:spTree>
    <p:extLst>
      <p:ext uri="{BB962C8B-B14F-4D97-AF65-F5344CB8AC3E}">
        <p14:creationId xmlns="" xmlns:p14="http://schemas.microsoft.com/office/powerpoint/2010/main" val="407545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1567616" y="5447857"/>
            <a:ext cx="7411792" cy="584775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pt-PT" sz="1600" dirty="0" smtClean="0"/>
              <a:t>Slide </a:t>
            </a:r>
            <a:r>
              <a:rPr lang="pt-PT" sz="1600" dirty="0"/>
              <a:t>: http://cdn3.computerworlduk.com/cmsdata/slideshow/3236618/img_081810-bad-powerpoint-6_thumb555.jpg</a:t>
            </a:r>
            <a:endParaRPr lang="pt-PT" sz="1600" dirty="0" smtClean="0"/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3352" y="1472151"/>
            <a:ext cx="5989320" cy="3738024"/>
          </a:xfrm>
          <a:prstGeom prst="rect">
            <a:avLst/>
          </a:prstGeom>
        </p:spPr>
      </p:pic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1567616" y="722376"/>
            <a:ext cx="5788152" cy="457518"/>
          </a:xfrm>
          <a:solidFill>
            <a:srgbClr val="808000"/>
          </a:solidFill>
        </p:spPr>
        <p:txBody>
          <a:bodyPr>
            <a:noAutofit/>
          </a:bodyPr>
          <a:lstStyle/>
          <a:p>
            <a:r>
              <a:rPr lang="pt-PT" sz="3200" dirty="0" smtClean="0">
                <a:solidFill>
                  <a:schemeClr val="bg1"/>
                </a:solidFill>
              </a:rPr>
              <a:t>Ejemplo </a:t>
            </a:r>
            <a:r>
              <a:rPr lang="pt-PT" sz="3200" dirty="0" smtClean="0">
                <a:solidFill>
                  <a:schemeClr val="bg1"/>
                </a:solidFill>
              </a:rPr>
              <a:t>6</a:t>
            </a:r>
            <a:endParaRPr lang="pt-PT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93520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1567616" y="5447857"/>
            <a:ext cx="7411792" cy="338554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pt-PT" sz="1600" dirty="0" smtClean="0"/>
              <a:t>https</a:t>
            </a:r>
            <a:r>
              <a:rPr lang="pt-PT" sz="1600" dirty="0"/>
              <a:t>://kmarien88.files.wordpress.com/2011/11/good-presentation.jpg</a:t>
            </a:r>
            <a:endParaRPr lang="pt-PT" sz="1600" dirty="0" smtClean="0"/>
          </a:p>
        </p:txBody>
      </p: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1567616" y="722376"/>
            <a:ext cx="5788152" cy="457518"/>
          </a:xfrm>
          <a:solidFill>
            <a:srgbClr val="808000"/>
          </a:solidFill>
        </p:spPr>
        <p:txBody>
          <a:bodyPr>
            <a:noAutofit/>
          </a:bodyPr>
          <a:lstStyle/>
          <a:p>
            <a:r>
              <a:rPr lang="pt-PT" sz="3200" dirty="0" smtClean="0">
                <a:solidFill>
                  <a:schemeClr val="bg1"/>
                </a:solidFill>
              </a:rPr>
              <a:t>Ejemplo7</a:t>
            </a:r>
            <a:endParaRPr lang="pt-PT" sz="3200" dirty="0">
              <a:solidFill>
                <a:schemeClr val="bg1"/>
              </a:solidFill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7616" y="1274329"/>
            <a:ext cx="5564704" cy="417352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173161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1567616" y="5447857"/>
            <a:ext cx="7411792" cy="338554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pt-PT" sz="1600" dirty="0"/>
              <a:t>http://img.docstoccdn.com/thumb/orig/2222842.png</a:t>
            </a:r>
            <a:endParaRPr lang="pt-PT" sz="1600" dirty="0" smtClean="0"/>
          </a:p>
        </p:txBody>
      </p: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1567616" y="722376"/>
            <a:ext cx="5788152" cy="457518"/>
          </a:xfrm>
          <a:solidFill>
            <a:srgbClr val="808000"/>
          </a:solidFill>
        </p:spPr>
        <p:txBody>
          <a:bodyPr>
            <a:noAutofit/>
          </a:bodyPr>
          <a:lstStyle/>
          <a:p>
            <a:r>
              <a:rPr lang="pt-PT" sz="3200" dirty="0" err="1" smtClean="0">
                <a:solidFill>
                  <a:schemeClr val="bg1"/>
                </a:solidFill>
              </a:rPr>
              <a:t>Example</a:t>
            </a:r>
            <a:r>
              <a:rPr lang="pt-PT" sz="3200" dirty="0" smtClean="0">
                <a:solidFill>
                  <a:schemeClr val="bg1"/>
                </a:solidFill>
              </a:rPr>
              <a:t> 8</a:t>
            </a:r>
            <a:endParaRPr lang="pt-PT" sz="3200" dirty="0">
              <a:solidFill>
                <a:schemeClr val="bg1"/>
              </a:solidFill>
            </a:endParaRP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7616" y="1240827"/>
            <a:ext cx="5528128" cy="414609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854970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698501" y="973373"/>
            <a:ext cx="7588250" cy="2172230"/>
          </a:xfrm>
        </p:spPr>
        <p:txBody>
          <a:bodyPr>
            <a:normAutofit lnSpcReduction="10000"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Produced by 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OER Figueiredo &amp;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Morgado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and Adapted by Zaloa Mitxelena </a:t>
            </a:r>
            <a:b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 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the framework of Erasmus+ project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“Open Professional 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Collaboration 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for 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Innovation”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" name="Subtitle 8"/>
          <p:cNvSpPr txBox="1">
            <a:spLocks/>
          </p:cNvSpPr>
          <p:nvPr/>
        </p:nvSpPr>
        <p:spPr>
          <a:xfrm>
            <a:off x="1141999" y="2931936"/>
            <a:ext cx="6630401" cy="13650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Contributors: Figueiredo &amp; Morgado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" name="Subtitle 8"/>
          <p:cNvSpPr txBox="1">
            <a:spLocks/>
          </p:cNvSpPr>
          <p:nvPr/>
        </p:nvSpPr>
        <p:spPr>
          <a:xfrm>
            <a:off x="1141999" y="4449408"/>
            <a:ext cx="6630401" cy="13650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project has been funded 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by Erasmus +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programme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of the European Union. 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OER 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reflects the views only of the 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authors, 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and the 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Commission 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cannot be held responsible for any use which may be made of the information contained therein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14207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75000"/>
            </a:schemeClr>
          </a:solidFill>
        </p:spPr>
        <p:txBody>
          <a:bodyPr/>
          <a:lstStyle/>
          <a:p>
            <a:r>
              <a:rPr lang="pt-PT" dirty="0" smtClean="0"/>
              <a:t>Algunas reglas 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solidFill>
            <a:schemeClr val="bg2">
              <a:lumMod val="75000"/>
            </a:schemeClr>
          </a:solidFill>
        </p:spPr>
        <p:txBody>
          <a:bodyPr>
            <a:normAutofit fontScale="625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Ser </a:t>
            </a:r>
            <a:r>
              <a:rPr lang="en-US" dirty="0" err="1" smtClean="0"/>
              <a:t>capaz</a:t>
            </a:r>
            <a:r>
              <a:rPr lang="en-US" dirty="0" smtClean="0"/>
              <a:t> de </a:t>
            </a:r>
            <a:r>
              <a:rPr lang="en-US" dirty="0" err="1" smtClean="0"/>
              <a:t>distinguir</a:t>
            </a:r>
            <a:r>
              <a:rPr lang="en-US" dirty="0" smtClean="0"/>
              <a:t> un “</a:t>
            </a:r>
            <a:r>
              <a:rPr lang="en-US" dirty="0" err="1" smtClean="0"/>
              <a:t>buen</a:t>
            </a:r>
            <a:r>
              <a:rPr lang="en-US" dirty="0" smtClean="0"/>
              <a:t>” o “mal </a:t>
            </a:r>
            <a:r>
              <a:rPr lang="en-US" dirty="0" err="1" smtClean="0"/>
              <a:t>diseño</a:t>
            </a:r>
            <a:r>
              <a:rPr lang="en-US" dirty="0" smtClean="0"/>
              <a:t>” en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redes</a:t>
            </a:r>
            <a:r>
              <a:rPr lang="en-US" dirty="0" smtClean="0"/>
              <a:t> </a:t>
            </a:r>
            <a:r>
              <a:rPr lang="en-US" dirty="0" err="1" smtClean="0"/>
              <a:t>sociales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realmente</a:t>
            </a:r>
            <a:r>
              <a:rPr lang="en-US" dirty="0" smtClean="0"/>
              <a:t> </a:t>
            </a:r>
            <a:r>
              <a:rPr lang="en-US" dirty="0" err="1" smtClean="0"/>
              <a:t>importante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err="1" smtClean="0"/>
              <a:t>Algunos</a:t>
            </a:r>
            <a:r>
              <a:rPr lang="en-US" dirty="0" smtClean="0"/>
              <a:t> </a:t>
            </a:r>
            <a:r>
              <a:rPr lang="en-US" dirty="0" err="1" smtClean="0"/>
              <a:t>ejemplos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demostrar</a:t>
            </a:r>
            <a:r>
              <a:rPr lang="en-US" dirty="0" smtClean="0"/>
              <a:t> la </a:t>
            </a:r>
            <a:r>
              <a:rPr lang="en-US" dirty="0" err="1" smtClean="0"/>
              <a:t>calidad</a:t>
            </a:r>
            <a:r>
              <a:rPr lang="en-US" dirty="0" smtClean="0"/>
              <a:t> de los items: La </a:t>
            </a:r>
            <a:r>
              <a:rPr lang="en-US" dirty="0" err="1" smtClean="0"/>
              <a:t>organización</a:t>
            </a:r>
            <a:r>
              <a:rPr lang="en-US" dirty="0" smtClean="0"/>
              <a:t>, </a:t>
            </a:r>
            <a:r>
              <a:rPr lang="en-US" dirty="0" err="1" smtClean="0"/>
              <a:t>estructura</a:t>
            </a:r>
            <a:r>
              <a:rPr lang="en-US" dirty="0" smtClean="0"/>
              <a:t> de </a:t>
            </a:r>
            <a:r>
              <a:rPr lang="en-US" dirty="0" err="1" smtClean="0"/>
              <a:t>información</a:t>
            </a:r>
            <a:r>
              <a:rPr lang="en-US" dirty="0" smtClean="0"/>
              <a:t>, la </a:t>
            </a:r>
            <a:r>
              <a:rPr lang="en-US" dirty="0" err="1" smtClean="0"/>
              <a:t>facilidad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leerlo</a:t>
            </a:r>
            <a:r>
              <a:rPr lang="en-US" dirty="0" smtClean="0"/>
              <a:t>…no son </a:t>
            </a:r>
            <a:r>
              <a:rPr lang="en-US" dirty="0" err="1" smtClean="0"/>
              <a:t>funcionales</a:t>
            </a:r>
            <a:r>
              <a:rPr lang="en-US" dirty="0" smtClean="0"/>
              <a:t> y no </a:t>
            </a:r>
            <a:r>
              <a:rPr lang="en-US" dirty="0" err="1" smtClean="0"/>
              <a:t>atraen</a:t>
            </a:r>
            <a:r>
              <a:rPr lang="en-US" dirty="0" smtClean="0"/>
              <a:t> la </a:t>
            </a:r>
            <a:r>
              <a:rPr lang="en-US" dirty="0" err="1" smtClean="0"/>
              <a:t>atención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La </a:t>
            </a:r>
            <a:r>
              <a:rPr lang="en-US" dirty="0" err="1" smtClean="0"/>
              <a:t>elección</a:t>
            </a:r>
            <a:r>
              <a:rPr lang="en-US" dirty="0" smtClean="0"/>
              <a:t> de </a:t>
            </a:r>
            <a:r>
              <a:rPr lang="en-US" dirty="0" err="1" smtClean="0"/>
              <a:t>ejemplos</a:t>
            </a:r>
            <a:r>
              <a:rPr lang="en-US" dirty="0" smtClean="0"/>
              <a:t> </a:t>
            </a:r>
            <a:r>
              <a:rPr lang="en-US" dirty="0" err="1" smtClean="0"/>
              <a:t>está</a:t>
            </a:r>
            <a:r>
              <a:rPr lang="en-US" dirty="0" smtClean="0"/>
              <a:t> </a:t>
            </a:r>
            <a:r>
              <a:rPr lang="en-US" dirty="0" err="1" smtClean="0"/>
              <a:t>relacionada</a:t>
            </a:r>
            <a:r>
              <a:rPr lang="en-US" dirty="0" smtClean="0"/>
              <a:t> con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aparenciua</a:t>
            </a:r>
            <a:r>
              <a:rPr lang="en-US" dirty="0" smtClean="0"/>
              <a:t> </a:t>
            </a:r>
            <a:r>
              <a:rPr lang="en-US" dirty="0" err="1" smtClean="0"/>
              <a:t>estética</a:t>
            </a:r>
            <a:r>
              <a:rPr lang="en-US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colores</a:t>
            </a:r>
            <a:r>
              <a:rPr lang="en-US" dirty="0" smtClean="0"/>
              <a:t>, </a:t>
            </a:r>
            <a:r>
              <a:rPr lang="en-US" dirty="0" err="1" smtClean="0"/>
              <a:t>texto</a:t>
            </a:r>
            <a:r>
              <a:rPr lang="en-US" dirty="0" smtClean="0"/>
              <a:t>, </a:t>
            </a:r>
            <a:r>
              <a:rPr lang="en-US" dirty="0" err="1" smtClean="0"/>
              <a:t>imagen</a:t>
            </a:r>
            <a:r>
              <a:rPr lang="en-US" dirty="0" smtClean="0"/>
              <a:t>, </a:t>
            </a:r>
            <a:r>
              <a:rPr lang="en-US" dirty="0" err="1" smtClean="0"/>
              <a:t>sobrecarga</a:t>
            </a:r>
            <a:r>
              <a:rPr lang="en-US" dirty="0" smtClean="0"/>
              <a:t> de </a:t>
            </a:r>
            <a:r>
              <a:rPr lang="en-US" dirty="0" err="1" smtClean="0"/>
              <a:t>información</a:t>
            </a:r>
            <a:r>
              <a:rPr lang="en-US" dirty="0" smtClean="0"/>
              <a:t>…) y sin </a:t>
            </a:r>
            <a:r>
              <a:rPr lang="en-US" dirty="0" err="1" smtClean="0"/>
              <a:t>coherencia</a:t>
            </a:r>
            <a:r>
              <a:rPr lang="en-US" dirty="0" smtClean="0"/>
              <a:t> con el </a:t>
            </a:r>
            <a:r>
              <a:rPr lang="en-US" dirty="0" err="1" smtClean="0"/>
              <a:t>contenido</a:t>
            </a:r>
            <a:r>
              <a:rPr lang="en-US" dirty="0" smtClean="0"/>
              <a:t> del </a:t>
            </a:r>
            <a:r>
              <a:rPr lang="en-US" dirty="0" err="1" smtClean="0"/>
              <a:t>mensaje</a:t>
            </a:r>
            <a:endParaRPr lang="en-US" dirty="0"/>
          </a:p>
          <a:p>
            <a:endParaRPr lang="en-US" dirty="0"/>
          </a:p>
          <a:p>
            <a:endParaRPr lang="pt-PT" dirty="0" smtClean="0"/>
          </a:p>
          <a:p>
            <a:pPr marL="0" indent="0">
              <a:buNone/>
            </a:pPr>
            <a:endParaRPr lang="pt-PT" dirty="0" smtClean="0"/>
          </a:p>
          <a:p>
            <a:pPr>
              <a:buNone/>
            </a:pPr>
            <a:r>
              <a:rPr lang="pt-PT" dirty="0"/>
              <a:t/>
            </a:r>
            <a:br>
              <a:rPr lang="pt-PT" dirty="0"/>
            </a:br>
            <a:endParaRPr lang="pt-PT" dirty="0"/>
          </a:p>
          <a:p>
            <a:endParaRPr lang="pt-PT" dirty="0"/>
          </a:p>
        </p:txBody>
      </p:sp>
    </p:spTree>
    <p:extLst>
      <p:ext uri="{BB962C8B-B14F-4D97-AF65-F5344CB8AC3E}">
        <p14:creationId xmlns="" xmlns:p14="http://schemas.microsoft.com/office/powerpoint/2010/main" val="1061784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67616" y="1925053"/>
            <a:ext cx="5788152" cy="1065353"/>
          </a:xfrm>
          <a:solidFill>
            <a:srgbClr val="808000"/>
          </a:solidFill>
        </p:spPr>
        <p:txBody>
          <a:bodyPr>
            <a:noAutofit/>
          </a:bodyPr>
          <a:lstStyle/>
          <a:p>
            <a:r>
              <a:rPr lang="pt-PT" sz="3200" dirty="0" smtClean="0">
                <a:solidFill>
                  <a:schemeClr val="bg1"/>
                </a:solidFill>
              </a:rPr>
              <a:t> </a:t>
            </a:r>
            <a:r>
              <a:rPr lang="pt-PT" sz="3200" dirty="0" smtClean="0">
                <a:solidFill>
                  <a:schemeClr val="bg1"/>
                </a:solidFill>
              </a:rPr>
              <a:t>Ejemplos de un BUEN diseño</a:t>
            </a:r>
            <a:endParaRPr lang="pt-PT" sz="3200" dirty="0">
              <a:solidFill>
                <a:schemeClr val="bg1"/>
              </a:solidFill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2002536" y="3136392"/>
            <a:ext cx="5221224" cy="193899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r>
              <a:rPr lang="en-US" sz="2000" b="1" dirty="0" smtClean="0"/>
              <a:t>La </a:t>
            </a:r>
            <a:r>
              <a:rPr lang="en-US" sz="2000" b="1" dirty="0" err="1" smtClean="0"/>
              <a:t>simplicidad</a:t>
            </a:r>
            <a:endParaRPr lang="en-US" sz="2000" b="1" dirty="0" smtClean="0"/>
          </a:p>
          <a:p>
            <a:r>
              <a:rPr lang="en-US" sz="2000" b="1" dirty="0" smtClean="0"/>
              <a:t>La </a:t>
            </a:r>
            <a:r>
              <a:rPr lang="en-US" sz="2000" b="1" dirty="0" err="1" smtClean="0"/>
              <a:t>calidad</a:t>
            </a:r>
            <a:r>
              <a:rPr lang="en-US" sz="2000" b="1" dirty="0" smtClean="0"/>
              <a:t> de la </a:t>
            </a:r>
            <a:r>
              <a:rPr lang="en-US" sz="2000" b="1" dirty="0" err="1" smtClean="0"/>
              <a:t>imagen</a:t>
            </a:r>
            <a:endParaRPr lang="en-US" sz="2000" b="1" dirty="0" smtClean="0"/>
          </a:p>
          <a:p>
            <a:r>
              <a:rPr lang="en-US" sz="2000" b="1" dirty="0" smtClean="0"/>
              <a:t>La </a:t>
            </a:r>
            <a:r>
              <a:rPr lang="en-US" sz="2000" b="1" dirty="0" err="1" smtClean="0"/>
              <a:t>fuente</a:t>
            </a:r>
            <a:r>
              <a:rPr lang="en-US" sz="2000" b="1" dirty="0" smtClean="0"/>
              <a:t> del </a:t>
            </a:r>
            <a:r>
              <a:rPr lang="en-US" sz="2000" b="1" dirty="0" err="1" smtClean="0"/>
              <a:t>texto</a:t>
            </a:r>
            <a:endParaRPr lang="en-US" sz="2000" b="1" dirty="0"/>
          </a:p>
          <a:p>
            <a:r>
              <a:rPr lang="en-US" sz="2000" b="1" dirty="0" smtClean="0"/>
              <a:t>El </a:t>
            </a:r>
            <a:r>
              <a:rPr lang="en-US" sz="2000" b="1" dirty="0" err="1" smtClean="0"/>
              <a:t>emparejamiento</a:t>
            </a:r>
            <a:r>
              <a:rPr lang="en-US" sz="2000" b="1" dirty="0" smtClean="0"/>
              <a:t> de los </a:t>
            </a:r>
            <a:r>
              <a:rPr lang="en-US" sz="2000" b="1" dirty="0" err="1" smtClean="0"/>
              <a:t>colores</a:t>
            </a:r>
            <a:endParaRPr lang="en-US" sz="2000" b="1" dirty="0" smtClean="0"/>
          </a:p>
          <a:p>
            <a:r>
              <a:rPr lang="en-US" sz="2000" b="1" dirty="0" smtClean="0"/>
              <a:t>La </a:t>
            </a:r>
            <a:r>
              <a:rPr lang="en-US" sz="2000" b="1" dirty="0" err="1" smtClean="0"/>
              <a:t>utilización</a:t>
            </a:r>
            <a:r>
              <a:rPr lang="en-US" sz="2000" b="1" dirty="0" smtClean="0"/>
              <a:t> de </a:t>
            </a:r>
            <a:r>
              <a:rPr lang="en-US" sz="2000" b="1" dirty="0" err="1" smtClean="0"/>
              <a:t>las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palabras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correctas</a:t>
            </a:r>
            <a:endParaRPr lang="en-US" sz="2000" b="1" dirty="0" smtClean="0"/>
          </a:p>
          <a:p>
            <a:r>
              <a:rPr lang="en-US" sz="2000" b="1" dirty="0"/>
              <a:t> </a:t>
            </a:r>
            <a:r>
              <a:rPr lang="en-US" sz="2000" b="1" dirty="0" smtClean="0"/>
              <a:t>                                       </a:t>
            </a:r>
            <a:r>
              <a:rPr lang="en-US" sz="2000" b="1" dirty="0" err="1" smtClean="0"/>
              <a:t>tener</a:t>
            </a:r>
            <a:r>
              <a:rPr lang="en-US" sz="2000" b="1" dirty="0" smtClean="0"/>
              <a:t> “un </a:t>
            </a:r>
            <a:r>
              <a:rPr lang="en-US" sz="2000" b="1" dirty="0" err="1" smtClean="0"/>
              <a:t>poder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mágico</a:t>
            </a:r>
            <a:r>
              <a:rPr lang="en-US" sz="2000" b="1" dirty="0" smtClean="0"/>
              <a:t>”</a:t>
            </a:r>
            <a:endParaRPr lang="pt-PT" sz="2000" b="1" dirty="0"/>
          </a:p>
        </p:txBody>
      </p:sp>
    </p:spTree>
    <p:extLst>
      <p:ext uri="{BB962C8B-B14F-4D97-AF65-F5344CB8AC3E}">
        <p14:creationId xmlns="" xmlns:p14="http://schemas.microsoft.com/office/powerpoint/2010/main" val="697438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27048" y="493458"/>
            <a:ext cx="5376672" cy="457518"/>
          </a:xfrm>
          <a:solidFill>
            <a:srgbClr val="808000"/>
          </a:solidFill>
        </p:spPr>
        <p:txBody>
          <a:bodyPr>
            <a:noAutofit/>
          </a:bodyPr>
          <a:lstStyle/>
          <a:p>
            <a:r>
              <a:rPr lang="pt-PT" sz="3200" dirty="0" smtClean="0">
                <a:solidFill>
                  <a:schemeClr val="bg1"/>
                </a:solidFill>
              </a:rPr>
              <a:t>Ejemplo 1</a:t>
            </a:r>
            <a:endParaRPr lang="pt-PT" sz="3200" dirty="0">
              <a:solidFill>
                <a:schemeClr val="bg1"/>
              </a:solidFill>
            </a:endParaRPr>
          </a:p>
        </p:txBody>
      </p:sp>
      <p:pic>
        <p:nvPicPr>
          <p:cNvPr id="4" name="Marcador de Posição de Conteú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6750" y="1166565"/>
            <a:ext cx="5617267" cy="4217353"/>
          </a:xfrm>
        </p:spPr>
      </p:pic>
      <p:sp>
        <p:nvSpPr>
          <p:cNvPr id="5" name="Retângulo 4"/>
          <p:cNvSpPr/>
          <p:nvPr/>
        </p:nvSpPr>
        <p:spPr>
          <a:xfrm>
            <a:off x="1406750" y="5599507"/>
            <a:ext cx="6692248" cy="584775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pt-PT" sz="1600" b="1" dirty="0" smtClean="0"/>
              <a:t> Slide 1 in </a:t>
            </a:r>
            <a:r>
              <a:rPr lang="pt-PT" sz="1600" b="1" dirty="0" err="1" smtClean="0"/>
              <a:t>Presentation</a:t>
            </a:r>
            <a:r>
              <a:rPr lang="pt-PT" sz="1600" b="1" dirty="0" smtClean="0"/>
              <a:t>: </a:t>
            </a:r>
          </a:p>
          <a:p>
            <a:r>
              <a:rPr lang="pt-PT" sz="1600" b="1" dirty="0" smtClean="0"/>
              <a:t>http</a:t>
            </a:r>
            <a:r>
              <a:rPr lang="pt-PT" sz="1600" b="1" dirty="0"/>
              <a:t>://www.slideshare.net/EmilandDC/7-tips-to-create-visual-presentations</a:t>
            </a:r>
          </a:p>
        </p:txBody>
      </p:sp>
    </p:spTree>
    <p:extLst>
      <p:ext uri="{BB962C8B-B14F-4D97-AF65-F5344CB8AC3E}">
        <p14:creationId xmlns="" xmlns:p14="http://schemas.microsoft.com/office/powerpoint/2010/main" val="2724685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67616" y="722376"/>
            <a:ext cx="5788152" cy="457518"/>
          </a:xfrm>
          <a:solidFill>
            <a:srgbClr val="808000"/>
          </a:solidFill>
        </p:spPr>
        <p:txBody>
          <a:bodyPr>
            <a:noAutofit/>
          </a:bodyPr>
          <a:lstStyle/>
          <a:p>
            <a:r>
              <a:rPr lang="pt-PT" sz="3200" dirty="0" smtClean="0">
                <a:solidFill>
                  <a:schemeClr val="bg1"/>
                </a:solidFill>
              </a:rPr>
              <a:t>Ejemplo </a:t>
            </a:r>
            <a:r>
              <a:rPr lang="pt-PT" sz="3200" dirty="0" smtClean="0">
                <a:solidFill>
                  <a:schemeClr val="bg1"/>
                </a:solidFill>
              </a:rPr>
              <a:t>2</a:t>
            </a:r>
            <a:endParaRPr lang="pt-PT" sz="3200" dirty="0">
              <a:solidFill>
                <a:schemeClr val="bg1"/>
              </a:solidFill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567616" y="5722673"/>
            <a:ext cx="7095744" cy="584775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pt-PT" sz="1600" dirty="0" smtClean="0"/>
              <a:t>Slide 1 in </a:t>
            </a:r>
            <a:r>
              <a:rPr lang="pt-PT" sz="1600" dirty="0" err="1" smtClean="0"/>
              <a:t>Presentation</a:t>
            </a:r>
            <a:r>
              <a:rPr lang="pt-PT" sz="1600" dirty="0" smtClean="0"/>
              <a:t>: </a:t>
            </a:r>
          </a:p>
          <a:p>
            <a:r>
              <a:rPr lang="pt-PT" sz="1600" dirty="0" smtClean="0"/>
              <a:t> http</a:t>
            </a:r>
            <a:r>
              <a:rPr lang="pt-PT" sz="1600" dirty="0"/>
              <a:t>://www.slideshare.net/jessedee/100-beautiful-slides-from-cannes-lions-2013</a:t>
            </a:r>
            <a:endParaRPr lang="pt-PT" sz="1600" b="1" dirty="0"/>
          </a:p>
        </p:txBody>
      </p:sp>
      <p:pic>
        <p:nvPicPr>
          <p:cNvPr id="7" name="Marcador de Posição de Conteúdo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6772" y="1261872"/>
            <a:ext cx="5799956" cy="4354513"/>
          </a:xfrm>
        </p:spPr>
      </p:pic>
    </p:spTree>
    <p:extLst>
      <p:ext uri="{BB962C8B-B14F-4D97-AF65-F5344CB8AC3E}">
        <p14:creationId xmlns="" xmlns:p14="http://schemas.microsoft.com/office/powerpoint/2010/main" val="4195261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67616" y="722376"/>
            <a:ext cx="5788152" cy="457518"/>
          </a:xfrm>
          <a:solidFill>
            <a:srgbClr val="808000"/>
          </a:solidFill>
        </p:spPr>
        <p:txBody>
          <a:bodyPr>
            <a:noAutofit/>
          </a:bodyPr>
          <a:lstStyle/>
          <a:p>
            <a:r>
              <a:rPr lang="pt-PT" sz="3200" dirty="0" smtClean="0">
                <a:solidFill>
                  <a:schemeClr val="bg1"/>
                </a:solidFill>
              </a:rPr>
              <a:t>Ejemplo </a:t>
            </a:r>
            <a:r>
              <a:rPr lang="pt-PT" sz="3200" dirty="0" smtClean="0">
                <a:solidFill>
                  <a:schemeClr val="bg1"/>
                </a:solidFill>
              </a:rPr>
              <a:t>3</a:t>
            </a:r>
            <a:endParaRPr lang="pt-PT" sz="3200" dirty="0">
              <a:solidFill>
                <a:schemeClr val="bg1"/>
              </a:solidFill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567616" y="5722673"/>
            <a:ext cx="7095744" cy="584775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pt-PT" sz="1600" dirty="0" smtClean="0"/>
              <a:t>Slide 19 in </a:t>
            </a:r>
            <a:r>
              <a:rPr lang="pt-PT" sz="1600" dirty="0" err="1" smtClean="0"/>
              <a:t>Presentation</a:t>
            </a:r>
            <a:r>
              <a:rPr lang="pt-PT" sz="1600" dirty="0" smtClean="0"/>
              <a:t>: </a:t>
            </a:r>
          </a:p>
          <a:p>
            <a:r>
              <a:rPr lang="pt-PT" sz="1600" dirty="0"/>
              <a:t> http://www.slideshare.net/themoleskin/visual-and-creative-thinking</a:t>
            </a:r>
            <a:endParaRPr lang="pt-PT" sz="1600" b="1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7616" y="1344168"/>
            <a:ext cx="5742432" cy="430682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678609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67616" y="722376"/>
            <a:ext cx="5788152" cy="457518"/>
          </a:xfrm>
          <a:solidFill>
            <a:srgbClr val="808000"/>
          </a:solidFill>
        </p:spPr>
        <p:txBody>
          <a:bodyPr>
            <a:noAutofit/>
          </a:bodyPr>
          <a:lstStyle/>
          <a:p>
            <a:r>
              <a:rPr lang="pt-PT" sz="3200" dirty="0" smtClean="0">
                <a:solidFill>
                  <a:schemeClr val="bg1"/>
                </a:solidFill>
              </a:rPr>
              <a:t>Ejemplo </a:t>
            </a:r>
            <a:r>
              <a:rPr lang="pt-PT" sz="3200" dirty="0" smtClean="0">
                <a:solidFill>
                  <a:schemeClr val="bg1"/>
                </a:solidFill>
              </a:rPr>
              <a:t>4</a:t>
            </a:r>
            <a:endParaRPr lang="pt-PT" sz="3200" dirty="0">
              <a:solidFill>
                <a:schemeClr val="bg1"/>
              </a:solidFill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567616" y="5722673"/>
            <a:ext cx="7095744" cy="584775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pt-PT" sz="1600" dirty="0" smtClean="0"/>
              <a:t>Slide 5 in </a:t>
            </a:r>
            <a:r>
              <a:rPr lang="pt-PT" sz="1600" dirty="0" err="1" smtClean="0"/>
              <a:t>Presentation</a:t>
            </a:r>
            <a:r>
              <a:rPr lang="pt-PT" sz="1600" dirty="0" smtClean="0"/>
              <a:t>: </a:t>
            </a:r>
          </a:p>
          <a:p>
            <a:r>
              <a:rPr lang="pt-PT" sz="1600" dirty="0"/>
              <a:t> http://www.slideshare.net/slidesthatrock/slides-that-rock-9659045</a:t>
            </a:r>
            <a:endParaRPr lang="pt-PT" sz="1600" b="1" dirty="0"/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7616" y="1287013"/>
            <a:ext cx="5771388" cy="4328541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98976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67616" y="2532888"/>
            <a:ext cx="5788152" cy="457518"/>
          </a:xfrm>
          <a:solidFill>
            <a:srgbClr val="808000"/>
          </a:solidFill>
        </p:spPr>
        <p:txBody>
          <a:bodyPr>
            <a:noAutofit/>
          </a:bodyPr>
          <a:lstStyle/>
          <a:p>
            <a:r>
              <a:rPr lang="pt-PT" sz="3200" dirty="0" smtClean="0">
                <a:solidFill>
                  <a:schemeClr val="bg1"/>
                </a:solidFill>
              </a:rPr>
              <a:t> </a:t>
            </a:r>
            <a:r>
              <a:rPr lang="pt-PT" sz="3200" dirty="0" smtClean="0">
                <a:solidFill>
                  <a:schemeClr val="bg1"/>
                </a:solidFill>
              </a:rPr>
              <a:t>Ejemplos de MAL diseño</a:t>
            </a:r>
            <a:endParaRPr lang="pt-PT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60326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67616" y="722376"/>
            <a:ext cx="5788152" cy="457518"/>
          </a:xfrm>
          <a:solidFill>
            <a:srgbClr val="808000"/>
          </a:solidFill>
        </p:spPr>
        <p:txBody>
          <a:bodyPr>
            <a:noAutofit/>
          </a:bodyPr>
          <a:lstStyle/>
          <a:p>
            <a:r>
              <a:rPr lang="pt-PT" sz="3200" dirty="0" smtClean="0">
                <a:solidFill>
                  <a:schemeClr val="bg1"/>
                </a:solidFill>
              </a:rPr>
              <a:t>Ejemplo </a:t>
            </a:r>
            <a:r>
              <a:rPr lang="pt-PT" sz="3200" dirty="0" smtClean="0">
                <a:solidFill>
                  <a:schemeClr val="bg1"/>
                </a:solidFill>
              </a:rPr>
              <a:t>5</a:t>
            </a:r>
            <a:endParaRPr lang="pt-PT" sz="3200" dirty="0">
              <a:solidFill>
                <a:schemeClr val="bg1"/>
              </a:solidFill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567616" y="5447857"/>
            <a:ext cx="7411792" cy="769441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pt-PT" sz="1600" dirty="0" smtClean="0"/>
              <a:t>Slide </a:t>
            </a:r>
            <a:r>
              <a:rPr lang="pt-PT" sz="1600" dirty="0"/>
              <a:t>: </a:t>
            </a:r>
            <a:endParaRPr lang="pt-PT" sz="1600" dirty="0" smtClean="0"/>
          </a:p>
          <a:p>
            <a:r>
              <a:rPr lang="pt-PT" sz="1400" dirty="0" smtClean="0"/>
              <a:t>http</a:t>
            </a:r>
            <a:r>
              <a:rPr lang="pt-PT" sz="1400" dirty="0"/>
              <a:t>://3.bp.blogspot.com/-r3Jmflon528/TYDCireq5hI/AAAAAAAAAL8/ysqL09gxk2M/s1600</a:t>
            </a:r>
            <a:r>
              <a:rPr lang="pt-PT" sz="1400" dirty="0" smtClean="0"/>
              <a:t>/</a:t>
            </a:r>
          </a:p>
          <a:p>
            <a:r>
              <a:rPr lang="pt-PT" sz="1400" dirty="0" smtClean="0"/>
              <a:t>BadPresentation.jpg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7616" y="1275587"/>
            <a:ext cx="5513832" cy="4076577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573702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269</Words>
  <Application>Microsoft Office PowerPoint</Application>
  <PresentationFormat>Presentación en pantalla (4:3)</PresentationFormat>
  <Paragraphs>49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Office Theme</vt:lpstr>
      <vt:lpstr>Buen y Mal diseño en las REDES SOCIALES</vt:lpstr>
      <vt:lpstr>Algunas reglas </vt:lpstr>
      <vt:lpstr> Ejemplos de un BUEN diseño</vt:lpstr>
      <vt:lpstr>Ejemplo 1</vt:lpstr>
      <vt:lpstr>Ejemplo 2</vt:lpstr>
      <vt:lpstr>Ejemplo 3</vt:lpstr>
      <vt:lpstr>Ejemplo 4</vt:lpstr>
      <vt:lpstr> Ejemplos de MAL diseño</vt:lpstr>
      <vt:lpstr>Ejemplo 5</vt:lpstr>
      <vt:lpstr>Ejemplo 6</vt:lpstr>
      <vt:lpstr>Ejemplo7</vt:lpstr>
      <vt:lpstr>Example 8</vt:lpstr>
      <vt:lpstr>Diapositiva 13</vt:lpstr>
    </vt:vector>
  </TitlesOfParts>
  <Company>Vytauto Didžiojo universitetas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Danutė Pranckutė</dc:creator>
  <cp:lastModifiedBy>zaloa.mitxelena</cp:lastModifiedBy>
  <cp:revision>20</cp:revision>
  <dcterms:created xsi:type="dcterms:W3CDTF">2015-01-05T11:41:52Z</dcterms:created>
  <dcterms:modified xsi:type="dcterms:W3CDTF">2016-09-20T07:41:45Z</dcterms:modified>
</cp:coreProperties>
</file>