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43519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4362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008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1788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3247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3781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0311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4901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580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81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6545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98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567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2995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6847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2208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3" name="Shape 22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4594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6" name="Shape 106"/>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420450" y="6356350"/>
            <a:ext cx="22665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2" name="Shape 112"/>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8" name="Shape 118"/>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119" name="Shape 1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4" name="Shape 124"/>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5" name="Shape 125"/>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6" name="Shape 1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1" name="Shape 13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2" name="Shape 13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3" name="Shape 13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4" name="Shape 13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5" name="Shape 1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0" name="Shape 1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3"/>
        <p:cNvGrpSpPr/>
        <p:nvPr/>
      </p:nvGrpSpPr>
      <p:grpSpPr>
        <a:xfrm>
          <a:off x="0" y="0"/>
          <a:ext cx="0" cy="0"/>
          <a:chOff x="0" y="0"/>
          <a:chExt cx="0" cy="0"/>
        </a:xfrm>
      </p:grpSpPr>
      <p:sp>
        <p:nvSpPr>
          <p:cNvPr id="144" name="Shape 1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9" name="Shape 14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150" name="Shape 1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1" name="Shape 1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6" name="Shape 156"/>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8" name="Shape 1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3" name="Shape 163"/>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64" name="Shape 1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6" name="Shape 1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9" name="Shape 169"/>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70" name="Shape 1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1" name="Shape 1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21" name="Shape 21"/>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93" name="Shape 93"/>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94" name="Shape 9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5" name="Shape 95"/>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99" name="Shape 99"/>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00" name="Shape 100"/>
          <p:cNvSpPr/>
          <p:nvPr/>
        </p:nvSpPr>
        <p:spPr>
          <a:xfrm>
            <a:off x="7771124" y="6452575"/>
            <a:ext cx="11415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01" name="Shape 101"/>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02" name="Shape 102"/>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103" name="Shape 103"/>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1141998" y="1201971"/>
            <a:ext cx="6630402"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0" i="0" u="none" strike="noStrike" cap="none">
                <a:solidFill>
                  <a:schemeClr val="dk1"/>
                </a:solidFill>
                <a:latin typeface="Arial"/>
                <a:ea typeface="Arial"/>
                <a:cs typeface="Arial"/>
                <a:sym typeface="Arial"/>
              </a:rPr>
              <a:t/>
            </a:r>
            <a:br>
              <a:rPr lang="en-US" sz="3600" b="0" i="0" u="none" strike="noStrike" cap="none">
                <a:solidFill>
                  <a:schemeClr val="dk1"/>
                </a:solidFill>
                <a:latin typeface="Arial"/>
                <a:ea typeface="Arial"/>
                <a:cs typeface="Arial"/>
                <a:sym typeface="Arial"/>
              </a:rPr>
            </a:br>
            <a:r>
              <a:rPr lang="en-US" sz="4400" b="0" i="0" u="none" strike="noStrike" cap="none">
                <a:solidFill>
                  <a:schemeClr val="dk1"/>
                </a:solidFill>
                <a:latin typeface="Arial"/>
                <a:ea typeface="Arial"/>
                <a:cs typeface="Arial"/>
                <a:sym typeface="Arial"/>
              </a:rPr>
              <a:t>Awareness exercise</a:t>
            </a:r>
          </a:p>
        </p:txBody>
      </p:sp>
      <p:sp>
        <p:nvSpPr>
          <p:cNvPr id="178" name="Shape 178"/>
          <p:cNvSpPr txBox="1">
            <a:spLocks noGrp="1"/>
          </p:cNvSpPr>
          <p:nvPr>
            <p:ph type="subTitle" idx="1"/>
          </p:nvPr>
        </p:nvSpPr>
        <p:spPr>
          <a:xfrm>
            <a:off x="1141999" y="3692460"/>
            <a:ext cx="6630400" cy="2102354"/>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1" i="1" u="none" strike="noStrike" cap="none">
                <a:solidFill>
                  <a:srgbClr val="888888"/>
                </a:solidFill>
                <a:latin typeface="Arial"/>
                <a:ea typeface="Arial"/>
                <a:cs typeface="Arial"/>
                <a:sym typeface="Arial"/>
              </a:rPr>
              <a:t>Auxilium pro Regionibus Europae in Rebus Culturalibus</a:t>
            </a:r>
          </a:p>
          <a:p>
            <a:pPr marL="0" marR="0" lvl="0" indent="0" algn="ctr" rtl="0">
              <a:spcBef>
                <a:spcPts val="640"/>
              </a:spcBef>
              <a:buClr>
                <a:srgbClr val="888888"/>
              </a:buClr>
              <a:buSzPct val="25000"/>
              <a:buFont typeface="Arial"/>
              <a:buNone/>
            </a:pPr>
            <a:r>
              <a:rPr lang="en-US" sz="3200" u="none" strike="noStrike" cap="none">
                <a:solidFill>
                  <a:srgbClr val="888888"/>
                </a:solidFill>
                <a:latin typeface="Arial"/>
                <a:ea typeface="Arial"/>
                <a:cs typeface="Arial"/>
                <a:sym typeface="Arial"/>
              </a:rPr>
              <a:t>(</a:t>
            </a:r>
            <a:r>
              <a:rPr lang="en-US" sz="3200" b="0" i="0" u="none" strike="noStrike" cap="none">
                <a:solidFill>
                  <a:srgbClr val="888888"/>
                </a:solidFill>
                <a:latin typeface="Arial"/>
                <a:ea typeface="Arial"/>
                <a:cs typeface="Arial"/>
                <a:sym typeface="Arial"/>
              </a:rPr>
              <a:t>Auxilium) </a:t>
            </a:r>
          </a:p>
          <a:p>
            <a:pPr marL="0" marR="0" lvl="0" indent="0" algn="ctr" rtl="0">
              <a:spcBef>
                <a:spcPts val="640"/>
              </a:spcBef>
              <a:buClr>
                <a:srgbClr val="888888"/>
              </a:buClr>
              <a:buSzPct val="25000"/>
              <a:buFont typeface="Arial"/>
              <a:buNone/>
            </a:pPr>
            <a:endParaRPr sz="3200" b="0" i="0" u="none" strike="noStrike" cap="none">
              <a:solidFill>
                <a:srgbClr val="888888"/>
              </a:solidFill>
              <a:latin typeface="Arial"/>
              <a:ea typeface="Arial"/>
              <a:cs typeface="Arial"/>
              <a:sym typeface="Arial"/>
            </a:endParaRPr>
          </a:p>
        </p:txBody>
      </p:sp>
      <p:sp>
        <p:nvSpPr>
          <p:cNvPr id="179" name="Shape 179"/>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212200" y="1484775"/>
            <a:ext cx="6076499" cy="4524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You are now in the middle of the park. You take in all the people around you. </a:t>
            </a: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Take your time. Maybe close your eyes for a second or two – to imagine the scene. </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1043608" y="1556791"/>
            <a:ext cx="7128792" cy="397031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0" i="0" u="none" strike="noStrike" cap="none">
                <a:solidFill>
                  <a:schemeClr val="dk1"/>
                </a:solidFill>
                <a:latin typeface="Calibri"/>
                <a:ea typeface="Calibri"/>
                <a:cs typeface="Calibri"/>
                <a:sym typeface="Calibri"/>
              </a:rPr>
              <a:t>Now it is time to come back to reality. </a:t>
            </a: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3600" b="0" i="0" u="none" strike="noStrike" cap="none">
                <a:solidFill>
                  <a:schemeClr val="dk1"/>
                </a:solidFill>
                <a:latin typeface="Calibri"/>
                <a:ea typeface="Calibri"/>
                <a:cs typeface="Calibri"/>
                <a:sym typeface="Calibri"/>
              </a:rPr>
              <a:t>If you are ready, take on the next slide.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a:stretch/>
        </p:blipFill>
        <p:spPr>
          <a:xfrm>
            <a:off x="5235274" y="0"/>
            <a:ext cx="3908700" cy="2992500"/>
          </a:xfrm>
          <a:prstGeom prst="rect">
            <a:avLst/>
          </a:prstGeom>
          <a:noFill/>
          <a:ln>
            <a:noFill/>
          </a:ln>
        </p:spPr>
      </p:pic>
      <p:sp>
        <p:nvSpPr>
          <p:cNvPr id="241" name="Shape 241"/>
          <p:cNvSpPr txBox="1"/>
          <p:nvPr/>
        </p:nvSpPr>
        <p:spPr>
          <a:xfrm>
            <a:off x="159525" y="1236575"/>
            <a:ext cx="5742600" cy="1880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000" b="1" i="0" u="none" strike="noStrike" cap="none">
                <a:solidFill>
                  <a:schemeClr val="dk1"/>
                </a:solidFill>
                <a:latin typeface="Calibri"/>
                <a:ea typeface="Calibri"/>
                <a:cs typeface="Calibri"/>
                <a:sym typeface="Calibri"/>
              </a:rPr>
              <a:t>Now, before revealing the </a:t>
            </a:r>
          </a:p>
          <a:p>
            <a:pPr marL="0" marR="0" lvl="0" indent="0" algn="l" rtl="0">
              <a:spcBef>
                <a:spcPts val="0"/>
              </a:spcBef>
              <a:buSzPct val="25000"/>
              <a:buNone/>
            </a:pPr>
            <a:r>
              <a:rPr lang="en-US" sz="3000" b="1" i="0" u="none" strike="noStrike" cap="none">
                <a:solidFill>
                  <a:schemeClr val="dk1"/>
                </a:solidFill>
                <a:latin typeface="Calibri"/>
                <a:ea typeface="Calibri"/>
                <a:cs typeface="Calibri"/>
                <a:sym typeface="Calibri"/>
              </a:rPr>
              <a:t>next slide  make a list: </a:t>
            </a:r>
          </a:p>
          <a:p>
            <a:pPr marL="0" marR="0" lvl="0" indent="0" algn="l" rtl="0">
              <a:spcBef>
                <a:spcPts val="0"/>
              </a:spcBef>
              <a:buSzPct val="25000"/>
              <a:buNone/>
            </a:pPr>
            <a:r>
              <a:rPr lang="en-US" sz="3600" b="1">
                <a:solidFill>
                  <a:schemeClr val="dk1"/>
                </a:solidFill>
                <a:latin typeface="Calibri"/>
                <a:ea typeface="Calibri"/>
                <a:cs typeface="Calibri"/>
                <a:sym typeface="Calibri"/>
              </a:rPr>
              <a:t>W</a:t>
            </a:r>
            <a:r>
              <a:rPr lang="en-US" sz="3600" b="1" i="0" u="none" strike="noStrike" cap="none">
                <a:solidFill>
                  <a:schemeClr val="dk1"/>
                </a:solidFill>
                <a:latin typeface="Calibri"/>
                <a:ea typeface="Calibri"/>
                <a:cs typeface="Calibri"/>
                <a:sym typeface="Calibri"/>
              </a:rPr>
              <a:t>hat people did you see?</a:t>
            </a:r>
          </a:p>
        </p:txBody>
      </p:sp>
      <p:sp>
        <p:nvSpPr>
          <p:cNvPr id="242" name="Shape 242"/>
          <p:cNvSpPr txBox="1"/>
          <p:nvPr/>
        </p:nvSpPr>
        <p:spPr>
          <a:xfrm>
            <a:off x="1075250" y="3229951"/>
            <a:ext cx="7416900" cy="2911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For instance: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women?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men?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children?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elderly people?</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W</a:t>
            </a:r>
            <a:r>
              <a:rPr lang="en-US" sz="2800" b="0" i="0" u="none" strike="noStrike" cap="none">
                <a:solidFill>
                  <a:schemeClr val="dk1"/>
                </a:solidFill>
                <a:latin typeface="Calibri"/>
                <a:ea typeface="Calibri"/>
                <a:cs typeface="Calibri"/>
                <a:sym typeface="Calibri"/>
              </a:rPr>
              <a:t>ho else did you see? </a:t>
            </a:r>
          </a:p>
          <a:p>
            <a:pPr marL="0" marR="0" lvl="0" indent="0" algn="l" rtl="0">
              <a:spcBef>
                <a:spcPts val="0"/>
              </a:spcBef>
              <a:buNone/>
            </a:pPr>
            <a:endParaRPr sz="2800">
              <a:solidFill>
                <a:schemeClr val="dk1"/>
              </a:solidFill>
              <a:latin typeface="Calibri"/>
              <a:ea typeface="Calibri"/>
              <a:cs typeface="Calibri"/>
              <a:sym typeface="Calibri"/>
            </a:endParaRP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Write down your images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840698" y="269762"/>
            <a:ext cx="66705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0" i="0" u="none" strike="noStrike" cap="none">
                <a:solidFill>
                  <a:schemeClr val="dk1"/>
                </a:solidFill>
                <a:latin typeface="Arial"/>
                <a:ea typeface="Arial"/>
                <a:cs typeface="Arial"/>
                <a:sym typeface="Arial"/>
              </a:rPr>
              <a:t>Diversity Awareness  </a:t>
            </a:r>
          </a:p>
        </p:txBody>
      </p:sp>
      <p:pic>
        <p:nvPicPr>
          <p:cNvPr id="248" name="Shape 248"/>
          <p:cNvPicPr preferRelativeResize="0"/>
          <p:nvPr/>
        </p:nvPicPr>
        <p:blipFill rotWithShape="1">
          <a:blip r:embed="rId3">
            <a:alphaModFix/>
          </a:blip>
          <a:srcRect/>
          <a:stretch/>
        </p:blipFill>
        <p:spPr>
          <a:xfrm>
            <a:off x="7452320" y="1700808"/>
            <a:ext cx="603937" cy="936103"/>
          </a:xfrm>
          <a:prstGeom prst="rect">
            <a:avLst/>
          </a:prstGeom>
          <a:noFill/>
          <a:ln>
            <a:noFill/>
          </a:ln>
        </p:spPr>
      </p:pic>
      <p:pic>
        <p:nvPicPr>
          <p:cNvPr id="249" name="Shape 249"/>
          <p:cNvPicPr preferRelativeResize="0"/>
          <p:nvPr/>
        </p:nvPicPr>
        <p:blipFill rotWithShape="1">
          <a:blip r:embed="rId4">
            <a:alphaModFix/>
          </a:blip>
          <a:srcRect/>
          <a:stretch/>
        </p:blipFill>
        <p:spPr>
          <a:xfrm>
            <a:off x="7668343" y="1412775"/>
            <a:ext cx="807440" cy="795327"/>
          </a:xfrm>
          <a:prstGeom prst="rect">
            <a:avLst/>
          </a:prstGeom>
          <a:noFill/>
          <a:ln>
            <a:noFill/>
          </a:ln>
        </p:spPr>
      </p:pic>
      <p:sp>
        <p:nvSpPr>
          <p:cNvPr id="250" name="Shape 250"/>
          <p:cNvSpPr txBox="1"/>
          <p:nvPr/>
        </p:nvSpPr>
        <p:spPr>
          <a:xfrm>
            <a:off x="1069850" y="1844825"/>
            <a:ext cx="6670500" cy="4524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You‘ve probably seen the following people:</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Babys, Teenagers, young adults</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Women</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Men </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Pensioners</a:t>
            </a:r>
          </a:p>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 but have you also visualized…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611560" y="836712"/>
            <a:ext cx="7056783" cy="39371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BUT, </a:t>
            </a:r>
            <a:br>
              <a:rPr lang="en-US" sz="3200" b="0" i="0" u="none" strike="noStrike" cap="none">
                <a:solidFill>
                  <a:schemeClr val="dk1"/>
                </a:solidFill>
                <a:latin typeface="Arial"/>
                <a:ea typeface="Arial"/>
                <a:cs typeface="Arial"/>
                <a:sym typeface="Arial"/>
              </a:rPr>
            </a:br>
            <a:r>
              <a:rPr lang="en-US" sz="3200"/>
              <a:t>h</a:t>
            </a:r>
            <a:r>
              <a:rPr lang="en-US" sz="3200" b="0" i="0" u="none" strike="noStrike" cap="none">
                <a:solidFill>
                  <a:schemeClr val="dk1"/>
                </a:solidFill>
                <a:latin typeface="Arial"/>
                <a:ea typeface="Arial"/>
                <a:cs typeface="Arial"/>
                <a:sym typeface="Arial"/>
              </a:rPr>
              <a:t>ave you also visualized…</a:t>
            </a:r>
          </a:p>
        </p:txBody>
      </p:sp>
      <p:sp>
        <p:nvSpPr>
          <p:cNvPr id="256" name="Shape 256"/>
          <p:cNvSpPr txBox="1">
            <a:spLocks noGrp="1"/>
          </p:cNvSpPr>
          <p:nvPr>
            <p:ph type="body" idx="1"/>
          </p:nvPr>
        </p:nvSpPr>
        <p:spPr>
          <a:xfrm>
            <a:off x="1142000" y="1916874"/>
            <a:ext cx="6670500" cy="40380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a:t>P</a:t>
            </a:r>
            <a:r>
              <a:rPr lang="en-US" sz="3200" b="0" i="0" u="none" strike="noStrike" cap="none">
                <a:solidFill>
                  <a:schemeClr val="dk1"/>
                </a:solidFill>
                <a:latin typeface="Arial"/>
                <a:ea typeface="Arial"/>
                <a:cs typeface="Arial"/>
                <a:sym typeface="Arial"/>
              </a:rPr>
              <a:t>eople representing different  ethnics from yours? </a:t>
            </a:r>
          </a:p>
          <a:p>
            <a:pPr marL="342900" marR="0" lvl="0" indent="-342900" algn="l" rtl="0">
              <a:spcBef>
                <a:spcPts val="640"/>
              </a:spcBef>
              <a:buClr>
                <a:schemeClr val="dk1"/>
              </a:buClr>
              <a:buSzPct val="100000"/>
              <a:buFont typeface="Arial"/>
              <a:buChar char="•"/>
            </a:pPr>
            <a:r>
              <a:rPr lang="en-US"/>
              <a:t>V</a:t>
            </a:r>
            <a:r>
              <a:rPr lang="en-US" sz="3200" b="0" i="0" u="none" strike="noStrike" cap="none">
                <a:solidFill>
                  <a:schemeClr val="dk1"/>
                </a:solidFill>
                <a:latin typeface="Arial"/>
                <a:ea typeface="Arial"/>
                <a:cs typeface="Arial"/>
                <a:sym typeface="Arial"/>
              </a:rPr>
              <a:t>isually impaired people?</a:t>
            </a:r>
          </a:p>
          <a:p>
            <a:pPr marL="342900" marR="0" lvl="0" indent="-342900" algn="l" rtl="0">
              <a:spcBef>
                <a:spcPts val="640"/>
              </a:spcBef>
              <a:buClr>
                <a:schemeClr val="dk1"/>
              </a:buClr>
              <a:buSzPct val="100000"/>
              <a:buFont typeface="Arial"/>
              <a:buChar char="•"/>
            </a:pPr>
            <a:r>
              <a:rPr lang="en-US"/>
              <a:t>H</a:t>
            </a:r>
            <a:r>
              <a:rPr lang="en-US" sz="3200" b="0" i="0" u="none" strike="noStrike" cap="none">
                <a:solidFill>
                  <a:schemeClr val="dk1"/>
                </a:solidFill>
                <a:latin typeface="Arial"/>
                <a:ea typeface="Arial"/>
                <a:cs typeface="Arial"/>
                <a:sym typeface="Arial"/>
              </a:rPr>
              <a:t>earing impaired people?</a:t>
            </a:r>
          </a:p>
          <a:p>
            <a:pPr marL="342900" marR="0" lvl="0" indent="-342900" algn="l" rtl="0">
              <a:spcBef>
                <a:spcPts val="640"/>
              </a:spcBef>
              <a:buClr>
                <a:schemeClr val="dk1"/>
              </a:buClr>
              <a:buSzPct val="100000"/>
              <a:buFont typeface="Arial"/>
              <a:buChar char="•"/>
            </a:pPr>
            <a:r>
              <a:rPr lang="en-US"/>
              <a:t>W</a:t>
            </a:r>
            <a:r>
              <a:rPr lang="en-US" sz="3200" b="0" i="0" u="none" strike="noStrike" cap="none">
                <a:solidFill>
                  <a:schemeClr val="dk1"/>
                </a:solidFill>
                <a:latin typeface="Arial"/>
                <a:ea typeface="Arial"/>
                <a:cs typeface="Arial"/>
                <a:sym typeface="Arial"/>
              </a:rPr>
              <a:t>heelchair users? </a:t>
            </a:r>
          </a:p>
          <a:p>
            <a:pPr marL="342900" marR="0" lvl="0" indent="-342900" algn="l" rtl="0">
              <a:spcBef>
                <a:spcPts val="640"/>
              </a:spcBef>
              <a:buClr>
                <a:schemeClr val="dk1"/>
              </a:buClr>
              <a:buSzPct val="100000"/>
              <a:buFont typeface="Arial"/>
              <a:buChar char="•"/>
            </a:pPr>
            <a:r>
              <a:rPr lang="en-US" sz="3200" b="0" i="0" u="none" strike="noStrike" cap="none">
                <a:solidFill>
                  <a:schemeClr val="dk1"/>
                </a:solidFill>
                <a:latin typeface="Arial"/>
                <a:ea typeface="Arial"/>
                <a:cs typeface="Arial"/>
                <a:sym typeface="Arial"/>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778148" y="448662"/>
            <a:ext cx="66705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1" i="0" u="none" strike="noStrike" cap="none">
                <a:solidFill>
                  <a:schemeClr val="dk1"/>
                </a:solidFill>
                <a:latin typeface="Arial"/>
                <a:ea typeface="Arial"/>
                <a:cs typeface="Arial"/>
                <a:sym typeface="Arial"/>
              </a:rPr>
              <a:t>Why this exercise? </a:t>
            </a:r>
          </a:p>
        </p:txBody>
      </p:sp>
      <p:sp>
        <p:nvSpPr>
          <p:cNvPr id="262" name="Shape 262"/>
          <p:cNvSpPr txBox="1"/>
          <p:nvPr/>
        </p:nvSpPr>
        <p:spPr>
          <a:xfrm>
            <a:off x="1282750" y="1844825"/>
            <a:ext cx="6165900" cy="3785700"/>
          </a:xfrm>
          <a:prstGeom prst="rect">
            <a:avLst/>
          </a:prstGeom>
          <a:noFill/>
          <a:ln>
            <a:noFill/>
          </a:ln>
        </p:spPr>
        <p:txBody>
          <a:bodyPr lIns="91425" tIns="45700" rIns="91425" bIns="45700" anchor="t" anchorCtr="0">
            <a:noAutofit/>
          </a:bodyPr>
          <a:lstStyle/>
          <a:p>
            <a:pPr marL="0" marR="0" lvl="0" indent="0" rtl="0">
              <a:spcBef>
                <a:spcPts val="0"/>
              </a:spcBef>
              <a:buClr>
                <a:schemeClr val="dk1"/>
              </a:buClr>
              <a:buSzPct val="100000"/>
              <a:buFont typeface="Noto Sans Symbols"/>
              <a:buChar char="➢"/>
            </a:pPr>
            <a:r>
              <a:rPr lang="en-US" sz="2400" b="0" i="0" u="none" strike="noStrike" cap="none">
                <a:solidFill>
                  <a:schemeClr val="dk1"/>
                </a:solidFill>
                <a:latin typeface="Calibri"/>
                <a:ea typeface="Calibri"/>
                <a:cs typeface="Calibri"/>
                <a:sym typeface="Calibri"/>
              </a:rPr>
              <a:t>We tend to see things that we are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       used to see </a:t>
            </a:r>
          </a:p>
          <a:p>
            <a:pPr marL="0" marR="0" lvl="0" indent="0" rtl="0">
              <a:spcBef>
                <a:spcPts val="0"/>
              </a:spcBef>
              <a:buNone/>
            </a:pPr>
            <a:endParaRPr sz="2400" b="0" i="0" u="none" strike="noStrike" cap="none">
              <a:solidFill>
                <a:schemeClr val="dk1"/>
              </a:solidFill>
              <a:latin typeface="Calibri"/>
              <a:ea typeface="Calibri"/>
              <a:cs typeface="Calibri"/>
              <a:sym typeface="Calibri"/>
            </a:endParaRPr>
          </a:p>
          <a:p>
            <a:pPr marL="0" marR="0" lvl="0" indent="0" rtl="0">
              <a:spcBef>
                <a:spcPts val="0"/>
              </a:spcBef>
              <a:buClr>
                <a:schemeClr val="dk1"/>
              </a:buClr>
              <a:buSzPct val="100000"/>
              <a:buFont typeface="Noto Sans Symbols"/>
              <a:buChar char="➢"/>
            </a:pPr>
            <a:r>
              <a:rPr lang="en-US" sz="2400" b="0" i="0" u="none" strike="noStrike" cap="none">
                <a:solidFill>
                  <a:schemeClr val="dk1"/>
                </a:solidFill>
                <a:latin typeface="Calibri"/>
                <a:ea typeface="Calibri"/>
                <a:cs typeface="Calibri"/>
                <a:sym typeface="Calibri"/>
              </a:rPr>
              <a:t>We tend to blank out aspects that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       we are not familiar with. </a:t>
            </a:r>
          </a:p>
          <a:p>
            <a:pPr marL="0" marR="0" lvl="0" indent="0" algn="l" rtl="0">
              <a:spcBef>
                <a:spcPts val="0"/>
              </a:spcBef>
              <a:buNone/>
            </a:pPr>
            <a:endParaRPr b="0" i="0" u="none" strike="noStrike" cap="none">
              <a:solidFill>
                <a:schemeClr val="dk1"/>
              </a:solidFill>
              <a:latin typeface="Calibri"/>
              <a:ea typeface="Calibri"/>
              <a:cs typeface="Calibri"/>
              <a:sym typeface="Calibri"/>
            </a:endParaRPr>
          </a:p>
          <a:p>
            <a:pPr marL="0" marR="0" lvl="0" indent="0" algn="l" rtl="0">
              <a:spcBef>
                <a:spcPts val="0"/>
              </a:spcBef>
              <a:buNone/>
            </a:pPr>
            <a:endParaRPr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600" b="0" i="0" u="none" strike="noStrike" cap="none">
                <a:solidFill>
                  <a:schemeClr val="dk1"/>
                </a:solidFill>
                <a:latin typeface="Calibri"/>
                <a:ea typeface="Calibri"/>
                <a:cs typeface="Calibri"/>
                <a:sym typeface="Calibri"/>
              </a:rPr>
              <a:t>This Diversity Training aims to   </a:t>
            </a:r>
            <a:r>
              <a:rPr lang="en-US" sz="2600" b="1" i="0" u="none" strike="noStrike" cap="none">
                <a:solidFill>
                  <a:schemeClr val="dk1"/>
                </a:solidFill>
                <a:latin typeface="Calibri"/>
                <a:ea typeface="Calibri"/>
                <a:cs typeface="Calibri"/>
                <a:sym typeface="Calibri"/>
              </a:rPr>
              <a:t>e x p a n d  </a:t>
            </a:r>
            <a:r>
              <a:rPr lang="en-US" sz="2600" b="0" i="0" u="none" strike="noStrike" cap="none">
                <a:solidFill>
                  <a:schemeClr val="dk1"/>
                </a:solidFill>
                <a:latin typeface="Calibri"/>
                <a:ea typeface="Calibri"/>
                <a:cs typeface="Calibri"/>
                <a:sym typeface="Calibri"/>
              </a:rPr>
              <a:t> your awareness, to make the picture of your „inner amusement park“ even more colourful and</a:t>
            </a:r>
            <a:r>
              <a:rPr lang="en-US" sz="2600">
                <a:solidFill>
                  <a:schemeClr val="dk1"/>
                </a:solidFill>
                <a:latin typeface="Calibri"/>
                <a:ea typeface="Calibri"/>
                <a:cs typeface="Calibri"/>
                <a:sym typeface="Calibri"/>
              </a:rPr>
              <a:t> - </a:t>
            </a:r>
            <a:r>
              <a:rPr lang="en-US" sz="2600" b="0" i="0" u="none" strike="noStrike" cap="none">
                <a:solidFill>
                  <a:schemeClr val="dk1"/>
                </a:solidFill>
                <a:latin typeface="Calibri"/>
                <a:ea typeface="Calibri"/>
                <a:cs typeface="Calibri"/>
                <a:sym typeface="Calibri"/>
              </a:rPr>
              <a:t> that is what this is all about</a:t>
            </a:r>
            <a:r>
              <a:rPr lang="en-US" sz="2600">
                <a:solidFill>
                  <a:schemeClr val="dk1"/>
                </a:solidFill>
                <a:latin typeface="Calibri"/>
                <a:ea typeface="Calibri"/>
                <a:cs typeface="Calibri"/>
                <a:sym typeface="Calibri"/>
              </a:rPr>
              <a:t> - </a:t>
            </a:r>
            <a:r>
              <a:rPr lang="en-US" sz="2600" b="0" i="0" u="none" strike="noStrike" cap="none">
                <a:solidFill>
                  <a:schemeClr val="dk1"/>
                </a:solidFill>
                <a:latin typeface="Calibri"/>
                <a:ea typeface="Calibri"/>
                <a:cs typeface="Calibri"/>
                <a:sym typeface="Calibri"/>
              </a:rPr>
              <a:t>more </a:t>
            </a:r>
            <a:r>
              <a:rPr lang="en-US" sz="2600" b="1" i="0" u="none" strike="noStrike" cap="none">
                <a:solidFill>
                  <a:schemeClr val="dk1"/>
                </a:solidFill>
                <a:latin typeface="Calibri"/>
                <a:ea typeface="Calibri"/>
                <a:cs typeface="Calibri"/>
                <a:sym typeface="Calibri"/>
              </a:rPr>
              <a:t>diverse.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0" i="0" u="none" strike="noStrike" cap="none">
                <a:solidFill>
                  <a:srgbClr val="888888"/>
                </a:solidFill>
                <a:latin typeface="Arial"/>
                <a:ea typeface="Arial"/>
                <a:cs typeface="Arial"/>
                <a:sym typeface="Arial"/>
              </a:rPr>
              <a:t>Produced by </a:t>
            </a:r>
            <a:r>
              <a:rPr lang="en-US"/>
              <a:t>Auxilium</a:t>
            </a:r>
            <a:r>
              <a:rPr lang="en-US" sz="3200" b="0" i="0" u="none" strike="noStrike" cap="none">
                <a:solidFill>
                  <a:srgbClr val="888888"/>
                </a:solidFill>
                <a:latin typeface="Arial"/>
                <a:ea typeface="Arial"/>
                <a:cs typeface="Arial"/>
                <a:sym typeface="Arial"/>
              </a:rPr>
              <a:t> in the framework of Erasmus+ project</a:t>
            </a:r>
            <a:br>
              <a:rPr lang="en-US" sz="3200" b="0" i="0" u="none" strike="noStrike" cap="none">
                <a:solidFill>
                  <a:srgbClr val="888888"/>
                </a:solidFill>
                <a:latin typeface="Arial"/>
                <a:ea typeface="Arial"/>
                <a:cs typeface="Arial"/>
                <a:sym typeface="Arial"/>
              </a:rPr>
            </a:br>
            <a:r>
              <a:rPr lang="en-US" sz="3200" b="0" i="0" u="none" strike="noStrike" cap="none">
                <a:solidFill>
                  <a:srgbClr val="888888"/>
                </a:solidFill>
                <a:latin typeface="Arial"/>
                <a:ea typeface="Arial"/>
                <a:cs typeface="Arial"/>
                <a:sym typeface="Arial"/>
              </a:rPr>
              <a:t>“Open Professional Collaboration for Innovation”</a:t>
            </a:r>
          </a:p>
        </p:txBody>
      </p:sp>
      <p:sp>
        <p:nvSpPr>
          <p:cNvPr id="268" name="Shape 268"/>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en-US" sz="2000" b="0" i="0" u="none" strike="noStrike" cap="non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294400" y="579450"/>
            <a:ext cx="69494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000" b="1" i="0" u="none" strike="noStrike" cap="none">
                <a:solidFill>
                  <a:schemeClr val="dk1"/>
                </a:solidFill>
                <a:latin typeface="Arial"/>
                <a:ea typeface="Arial"/>
                <a:cs typeface="Arial"/>
                <a:sym typeface="Arial"/>
              </a:rPr>
              <a:t>Why attending a  diversity Training?</a:t>
            </a:r>
            <a:br>
              <a:rPr lang="en-US" sz="3000" b="1" i="0" u="none" strike="noStrike" cap="none">
                <a:solidFill>
                  <a:schemeClr val="dk1"/>
                </a:solidFill>
                <a:latin typeface="Arial"/>
                <a:ea typeface="Arial"/>
                <a:cs typeface="Arial"/>
                <a:sym typeface="Arial"/>
              </a:rPr>
            </a:br>
            <a:r>
              <a:rPr lang="en-US" sz="3000" b="1" i="0" u="none" strike="noStrike" cap="none">
                <a:solidFill>
                  <a:schemeClr val="dk1"/>
                </a:solidFill>
                <a:latin typeface="Arial"/>
                <a:ea typeface="Arial"/>
                <a:cs typeface="Arial"/>
                <a:sym typeface="Arial"/>
              </a:rPr>
              <a:t>An awareness exercise</a:t>
            </a:r>
          </a:p>
        </p:txBody>
      </p:sp>
      <p:sp>
        <p:nvSpPr>
          <p:cNvPr id="185" name="Shape 185"/>
          <p:cNvSpPr txBox="1">
            <a:spLocks noGrp="1"/>
          </p:cNvSpPr>
          <p:nvPr>
            <p:ph type="body" idx="1"/>
          </p:nvPr>
        </p:nvSpPr>
        <p:spPr>
          <a:xfrm>
            <a:off x="1134050" y="2058650"/>
            <a:ext cx="76350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Arial"/>
              <a:buNone/>
            </a:pPr>
            <a:r>
              <a:rPr lang="en-US" sz="2600" b="0" i="0" u="none" strike="noStrike" cap="none">
                <a:solidFill>
                  <a:schemeClr val="dk1"/>
                </a:solidFill>
                <a:latin typeface="Arial"/>
                <a:ea typeface="Arial"/>
                <a:cs typeface="Arial"/>
                <a:sym typeface="Arial"/>
              </a:rPr>
              <a:t>The following exercise takes about 5-7 minutes. </a:t>
            </a:r>
          </a:p>
          <a:p>
            <a:pPr marL="342900" marR="0" lvl="0" indent="-342900" algn="l" rtl="0">
              <a:spcBef>
                <a:spcPts val="592"/>
              </a:spcBef>
              <a:buClr>
                <a:schemeClr val="dk1"/>
              </a:buClr>
              <a:buSzPct val="25000"/>
              <a:buFont typeface="Arial"/>
              <a:buNone/>
            </a:pPr>
            <a:endParaRPr sz="2600" b="0" i="0" u="none" strike="noStrike" cap="none">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You can do this exercise alone or in company.</a:t>
            </a:r>
          </a:p>
          <a:p>
            <a:pPr marL="342900" marR="0" lvl="0" indent="-342900" algn="l" rtl="0">
              <a:spcBef>
                <a:spcPts val="592"/>
              </a:spcBef>
              <a:buClr>
                <a:schemeClr val="dk1"/>
              </a:buClr>
              <a:buSzPct val="25000"/>
              <a:buFont typeface="Arial"/>
              <a:buNone/>
            </a:pPr>
            <a:endParaRPr sz="2600" b="0" i="0" u="none" strike="noStrike" cap="none">
              <a:solidFill>
                <a:schemeClr val="dk1"/>
              </a:solidFill>
              <a:latin typeface="Arial"/>
              <a:ea typeface="Arial"/>
              <a:cs typeface="Arial"/>
              <a:sym typeface="Arial"/>
            </a:endParaRPr>
          </a:p>
          <a:p>
            <a:pPr marL="0" lvl="0" indent="0" rtl="0">
              <a:spcBef>
                <a:spcPts val="0"/>
              </a:spcBef>
              <a:buClr>
                <a:schemeClr val="dk1"/>
              </a:buClr>
              <a:buSzPct val="25000"/>
              <a:buFont typeface="Arial"/>
              <a:buNone/>
            </a:pPr>
            <a:r>
              <a:rPr lang="en-US" sz="2600"/>
              <a:t>The following slides guide you through the exercise – all you need is</a:t>
            </a: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    a) to use your imagination. </a:t>
            </a: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    b) pen and paper to write a few thoughts down. </a:t>
            </a:r>
          </a:p>
          <a:p>
            <a:pPr marL="342900" marR="0" lvl="0" indent="-342900" algn="l" rtl="0">
              <a:spcBef>
                <a:spcPts val="592"/>
              </a:spcBef>
              <a:buClr>
                <a:schemeClr val="dk1"/>
              </a:buClr>
              <a:buSzPct val="25000"/>
              <a:buFont typeface="Arial"/>
              <a:buNone/>
            </a:pPr>
            <a:endParaRPr sz="2960" b="0" i="0" u="none" strike="noStrike" cap="none">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endParaRPr sz="296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1251275" y="692700"/>
            <a:ext cx="6340200" cy="54336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en-US" sz="2960" b="0" i="0" u="none" strike="noStrike" cap="none">
                <a:solidFill>
                  <a:schemeClr val="dk1"/>
                </a:solidFill>
                <a:latin typeface="Arial"/>
                <a:ea typeface="Arial"/>
                <a:cs typeface="Arial"/>
                <a:sym typeface="Arial"/>
              </a:rPr>
              <a:t>Please make sure that you have an quiet environment for next 4-7 minutes.</a:t>
            </a: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en-US" sz="2960" b="0" i="0" u="none" strike="noStrike" cap="none">
                <a:solidFill>
                  <a:schemeClr val="dk1"/>
                </a:solidFill>
                <a:latin typeface="Arial"/>
                <a:ea typeface="Arial"/>
                <a:cs typeface="Arial"/>
                <a:sym typeface="Arial"/>
              </a:rPr>
              <a:t>Enjoy the activity and let the animated presentation guide you through the next steps.  </a:t>
            </a: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25000"/>
              <a:buFont typeface="Arial"/>
              <a:buNone/>
            </a:pPr>
            <a:r>
              <a:rPr lang="en-US" sz="2960" b="0" i="0" u="none" strike="noStrike" cap="none">
                <a:solidFill>
                  <a:schemeClr val="dk1"/>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subTitle" idx="1"/>
          </p:nvPr>
        </p:nvSpPr>
        <p:spPr>
          <a:xfrm>
            <a:off x="578293" y="922929"/>
            <a:ext cx="6400800"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4400" b="1" i="0" u="none" strike="noStrike" cap="none">
                <a:solidFill>
                  <a:srgbClr val="888888"/>
                </a:solidFill>
                <a:latin typeface="Arial"/>
                <a:ea typeface="Arial"/>
                <a:cs typeface="Arial"/>
                <a:sym typeface="Arial"/>
              </a:rPr>
              <a:t>The amusement park</a:t>
            </a:r>
          </a:p>
        </p:txBody>
      </p:sp>
      <p:sp>
        <p:nvSpPr>
          <p:cNvPr id="197" name="Shape 197"/>
          <p:cNvSpPr txBox="1"/>
          <p:nvPr/>
        </p:nvSpPr>
        <p:spPr>
          <a:xfrm>
            <a:off x="1061274" y="2426375"/>
            <a:ext cx="7725900" cy="31086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Let‘s take a walk.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 walk through an amusement park.</a:t>
            </a: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Have you ever been in a park before?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All the people? All the noises?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All those seducing smells?</a:t>
            </a:r>
          </a:p>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p:txBody>
      </p:sp>
      <p:pic>
        <p:nvPicPr>
          <p:cNvPr id="198" name="Shape 198"/>
          <p:cNvPicPr preferRelativeResize="0"/>
          <p:nvPr/>
        </p:nvPicPr>
        <p:blipFill rotWithShape="1">
          <a:blip r:embed="rId3">
            <a:alphaModFix/>
          </a:blip>
          <a:srcRect/>
          <a:stretch/>
        </p:blipFill>
        <p:spPr>
          <a:xfrm>
            <a:off x="6714225" y="0"/>
            <a:ext cx="2429700" cy="18219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1141999" y="1600200"/>
            <a:ext cx="6670557" cy="4354694"/>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It is a sunny day and you start t</a:t>
            </a:r>
            <a:r>
              <a:rPr lang="en-US"/>
              <a:t>o </a:t>
            </a:r>
            <a:r>
              <a:rPr lang="en-US" sz="3200" b="0" i="0" u="none" strike="noStrike" cap="none">
                <a:solidFill>
                  <a:schemeClr val="dk1"/>
                </a:solidFill>
                <a:latin typeface="Arial"/>
                <a:ea typeface="Arial"/>
                <a:cs typeface="Arial"/>
                <a:sym typeface="Arial"/>
              </a:rPr>
              <a:t>walk through this amusement park.</a:t>
            </a:r>
          </a:p>
          <a:p>
            <a:pPr marL="342900" marR="0" lvl="0" indent="-342900" algn="l" rtl="0">
              <a:spcBef>
                <a:spcPts val="640"/>
              </a:spcBef>
              <a:buClr>
                <a:schemeClr val="dk1"/>
              </a:buClr>
              <a:buSzPct val="25000"/>
              <a:buFont typeface="Arial"/>
              <a:buNone/>
            </a:pPr>
            <a:endParaRPr sz="3200" b="0" i="0" u="none" strike="noStrike" cap="none">
              <a:solidFill>
                <a:schemeClr val="dk1"/>
              </a:solidFill>
              <a:latin typeface="Arial"/>
              <a:ea typeface="Arial"/>
              <a:cs typeface="Arial"/>
              <a:sym typeface="Arial"/>
            </a:endParaRPr>
          </a:p>
        </p:txBody>
      </p:sp>
      <p:sp>
        <p:nvSpPr>
          <p:cNvPr id="204" name="Shape 204"/>
          <p:cNvSpPr/>
          <p:nvPr/>
        </p:nvSpPr>
        <p:spPr>
          <a:xfrm>
            <a:off x="1331640" y="2967334"/>
            <a:ext cx="6624735" cy="2677656"/>
          </a:xfrm>
          <a:prstGeom prst="rect">
            <a:avLst/>
          </a:prstGeom>
          <a:noFill/>
          <a:ln>
            <a:noFill/>
          </a:ln>
        </p:spPr>
        <p:txBody>
          <a:bodyPr lIns="91425" tIns="45700" rIns="91425" bIns="45700" anchor="t" anchorCtr="0">
            <a:noAutofit/>
          </a:bodyPr>
          <a:lstStyle/>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You look around and you are aware of the people that surround you. </a:t>
            </a: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You slowly start your walk through the park.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310985" y="3105834"/>
            <a:ext cx="8064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a:solidFill>
                  <a:schemeClr val="dk1"/>
                </a:solidFill>
                <a:latin typeface="Calibri"/>
                <a:ea typeface="Calibri"/>
                <a:cs typeface="Calibri"/>
                <a:sym typeface="Calibri"/>
              </a:rPr>
              <a:t>T</a:t>
            </a:r>
            <a:r>
              <a:rPr lang="en-US" sz="4000" b="0" i="0" u="none" strike="noStrike" cap="none">
                <a:solidFill>
                  <a:schemeClr val="dk1"/>
                </a:solidFill>
                <a:latin typeface="Calibri"/>
                <a:ea typeface="Calibri"/>
                <a:cs typeface="Calibri"/>
                <a:sym typeface="Calibri"/>
              </a:rPr>
              <a:t>ake a good look at people </a:t>
            </a:r>
          </a:p>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during your walk.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467543" y="2996951"/>
            <a:ext cx="8100392" cy="132343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look around and you are aware of the people that surround you.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p:nvPr/>
        </p:nvSpPr>
        <p:spPr>
          <a:xfrm>
            <a:off x="1052324" y="3088575"/>
            <a:ext cx="6574200" cy="1323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see people standing in line to wait for games.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1187624" y="2910436"/>
            <a:ext cx="6912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notice bemused and frightened faces.</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Demonstracija ekrane (4:3)</PresentationFormat>
  <Paragraphs>86</Paragraphs>
  <Slides>16</Slides>
  <Notes>16</Notes>
  <HiddenSlides>0</HiddenSlides>
  <MMClips>0</MMClips>
  <ScaleCrop>false</ScaleCrop>
  <HeadingPairs>
    <vt:vector size="6" baseType="variant">
      <vt:variant>
        <vt:lpstr>Naudojami šriftai</vt:lpstr>
      </vt:variant>
      <vt:variant>
        <vt:i4>3</vt:i4>
      </vt:variant>
      <vt:variant>
        <vt:lpstr>Tema</vt:lpstr>
      </vt:variant>
      <vt:variant>
        <vt:i4>2</vt:i4>
      </vt:variant>
      <vt:variant>
        <vt:lpstr>Skaidrių pavadinimai</vt:lpstr>
      </vt:variant>
      <vt:variant>
        <vt:i4>16</vt:i4>
      </vt:variant>
    </vt:vector>
  </HeadingPairs>
  <TitlesOfParts>
    <vt:vector size="21" baseType="lpstr">
      <vt:lpstr>Arial</vt:lpstr>
      <vt:lpstr>Calibri</vt:lpstr>
      <vt:lpstr>Noto Sans Symbols</vt:lpstr>
      <vt:lpstr>Office Theme</vt:lpstr>
      <vt:lpstr>1_Office Theme</vt:lpstr>
      <vt:lpstr> Awareness exercise</vt:lpstr>
      <vt:lpstr>Why attending a  diversity Training? An awareness exercise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Diversity Awareness  </vt:lpstr>
      <vt:lpstr>BUT,  have you also visualized…</vt:lpstr>
      <vt:lpstr>Why this exercise?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exercise</dc:title>
  <dc:creator>Veronika Rechberger</dc:creator>
  <cp:lastModifiedBy>Darbuotojas</cp:lastModifiedBy>
  <cp:revision>2</cp:revision>
  <dcterms:modified xsi:type="dcterms:W3CDTF">2016-09-16T07:11:06Z</dcterms:modified>
</cp:coreProperties>
</file>