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57" r:id="rId4"/>
    <p:sldId id="258" r:id="rId5"/>
    <p:sldId id="259" r:id="rId6"/>
    <p:sldId id="260" r:id="rId7"/>
    <p:sldId id="261" r:id="rId8"/>
    <p:sldId id="263" r:id="rId9"/>
    <p:sldId id="267" r:id="rId10"/>
    <p:sldId id="266" r:id="rId11"/>
    <p:sldId id="268" r:id="rId12"/>
    <p:sldId id="269" r:id="rId13"/>
    <p:sldId id="27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1" d="100"/>
          <a:sy n="111" d="100"/>
        </p:scale>
        <p:origin x="-1614" y="-7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4F31A58-36CE-41B4-BAFD-B2AF352A44F5}" type="datetimeFigureOut">
              <a:rPr lang="en-US" smtClean="0"/>
              <a:t>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3806436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F31A58-36CE-41B4-BAFD-B2AF352A44F5}" type="datetimeFigureOut">
              <a:rPr lang="en-US" smtClean="0"/>
              <a:t>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1451638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F31A58-36CE-41B4-BAFD-B2AF352A44F5}" type="datetimeFigureOut">
              <a:rPr lang="en-US" smtClean="0"/>
              <a:t>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14400581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F31A58-36CE-41B4-BAFD-B2AF352A44F5}" type="datetimeFigureOut">
              <a:rPr lang="en-US" smtClean="0"/>
              <a:t>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27034552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4F31A58-36CE-41B4-BAFD-B2AF352A44F5}" type="datetimeFigureOut">
              <a:rPr lang="en-US" smtClean="0"/>
              <a:t>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16380679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4F31A58-36CE-41B4-BAFD-B2AF352A44F5}" type="datetimeFigureOut">
              <a:rPr lang="en-US" smtClean="0"/>
              <a:t>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42101576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4F31A58-36CE-41B4-BAFD-B2AF352A44F5}" type="datetimeFigureOut">
              <a:rPr lang="en-US" smtClean="0"/>
              <a:t>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2151198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4F31A58-36CE-41B4-BAFD-B2AF352A44F5}" type="datetimeFigureOut">
              <a:rPr lang="en-US" smtClean="0"/>
              <a:t>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41080454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F31A58-36CE-41B4-BAFD-B2AF352A44F5}" type="datetimeFigureOut">
              <a:rPr lang="en-US" smtClean="0"/>
              <a:t>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141471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31A58-36CE-41B4-BAFD-B2AF352A44F5}" type="datetimeFigureOut">
              <a:rPr lang="en-US" smtClean="0"/>
              <a:t>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36097704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4F31A58-36CE-41B4-BAFD-B2AF352A44F5}" type="datetimeFigureOut">
              <a:rPr lang="en-US" smtClean="0"/>
              <a:t>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99F554C-2648-43CF-A9D4-CF808FAC9319}" type="slidenum">
              <a:rPr lang="en-US" smtClean="0"/>
              <a:t>‹#›</a:t>
            </a:fld>
            <a:endParaRPr lang="en-US"/>
          </a:p>
        </p:txBody>
      </p:sp>
    </p:spTree>
    <p:extLst>
      <p:ext uri="{BB962C8B-B14F-4D97-AF65-F5344CB8AC3E}">
        <p14:creationId xmlns:p14="http://schemas.microsoft.com/office/powerpoint/2010/main" val="4125462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F31A58-36CE-41B4-BAFD-B2AF352A44F5}" type="datetimeFigureOut">
              <a:rPr lang="en-US" smtClean="0"/>
              <a:t>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9F554C-2648-43CF-A9D4-CF808FAC9319}" type="slidenum">
              <a:rPr lang="en-US" smtClean="0"/>
              <a:t>‹#›</a:t>
            </a:fld>
            <a:endParaRPr lang="en-US"/>
          </a:p>
        </p:txBody>
      </p:sp>
    </p:spTree>
    <p:extLst>
      <p:ext uri="{BB962C8B-B14F-4D97-AF65-F5344CB8AC3E}">
        <p14:creationId xmlns:p14="http://schemas.microsoft.com/office/powerpoint/2010/main" val="2253403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infed.org/mobi/self-directed-learning/#cite"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infed.org/mobi/self-directed-learning/#cite"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lvl="0"/>
            <a:r>
              <a:rPr lang="en-US" dirty="0"/>
              <a:t>Self  Directed learning</a:t>
            </a:r>
            <a:br>
              <a:rPr lang="en-US" dirty="0"/>
            </a:br>
            <a:endParaRPr lang="en-US" dirty="0"/>
          </a:p>
        </p:txBody>
      </p:sp>
      <p:sp>
        <p:nvSpPr>
          <p:cNvPr id="3" name="Subtitle 2"/>
          <p:cNvSpPr>
            <a:spLocks noGrp="1"/>
          </p:cNvSpPr>
          <p:nvPr>
            <p:ph type="subTitle" idx="1"/>
          </p:nvPr>
        </p:nvSpPr>
        <p:spPr/>
        <p:txBody>
          <a:bodyPr/>
          <a:lstStyle/>
          <a:p>
            <a:r>
              <a:rPr lang="en-US" dirty="0" smtClean="0">
                <a:hlinkClick r:id="rId2"/>
              </a:rPr>
              <a:t>http://infed.org/mobi/self-directed-learning/#cite</a:t>
            </a:r>
            <a:endParaRPr lang="en-US" dirty="0" smtClean="0"/>
          </a:p>
          <a:p>
            <a:endParaRPr lang="en-US" dirty="0"/>
          </a:p>
        </p:txBody>
      </p:sp>
    </p:spTree>
    <p:extLst>
      <p:ext uri="{BB962C8B-B14F-4D97-AF65-F5344CB8AC3E}">
        <p14:creationId xmlns:p14="http://schemas.microsoft.com/office/powerpoint/2010/main" val="10798157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Self-Directed Learning (the process) and Self-Directed </a:t>
            </a:r>
            <a:r>
              <a:rPr lang="en-US" dirty="0" smtClean="0"/>
              <a:t>Learners</a:t>
            </a:r>
            <a:endParaRPr lang="en-US" dirty="0"/>
          </a:p>
        </p:txBody>
      </p:sp>
      <p:sp>
        <p:nvSpPr>
          <p:cNvPr id="3" name="Content Placeholder 2"/>
          <p:cNvSpPr>
            <a:spLocks noGrp="1"/>
          </p:cNvSpPr>
          <p:nvPr>
            <p:ph idx="1"/>
          </p:nvPr>
        </p:nvSpPr>
        <p:spPr/>
        <p:txBody>
          <a:bodyPr>
            <a:normAutofit fontScale="92500" lnSpcReduction="10000"/>
          </a:bodyPr>
          <a:lstStyle/>
          <a:p>
            <a:r>
              <a:rPr lang="en-US" dirty="0"/>
              <a:t>Four decades of research on SDL have answered those questions, as well as establishing links with academic and workplace performance, life satisfaction, and a number of other qualities important for the 21st century. Some of the major findings are shared </a:t>
            </a:r>
            <a:r>
              <a:rPr lang="en-US" dirty="0" smtClean="0"/>
              <a:t>below:</a:t>
            </a:r>
          </a:p>
          <a:p>
            <a:r>
              <a:rPr lang="en-US" dirty="0"/>
              <a:t>Self-directed Learning Readiness Correlates with Academic Achievement and </a:t>
            </a:r>
            <a:r>
              <a:rPr lang="en-US" dirty="0" smtClean="0"/>
              <a:t>Completion</a:t>
            </a:r>
            <a:r>
              <a:rPr lang="en-US" b="1" dirty="0" smtClean="0"/>
              <a:t>;</a:t>
            </a:r>
          </a:p>
          <a:p>
            <a:r>
              <a:rPr lang="en-US" dirty="0"/>
              <a:t>Readiness for self-directed learning also correlates with workplace </a:t>
            </a:r>
            <a:r>
              <a:rPr lang="en-US" dirty="0" smtClean="0"/>
              <a:t>performance.</a:t>
            </a:r>
            <a:endParaRPr lang="en-US" dirty="0"/>
          </a:p>
        </p:txBody>
      </p:sp>
    </p:spTree>
    <p:extLst>
      <p:ext uri="{BB962C8B-B14F-4D97-AF65-F5344CB8AC3E}">
        <p14:creationId xmlns:p14="http://schemas.microsoft.com/office/powerpoint/2010/main" val="21424361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Do highly self-directed learners perform better in the workplace?</a:t>
            </a:r>
          </a:p>
        </p:txBody>
      </p:sp>
      <p:sp>
        <p:nvSpPr>
          <p:cNvPr id="3" name="Content Placeholder 2"/>
          <p:cNvSpPr>
            <a:spLocks noGrp="1"/>
          </p:cNvSpPr>
          <p:nvPr>
            <p:ph idx="1"/>
          </p:nvPr>
        </p:nvSpPr>
        <p:spPr/>
        <p:txBody>
          <a:bodyPr>
            <a:normAutofit fontScale="85000" lnSpcReduction="10000"/>
          </a:bodyPr>
          <a:lstStyle/>
          <a:p>
            <a:pPr fontAlgn="base"/>
            <a:r>
              <a:rPr lang="en-US" dirty="0"/>
              <a:t>There is an overall positive relationship between workplace performance and SDL readiness.</a:t>
            </a:r>
          </a:p>
          <a:p>
            <a:pPr fontAlgn="base"/>
            <a:r>
              <a:rPr lang="en-US" dirty="0"/>
              <a:t>Individuals who received performance ratings of 'outstanding' or 'more than satisfactory' had significantly higher scores on the SDLRS than those who received 'satisfactory' ratings.</a:t>
            </a:r>
          </a:p>
          <a:p>
            <a:pPr fontAlgn="base"/>
            <a:r>
              <a:rPr lang="en-US" dirty="0"/>
              <a:t>The average scores of outstanding performers who reported that their jobs involved a high degree of change, high levels of creativity, or high levels of problem-solving ability were significantly higher than the average scores of other respondents.</a:t>
            </a:r>
          </a:p>
          <a:p>
            <a:endParaRPr lang="en-US" dirty="0"/>
          </a:p>
        </p:txBody>
      </p:sp>
    </p:spTree>
    <p:extLst>
      <p:ext uri="{BB962C8B-B14F-4D97-AF65-F5344CB8AC3E}">
        <p14:creationId xmlns:p14="http://schemas.microsoft.com/office/powerpoint/2010/main" val="4068929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a:t>Do organizational leaders have high levels of readiness for self-directed learning?</a:t>
            </a:r>
          </a:p>
        </p:txBody>
      </p:sp>
      <p:sp>
        <p:nvSpPr>
          <p:cNvPr id="3" name="Content Placeholder 2"/>
          <p:cNvSpPr>
            <a:spLocks noGrp="1"/>
          </p:cNvSpPr>
          <p:nvPr>
            <p:ph idx="1"/>
          </p:nvPr>
        </p:nvSpPr>
        <p:spPr/>
        <p:txBody>
          <a:bodyPr/>
          <a:lstStyle/>
          <a:p>
            <a:pPr marL="0" indent="0">
              <a:buNone/>
            </a:pPr>
            <a:r>
              <a:rPr lang="en-US" dirty="0"/>
              <a:t>The findings of positive relationships between self-directed learning readiness, job performance, and management level connect to studies of self-directed learning among organizational </a:t>
            </a:r>
            <a:r>
              <a:rPr lang="en-US" dirty="0" err="1" smtClean="0"/>
              <a:t>leaders:</a:t>
            </a:r>
            <a:r>
              <a:rPr lang="en-US" dirty="0" err="1"/>
              <a:t>Top</a:t>
            </a:r>
            <a:r>
              <a:rPr lang="en-US" dirty="0"/>
              <a:t> </a:t>
            </a:r>
            <a:r>
              <a:rPr lang="en-US" dirty="0" smtClean="0"/>
              <a:t>entrepreneurs;</a:t>
            </a:r>
            <a:r>
              <a:rPr lang="en-US" dirty="0"/>
              <a:t> Leaders in other for-profit </a:t>
            </a:r>
            <a:r>
              <a:rPr lang="en-US" dirty="0" smtClean="0"/>
              <a:t>organizations; </a:t>
            </a:r>
            <a:r>
              <a:rPr lang="en-US" dirty="0"/>
              <a:t>Leaders in non-profit </a:t>
            </a:r>
            <a:r>
              <a:rPr lang="en-US" dirty="0" smtClean="0"/>
              <a:t>organizations; </a:t>
            </a:r>
            <a:r>
              <a:rPr lang="en-US" dirty="0"/>
              <a:t>Military </a:t>
            </a:r>
            <a:r>
              <a:rPr lang="en-US" dirty="0" smtClean="0"/>
              <a:t>officers; </a:t>
            </a:r>
            <a:r>
              <a:rPr lang="en-US" dirty="0"/>
              <a:t>Teachers and teacher </a:t>
            </a:r>
            <a:r>
              <a:rPr lang="en-US" dirty="0" smtClean="0"/>
              <a:t>leaders; </a:t>
            </a:r>
            <a:r>
              <a:rPr lang="en-US" dirty="0"/>
              <a:t>Principals. </a:t>
            </a:r>
          </a:p>
        </p:txBody>
      </p:sp>
    </p:spTree>
    <p:extLst>
      <p:ext uri="{BB962C8B-B14F-4D97-AF65-F5344CB8AC3E}">
        <p14:creationId xmlns:p14="http://schemas.microsoft.com/office/powerpoint/2010/main" val="34010798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Effectiveness</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Several </a:t>
            </a:r>
            <a:r>
              <a:rPr lang="en-US" dirty="0"/>
              <a:t>studies have noted a number of efficiency and effectiveness reasons for using SDL in the workplace. Some of those reasons are listed </a:t>
            </a:r>
            <a:r>
              <a:rPr lang="en-US" dirty="0" smtClean="0"/>
              <a:t>below: </a:t>
            </a:r>
          </a:p>
          <a:p>
            <a:pPr marL="0" indent="0">
              <a:buNone/>
            </a:pPr>
            <a:r>
              <a:rPr lang="en-US" dirty="0" smtClean="0"/>
              <a:t> x </a:t>
            </a:r>
            <a:r>
              <a:rPr lang="en-US" dirty="0"/>
              <a:t>SDL has greater relevance to the particular needs of the individual </a:t>
            </a:r>
            <a:r>
              <a:rPr lang="en-US" dirty="0" smtClean="0"/>
              <a:t>learner;</a:t>
            </a:r>
          </a:p>
          <a:p>
            <a:pPr marL="0" indent="0">
              <a:buNone/>
            </a:pPr>
            <a:r>
              <a:rPr lang="en-US" dirty="0" smtClean="0"/>
              <a:t> </a:t>
            </a:r>
            <a:r>
              <a:rPr lang="en-US" dirty="0"/>
              <a:t>x SDL allows greater scheduling </a:t>
            </a:r>
            <a:r>
              <a:rPr lang="en-US" dirty="0" smtClean="0"/>
              <a:t>flexibility;</a:t>
            </a:r>
          </a:p>
          <a:p>
            <a:pPr marL="0" indent="0">
              <a:buNone/>
            </a:pPr>
            <a:r>
              <a:rPr lang="en-US" dirty="0" smtClean="0"/>
              <a:t> </a:t>
            </a:r>
            <a:r>
              <a:rPr lang="en-US" dirty="0"/>
              <a:t>x SDL promotes meta-skills for approaching and solving problems beyond the immediate learning </a:t>
            </a:r>
            <a:r>
              <a:rPr lang="en-US" dirty="0" smtClean="0"/>
              <a:t>project;</a:t>
            </a:r>
          </a:p>
          <a:p>
            <a:pPr marL="0" indent="0">
              <a:buNone/>
            </a:pPr>
            <a:r>
              <a:rPr lang="en-US" dirty="0" smtClean="0"/>
              <a:t> </a:t>
            </a:r>
            <a:r>
              <a:rPr lang="en-US" dirty="0"/>
              <a:t>x SDL allows for frequent and timely updating of skills and </a:t>
            </a:r>
            <a:r>
              <a:rPr lang="en-US" dirty="0" smtClean="0"/>
              <a:t>knowledge;</a:t>
            </a:r>
          </a:p>
          <a:p>
            <a:pPr marL="0" indent="0">
              <a:buNone/>
            </a:pPr>
            <a:r>
              <a:rPr lang="en-US" dirty="0" smtClean="0"/>
              <a:t> </a:t>
            </a:r>
            <a:r>
              <a:rPr lang="en-US" dirty="0"/>
              <a:t>x SDL can provide more focused learning in highly specialized fields. </a:t>
            </a:r>
          </a:p>
        </p:txBody>
      </p:sp>
    </p:spTree>
    <p:extLst>
      <p:ext uri="{BB962C8B-B14F-4D97-AF65-F5344CB8AC3E}">
        <p14:creationId xmlns:p14="http://schemas.microsoft.com/office/powerpoint/2010/main" val="24011176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self‐directed learning?</a:t>
            </a:r>
            <a:endParaRPr lang="en-US" dirty="0"/>
          </a:p>
        </p:txBody>
      </p:sp>
      <p:sp>
        <p:nvSpPr>
          <p:cNvPr id="3" name="Content Placeholder 2"/>
          <p:cNvSpPr>
            <a:spLocks noGrp="1"/>
          </p:cNvSpPr>
          <p:nvPr>
            <p:ph idx="1"/>
          </p:nvPr>
        </p:nvSpPr>
        <p:spPr/>
        <p:txBody>
          <a:bodyPr/>
          <a:lstStyle/>
          <a:p>
            <a:r>
              <a:rPr lang="en-US" dirty="0"/>
              <a:t>In its broadest meaning, self-directed learning describes a process in which individuals take the initiative, with or without the help of others, in diagnosing their learning needs, formulating learning goals, identifying human and material resources for learning, choosing and implementing appropriate learning strategies, and evaluating learning outcomes. (Knowles, 1975, p. 18)</a:t>
            </a:r>
          </a:p>
        </p:txBody>
      </p:sp>
    </p:spTree>
    <p:extLst>
      <p:ext uri="{BB962C8B-B14F-4D97-AF65-F5344CB8AC3E}">
        <p14:creationId xmlns:p14="http://schemas.microsoft.com/office/powerpoint/2010/main" val="18724568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self‐directed learning?</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Individuals take initiative and responsibility for learning </a:t>
            </a:r>
          </a:p>
          <a:p>
            <a:r>
              <a:rPr lang="en-US" dirty="0" smtClean="0"/>
              <a:t>Individuals select, manage, and assess their own learning activities</a:t>
            </a:r>
          </a:p>
          <a:p>
            <a:r>
              <a:rPr lang="en-US" dirty="0" smtClean="0"/>
              <a:t>Motivation are critical </a:t>
            </a:r>
          </a:p>
          <a:p>
            <a:r>
              <a:rPr lang="en-US" dirty="0" smtClean="0"/>
              <a:t>Independence in setting goals AND defining what is worthwhile to learn.</a:t>
            </a:r>
          </a:p>
          <a:p>
            <a:r>
              <a:rPr lang="en-US" dirty="0" smtClean="0"/>
              <a:t>Teachers provide scaffolding, mentoring, advising. </a:t>
            </a:r>
          </a:p>
          <a:p>
            <a:r>
              <a:rPr lang="en-US" dirty="0" smtClean="0"/>
              <a:t>Peers provide collaboration</a:t>
            </a:r>
            <a:endParaRPr lang="en-US" dirty="0"/>
          </a:p>
        </p:txBody>
      </p:sp>
    </p:spTree>
    <p:extLst>
      <p:ext uri="{BB962C8B-B14F-4D97-AF65-F5344CB8AC3E}">
        <p14:creationId xmlns:p14="http://schemas.microsoft.com/office/powerpoint/2010/main" val="2617185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self‐directed learning? Why not?</a:t>
            </a:r>
            <a:endParaRPr lang="en-US" dirty="0"/>
          </a:p>
        </p:txBody>
      </p:sp>
      <p:sp>
        <p:nvSpPr>
          <p:cNvPr id="3" name="Content Placeholder 2"/>
          <p:cNvSpPr>
            <a:spLocks noGrp="1"/>
          </p:cNvSpPr>
          <p:nvPr>
            <p:ph idx="1"/>
          </p:nvPr>
        </p:nvSpPr>
        <p:spPr/>
        <p:txBody>
          <a:bodyPr>
            <a:normAutofit fontScale="92500"/>
          </a:bodyPr>
          <a:lstStyle/>
          <a:p>
            <a:r>
              <a:rPr lang="en-US" dirty="0" smtClean="0"/>
              <a:t>Positive outcomes for the learner: self‐ directed learners are motivated, persistent, independent, self‐disciplined, self‐confident and goal oriented. </a:t>
            </a:r>
          </a:p>
          <a:p>
            <a:r>
              <a:rPr lang="en-US" dirty="0" smtClean="0"/>
              <a:t>Challenges for the learner: no external validation for content or assessment since the individual is in charge of ALL aspects of learning from deciding what should be learned to the methods and resources used to the evaluation of the success of the effort.</a:t>
            </a:r>
            <a:endParaRPr lang="en-US" dirty="0"/>
          </a:p>
        </p:txBody>
      </p:sp>
    </p:spTree>
    <p:extLst>
      <p:ext uri="{BB962C8B-B14F-4D97-AF65-F5344CB8AC3E}">
        <p14:creationId xmlns:p14="http://schemas.microsoft.com/office/powerpoint/2010/main" val="33707250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a:t>
            </a:r>
            <a:r>
              <a:rPr lang="en-US" dirty="0" smtClean="0"/>
              <a:t>s learning ALL self‐directed or ALL other‐directed?</a:t>
            </a:r>
            <a:endParaRPr lang="en-US" dirty="0"/>
          </a:p>
        </p:txBody>
      </p:sp>
      <p:sp>
        <p:nvSpPr>
          <p:cNvPr id="3" name="Content Placeholder 2"/>
          <p:cNvSpPr>
            <a:spLocks noGrp="1"/>
          </p:cNvSpPr>
          <p:nvPr>
            <p:ph idx="1"/>
          </p:nvPr>
        </p:nvSpPr>
        <p:spPr/>
        <p:txBody>
          <a:bodyPr/>
          <a:lstStyle/>
          <a:p>
            <a:r>
              <a:rPr lang="en-US" dirty="0" smtClean="0"/>
              <a:t>Remember your  self‐directed learning experience at workplace</a:t>
            </a:r>
          </a:p>
          <a:p>
            <a:endParaRPr lang="en-US" dirty="0"/>
          </a:p>
          <a:p>
            <a:r>
              <a:rPr lang="en-US" dirty="0" smtClean="0"/>
              <a:t>How it was? </a:t>
            </a:r>
          </a:p>
          <a:p>
            <a:r>
              <a:rPr lang="en-US" dirty="0" smtClean="0"/>
              <a:t>Who else have been with You?</a:t>
            </a:r>
          </a:p>
          <a:p>
            <a:endParaRPr lang="en-US" dirty="0" smtClean="0"/>
          </a:p>
          <a:p>
            <a:endParaRPr lang="en-US" dirty="0"/>
          </a:p>
        </p:txBody>
      </p:sp>
    </p:spTree>
    <p:extLst>
      <p:ext uri="{BB962C8B-B14F-4D97-AF65-F5344CB8AC3E}">
        <p14:creationId xmlns:p14="http://schemas.microsoft.com/office/powerpoint/2010/main" val="20051324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a:t>
            </a:r>
            <a:r>
              <a:rPr lang="en-US" dirty="0" smtClean="0"/>
              <a:t>earn to self‐direct</a:t>
            </a:r>
            <a:endParaRPr lang="en-US" dirty="0"/>
          </a:p>
        </p:txBody>
      </p:sp>
      <p:sp>
        <p:nvSpPr>
          <p:cNvPr id="3" name="Content Placeholder 2"/>
          <p:cNvSpPr>
            <a:spLocks noGrp="1"/>
          </p:cNvSpPr>
          <p:nvPr>
            <p:ph idx="1"/>
          </p:nvPr>
        </p:nvSpPr>
        <p:spPr/>
        <p:txBody>
          <a:bodyPr/>
          <a:lstStyle/>
          <a:p>
            <a:r>
              <a:rPr lang="en-US" dirty="0" smtClean="0"/>
              <a:t>Experts set the agenda for learning, especially in the professions. </a:t>
            </a:r>
          </a:p>
          <a:p>
            <a:r>
              <a:rPr lang="en-US" dirty="0" smtClean="0"/>
              <a:t> Learners are motivated by intrinsic and extrinsic rewards.</a:t>
            </a:r>
          </a:p>
          <a:p>
            <a:r>
              <a:rPr lang="en-US" dirty="0" smtClean="0"/>
              <a:t> To be successful, learners must learn to give themselves feedback and to understand their own cognition.</a:t>
            </a:r>
            <a:endParaRPr lang="en-US" dirty="0"/>
          </a:p>
        </p:txBody>
      </p:sp>
    </p:spTree>
    <p:extLst>
      <p:ext uri="{BB962C8B-B14F-4D97-AF65-F5344CB8AC3E}">
        <p14:creationId xmlns:p14="http://schemas.microsoft.com/office/powerpoint/2010/main" val="1752326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characteristics of self-direction</a:t>
            </a:r>
            <a:r>
              <a:rPr lang="en-GB" b="1" dirty="0"/>
              <a:t/>
            </a:r>
            <a:br>
              <a:rPr lang="en-GB" b="1" dirty="0"/>
            </a:br>
            <a:endParaRPr lang="en-US" dirty="0"/>
          </a:p>
        </p:txBody>
      </p:sp>
      <p:sp>
        <p:nvSpPr>
          <p:cNvPr id="3" name="Content Placeholder 2"/>
          <p:cNvSpPr>
            <a:spLocks noGrp="1"/>
          </p:cNvSpPr>
          <p:nvPr>
            <p:ph idx="1"/>
          </p:nvPr>
        </p:nvSpPr>
        <p:spPr/>
        <p:txBody>
          <a:bodyPr/>
          <a:lstStyle/>
          <a:p>
            <a:pPr fontAlgn="base"/>
            <a:r>
              <a:rPr lang="en-US" dirty="0" smtClean="0"/>
              <a:t>self-direction </a:t>
            </a:r>
            <a:r>
              <a:rPr lang="en-US" dirty="0"/>
              <a:t>as the continuous exercise by the learner of authentic control over all decisions having to do with learning, and</a:t>
            </a:r>
          </a:p>
          <a:p>
            <a:pPr fontAlgn="base"/>
            <a:r>
              <a:rPr lang="en-US" dirty="0"/>
              <a:t>(2) self-direction as the ability to gain access to, and choose from, a full range of available and appropriate resources.</a:t>
            </a:r>
          </a:p>
          <a:p>
            <a:r>
              <a:rPr lang="en-US" dirty="0" smtClean="0">
                <a:hlinkClick r:id="rId2"/>
              </a:rPr>
              <a:t>http://infed.org/mobi/self-directed-learning/#cite</a:t>
            </a:r>
            <a:endParaRPr lang="en-US" dirty="0" smtClean="0"/>
          </a:p>
          <a:p>
            <a:endParaRPr lang="en-US" dirty="0"/>
          </a:p>
        </p:txBody>
      </p:sp>
    </p:spTree>
    <p:extLst>
      <p:ext uri="{BB962C8B-B14F-4D97-AF65-F5344CB8AC3E}">
        <p14:creationId xmlns:p14="http://schemas.microsoft.com/office/powerpoint/2010/main" val="173749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fontAlgn="base">
              <a:spcAft>
                <a:spcPct val="0"/>
              </a:spcAft>
            </a:pPr>
            <a:r>
              <a:rPr kumimoji="0" lang="en-US" altLang="en-US" b="0" i="0" u="none" strike="noStrike" cap="none" normalizeH="0" baseline="0" dirty="0" smtClean="0">
                <a:ln>
                  <a:noFill/>
                </a:ln>
                <a:solidFill>
                  <a:srgbClr val="464646"/>
                </a:solidFill>
                <a:effectLst/>
                <a:latin typeface="Lato"/>
                <a:cs typeface="Arial" pitchFamily="34" charset="0"/>
              </a:rPr>
              <a:t>Characteristics that</a:t>
            </a:r>
            <a:r>
              <a:rPr kumimoji="0" lang="en-US" altLang="en-US" b="0" i="0" u="none" strike="noStrike" cap="none" normalizeH="0" dirty="0" smtClean="0">
                <a:ln>
                  <a:noFill/>
                </a:ln>
                <a:solidFill>
                  <a:srgbClr val="464646"/>
                </a:solidFill>
                <a:effectLst/>
                <a:latin typeface="Lato"/>
                <a:cs typeface="Arial" pitchFamily="34" charset="0"/>
              </a:rPr>
              <a:t> </a:t>
            </a:r>
            <a:r>
              <a:rPr kumimoji="0" lang="en-US" altLang="en-US" b="0" i="0" u="none" strike="noStrike" cap="none" normalizeH="0" baseline="0" dirty="0" smtClean="0">
                <a:ln>
                  <a:noFill/>
                </a:ln>
                <a:solidFill>
                  <a:srgbClr val="464646"/>
                </a:solidFill>
                <a:effectLst/>
                <a:latin typeface="Lato"/>
                <a:cs typeface="Arial" pitchFamily="34" charset="0"/>
              </a:rPr>
              <a:t>correlated with readiness for self-directed learning</a:t>
            </a:r>
            <a:r>
              <a:rPr kumimoji="0" lang="en-US" altLang="en-US" b="0" i="0" u="none" strike="noStrike" cap="none" normalizeH="0" baseline="0" dirty="0" smtClean="0">
                <a:ln>
                  <a:noFill/>
                </a:ln>
                <a:solidFill>
                  <a:srgbClr val="99CC00"/>
                </a:solidFill>
                <a:effectLst/>
                <a:latin typeface="Lato"/>
                <a:cs typeface="Arial" pitchFamily="34" charset="0"/>
              </a:rPr>
              <a:t>*</a:t>
            </a:r>
            <a:r>
              <a:rPr kumimoji="0" lang="en-US" altLang="en-US" sz="1050" b="0" i="0" u="none" strike="noStrike" cap="none" normalizeH="0" baseline="0" dirty="0" smtClean="0">
                <a:ln>
                  <a:noFill/>
                </a:ln>
                <a:solidFill>
                  <a:schemeClr val="tx1"/>
                </a:solidFill>
                <a:effectLst/>
                <a:latin typeface="Arial" pitchFamily="34" charset="0"/>
                <a:cs typeface="Arial" pitchFamily="34" charset="0"/>
              </a:rPr>
              <a:t/>
            </a:r>
            <a:br>
              <a:rPr kumimoji="0" lang="en-US" altLang="en-US" sz="1050" b="0" i="0" u="none" strike="noStrike" cap="none" normalizeH="0" baseline="0" dirty="0" smtClean="0">
                <a:ln>
                  <a:noFill/>
                </a:ln>
                <a:solidFill>
                  <a:schemeClr val="tx1"/>
                </a:solidFill>
                <a:effectLst/>
                <a:latin typeface="Arial" pitchFamily="34" charset="0"/>
                <a:cs typeface="Arial" pitchFamily="34" charset="0"/>
              </a:rPr>
            </a:br>
            <a:endParaRPr lang="en-US" dirty="0"/>
          </a:p>
        </p:txBody>
      </p:sp>
      <p:pic>
        <p:nvPicPr>
          <p:cNvPr id="4" name="Picture 2" descr="post 2 graph"/>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81000" y="1371600"/>
            <a:ext cx="8458200" cy="51053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016936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Readiness for SDL Is a Developable </a:t>
            </a:r>
            <a:r>
              <a:rPr lang="en-US" dirty="0" smtClean="0"/>
              <a:t>Capacity</a:t>
            </a:r>
            <a:endParaRPr lang="en-US" dirty="0"/>
          </a:p>
        </p:txBody>
      </p:sp>
      <p:sp>
        <p:nvSpPr>
          <p:cNvPr id="3" name="Content Placeholder 2"/>
          <p:cNvSpPr>
            <a:spLocks noGrp="1"/>
          </p:cNvSpPr>
          <p:nvPr>
            <p:ph idx="1"/>
          </p:nvPr>
        </p:nvSpPr>
        <p:spPr/>
        <p:txBody>
          <a:bodyPr/>
          <a:lstStyle/>
          <a:p>
            <a:pPr marL="0" indent="0">
              <a:buNone/>
            </a:pPr>
            <a:r>
              <a:rPr lang="en-US" dirty="0"/>
              <a:t>Some of the interventions that have been used in efforts to increase readiness for </a:t>
            </a:r>
            <a:r>
              <a:rPr lang="en-US" dirty="0" smtClean="0"/>
              <a:t>SDL:</a:t>
            </a:r>
          </a:p>
          <a:p>
            <a:r>
              <a:rPr lang="en-US" dirty="0" smtClean="0"/>
              <a:t>Learning Projects;</a:t>
            </a:r>
          </a:p>
          <a:p>
            <a:r>
              <a:rPr lang="en-US" dirty="0"/>
              <a:t>Use of </a:t>
            </a:r>
            <a:r>
              <a:rPr lang="en-US" dirty="0" smtClean="0"/>
              <a:t>Technology;</a:t>
            </a:r>
          </a:p>
          <a:p>
            <a:r>
              <a:rPr lang="en-US" dirty="0"/>
              <a:t>Learning </a:t>
            </a:r>
            <a:r>
              <a:rPr lang="en-US" dirty="0" smtClean="0"/>
              <a:t>Contracts;</a:t>
            </a:r>
          </a:p>
          <a:p>
            <a:r>
              <a:rPr lang="en-US" dirty="0"/>
              <a:t>Problem-Based </a:t>
            </a:r>
            <a:r>
              <a:rPr lang="en-US" dirty="0" smtClean="0"/>
              <a:t>Learning;</a:t>
            </a:r>
          </a:p>
          <a:p>
            <a:r>
              <a:rPr lang="en-US" dirty="0"/>
              <a:t>Cooperative </a:t>
            </a:r>
            <a:r>
              <a:rPr lang="en-US" dirty="0" smtClean="0"/>
              <a:t>Learning. </a:t>
            </a:r>
            <a:endParaRPr lang="en-US" dirty="0"/>
          </a:p>
        </p:txBody>
      </p:sp>
    </p:spTree>
    <p:extLst>
      <p:ext uri="{BB962C8B-B14F-4D97-AF65-F5344CB8AC3E}">
        <p14:creationId xmlns:p14="http://schemas.microsoft.com/office/powerpoint/2010/main" val="32770898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TotalTime>
  <Words>694</Words>
  <Application>Microsoft Office PowerPoint</Application>
  <PresentationFormat>On-screen Show (4:3)</PresentationFormat>
  <Paragraphs>52</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Self  Directed learning </vt:lpstr>
      <vt:lpstr>What is self‐directed learning?</vt:lpstr>
      <vt:lpstr>What is self‐directed learning?</vt:lpstr>
      <vt:lpstr>Why self‐directed learning? Why not?</vt:lpstr>
      <vt:lpstr>Is learning ALL self‐directed or ALL other‐directed?</vt:lpstr>
      <vt:lpstr>Learn to self‐direct</vt:lpstr>
      <vt:lpstr>The characteristics of self-direction </vt:lpstr>
      <vt:lpstr>Characteristics that correlated with readiness for self-directed learning* </vt:lpstr>
      <vt:lpstr>Readiness for SDL Is a Developable Capacity</vt:lpstr>
      <vt:lpstr>Self-Directed Learning (the process) and Self-Directed Learners</vt:lpstr>
      <vt:lpstr>Do highly self-directed learners perform better in the workplace?</vt:lpstr>
      <vt:lpstr>Do organizational leaders have high levels of readiness for self-directed learning?</vt:lpstr>
      <vt:lpstr>Effectiveness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Self  Directed learning</dc:title>
  <dc:creator>Margarita</dc:creator>
  <cp:lastModifiedBy>Margarita</cp:lastModifiedBy>
  <cp:revision>9</cp:revision>
  <dcterms:created xsi:type="dcterms:W3CDTF">2016-01-03T11:35:20Z</dcterms:created>
  <dcterms:modified xsi:type="dcterms:W3CDTF">2016-01-03T16:11:05Z</dcterms:modified>
</cp:coreProperties>
</file>