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2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smtClean="0"/>
              <a:t>Representation of Diversity</a:t>
            </a:r>
            <a:endParaRPr lang="en-GB" dirty="0"/>
          </a:p>
        </p:txBody>
      </p:sp>
      <p:sp>
        <p:nvSpPr>
          <p:cNvPr id="3" name="Untertitel 2"/>
          <p:cNvSpPr>
            <a:spLocks noGrp="1"/>
          </p:cNvSpPr>
          <p:nvPr>
            <p:ph type="subTitle" idx="1"/>
          </p:nvPr>
        </p:nvSpPr>
        <p:spPr/>
        <p:txBody>
          <a:bodyPr>
            <a:normAutofit/>
          </a:bodyPr>
          <a:lstStyle/>
          <a:p>
            <a:r>
              <a:rPr lang="en-GB" dirty="0" smtClean="0"/>
              <a:t>The </a:t>
            </a:r>
            <a:r>
              <a:rPr lang="en-GB" dirty="0" smtClean="0"/>
              <a:t>Power of Language 2:</a:t>
            </a:r>
            <a:br>
              <a:rPr lang="en-GB" dirty="0" smtClean="0"/>
            </a:br>
            <a:r>
              <a:rPr lang="en-GB" dirty="0" smtClean="0"/>
              <a:t>Non-discriminatory language</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Words are actions</a:t>
            </a:r>
            <a:endParaRPr lang="en-GB" dirty="0"/>
          </a:p>
        </p:txBody>
      </p:sp>
      <p:sp>
        <p:nvSpPr>
          <p:cNvPr id="3" name="Inhaltsplatzhalter 2"/>
          <p:cNvSpPr>
            <a:spLocks noGrp="1"/>
          </p:cNvSpPr>
          <p:nvPr>
            <p:ph type="body" idx="1"/>
          </p:nvPr>
        </p:nvSpPr>
        <p:spPr/>
        <p:txBody>
          <a:bodyPr>
            <a:normAutofit fontScale="62500" lnSpcReduction="20000"/>
          </a:bodyPr>
          <a:lstStyle/>
          <a:p>
            <a:pPr marL="179388" indent="0">
              <a:spcBef>
                <a:spcPts val="1200"/>
              </a:spcBef>
              <a:buNone/>
            </a:pPr>
            <a:r>
              <a:rPr lang="en-GB" dirty="0" smtClean="0"/>
              <a:t>Devaluing and ostracising people takes place at various different levels. One of these levels is linked to the </a:t>
            </a:r>
            <a:r>
              <a:rPr lang="en-GB" b="1" dirty="0" smtClean="0"/>
              <a:t>use of language</a:t>
            </a:r>
            <a:r>
              <a:rPr lang="en-GB" dirty="0" smtClean="0"/>
              <a:t>. Highlighting this and creating greater awareness provides an opportunity for reflection and the conscious avoidance of devaluing, ostracisation and discrimination. </a:t>
            </a:r>
          </a:p>
          <a:p>
            <a:pPr marL="179388" indent="0">
              <a:spcBef>
                <a:spcPts val="1200"/>
              </a:spcBef>
              <a:buNone/>
            </a:pPr>
            <a:r>
              <a:rPr lang="en-GB" dirty="0" smtClean="0"/>
              <a:t>Human language offers much greater potential than just simply exchanging factual information. For example we can cheer someone up with some friendly words, or hurt someone with unfriendly words. Also comments that are not deliberately intended to be nasty could insult, hurt or offend other people. </a:t>
            </a:r>
          </a:p>
          <a:p>
            <a:pPr marL="179388" indent="0">
              <a:spcBef>
                <a:spcPts val="1200"/>
              </a:spcBef>
              <a:buNone/>
            </a:pPr>
            <a:r>
              <a:rPr lang="en-GB" b="1" dirty="0" smtClean="0"/>
              <a:t>There is a thin line between discrimination and impartiality.</a:t>
            </a:r>
          </a:p>
          <a:p>
            <a:pPr>
              <a:buNone/>
            </a:pPr>
            <a:endParaRPr lang="de-A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Words are actions</a:t>
            </a:r>
            <a:endParaRPr lang="en-GB" dirty="0"/>
          </a:p>
        </p:txBody>
      </p:sp>
      <p:sp>
        <p:nvSpPr>
          <p:cNvPr id="3" name="Inhaltsplatzhalter 2"/>
          <p:cNvSpPr>
            <a:spLocks noGrp="1"/>
          </p:cNvSpPr>
          <p:nvPr>
            <p:ph type="body" idx="1"/>
          </p:nvPr>
        </p:nvSpPr>
        <p:spPr/>
        <p:txBody>
          <a:bodyPr>
            <a:normAutofit fontScale="47500" lnSpcReduction="20000"/>
          </a:bodyPr>
          <a:lstStyle/>
          <a:p>
            <a:pPr>
              <a:buNone/>
            </a:pPr>
            <a:r>
              <a:rPr lang="en-GB" dirty="0" smtClean="0"/>
              <a:t>Examples:</a:t>
            </a:r>
          </a:p>
          <a:p>
            <a:pPr>
              <a:buNone/>
            </a:pPr>
            <a:endParaRPr lang="en-GB" dirty="0" smtClean="0"/>
          </a:p>
          <a:p>
            <a:pPr>
              <a:buNone/>
            </a:pPr>
            <a:r>
              <a:rPr lang="en-GB" b="1" dirty="0" smtClean="0"/>
              <a:t>“But your German is very good!”</a:t>
            </a:r>
            <a:r>
              <a:rPr lang="en-GB" dirty="0" smtClean="0"/>
              <a:t/>
            </a:r>
            <a:br>
              <a:rPr lang="en-GB" dirty="0" smtClean="0"/>
            </a:br>
            <a:r>
              <a:rPr lang="en-GB" dirty="0" smtClean="0"/>
              <a:t>With respect to a person who has perhaps spent the whole of his or her life in German speaking countries, this implied negative expectation is an expression of prejudice and is therefore discriminatory on the grounds of their origin. </a:t>
            </a:r>
          </a:p>
          <a:p>
            <a:pPr>
              <a:buNone/>
            </a:pPr>
            <a:r>
              <a:rPr lang="en-GB" b="1" dirty="0" smtClean="0"/>
              <a:t>“With your good looks you could get any man you want!”</a:t>
            </a:r>
          </a:p>
          <a:p>
            <a:pPr>
              <a:buNone/>
            </a:pPr>
            <a:r>
              <a:rPr lang="en-GB" dirty="0" smtClean="0"/>
              <a:t>Saying this deliberately to a lesbian colleague represents discrimination on the grounds of sexual orientation. </a:t>
            </a:r>
          </a:p>
          <a:p>
            <a:pPr>
              <a:buNone/>
            </a:pPr>
            <a:r>
              <a:rPr lang="en-GB" b="1" dirty="0" smtClean="0"/>
              <a:t>“Congratulations, for your age you have completed the task very quickly!”</a:t>
            </a:r>
          </a:p>
          <a:p>
            <a:pPr>
              <a:buNone/>
            </a:pPr>
            <a:r>
              <a:rPr lang="en-GB" dirty="0" smtClean="0"/>
              <a:t>These words imply that older people are not capable of undertaking tasks quickly, reinforcing this misconception, and are derogatory and discriminatory against this particular age group. </a:t>
            </a:r>
          </a:p>
          <a:p>
            <a:pPr>
              <a:buNone/>
            </a:pPr>
            <a:r>
              <a:rPr lang="en-GB" b="1" dirty="0" smtClean="0"/>
              <a:t>“You go right at crossing!“</a:t>
            </a:r>
          </a:p>
          <a:p>
            <a:pPr>
              <a:buNone/>
            </a:pPr>
            <a:r>
              <a:rPr lang="en-GB" dirty="0" smtClean="0"/>
              <a:t>These directions for a foreign looking person are degrading in two ways: due to the spontaneous use of a more familiar form of address and through extremely over-simplified grammar. </a:t>
            </a:r>
            <a:r>
              <a:rPr lang="de-AT" dirty="0" smtClean="0"/>
              <a:t>    </a:t>
            </a:r>
            <a:endParaRPr lang="de-AT" dirty="0"/>
          </a:p>
          <a:p>
            <a:pPr>
              <a:buNone/>
            </a:pPr>
            <a:endParaRPr lang="en-GB" dirty="0" smtClean="0"/>
          </a:p>
          <a:p>
            <a:pPr>
              <a:buNone/>
            </a:pPr>
            <a:endParaRPr lang="de-A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15616" y="548680"/>
            <a:ext cx="6670558" cy="1143000"/>
          </a:xfrm>
        </p:spPr>
        <p:txBody>
          <a:bodyPr>
            <a:normAutofit/>
          </a:bodyPr>
          <a:lstStyle/>
          <a:p>
            <a:r>
              <a:rPr lang="en-GB" dirty="0" smtClean="0"/>
              <a:t>Finding the right words</a:t>
            </a:r>
            <a:endParaRPr lang="en-GB" dirty="0"/>
          </a:p>
        </p:txBody>
      </p:sp>
      <p:sp>
        <p:nvSpPr>
          <p:cNvPr id="3" name="Inhaltsplatzhalter 2"/>
          <p:cNvSpPr>
            <a:spLocks noGrp="1"/>
          </p:cNvSpPr>
          <p:nvPr>
            <p:ph type="body" idx="1"/>
          </p:nvPr>
        </p:nvSpPr>
        <p:spPr>
          <a:xfrm>
            <a:off x="1141999" y="1844824"/>
            <a:ext cx="6670557" cy="4110070"/>
          </a:xfrm>
        </p:spPr>
        <p:txBody>
          <a:bodyPr>
            <a:normAutofit fontScale="77500" lnSpcReduction="20000"/>
          </a:bodyPr>
          <a:lstStyle/>
          <a:p>
            <a:pPr marL="179388" indent="0">
              <a:spcBef>
                <a:spcPts val="1200"/>
              </a:spcBef>
              <a:buNone/>
            </a:pPr>
            <a:r>
              <a:rPr lang="en-GB" dirty="0" smtClean="0"/>
              <a:t>Consider how you should address someone!</a:t>
            </a:r>
          </a:p>
          <a:p>
            <a:pPr marL="179388" indent="0">
              <a:spcBef>
                <a:spcPts val="1200"/>
              </a:spcBef>
              <a:buNone/>
            </a:pPr>
            <a:r>
              <a:rPr lang="en-GB" dirty="0" smtClean="0"/>
              <a:t>Treat all people the same!</a:t>
            </a:r>
          </a:p>
          <a:p>
            <a:pPr marL="179388" indent="0">
              <a:spcBef>
                <a:spcPts val="1200"/>
              </a:spcBef>
              <a:buNone/>
            </a:pPr>
            <a:r>
              <a:rPr lang="en-GB" dirty="0" smtClean="0"/>
              <a:t>Address ALL people you do not know with the polite form!</a:t>
            </a:r>
          </a:p>
          <a:p>
            <a:pPr marL="179388" indent="0">
              <a:spcBef>
                <a:spcPts val="1200"/>
              </a:spcBef>
              <a:buNone/>
            </a:pPr>
            <a:r>
              <a:rPr lang="en-GB" dirty="0" smtClean="0"/>
              <a:t>Address people you know with their names, even if their name is difficult to pronounce!</a:t>
            </a:r>
          </a:p>
          <a:p>
            <a:pPr marL="179388" indent="0">
              <a:spcBef>
                <a:spcPts val="1200"/>
              </a:spcBef>
              <a:buNone/>
            </a:pPr>
            <a:r>
              <a:rPr lang="en-GB" dirty="0" smtClean="0"/>
              <a:t>When talking to people who have a different native language to you speak more slowly, use simpler words and always grammatically correct!</a:t>
            </a:r>
          </a:p>
          <a:p>
            <a:pPr>
              <a:buNone/>
            </a:pPr>
            <a:endParaRPr lang="de-AT" dirty="0" smtClean="0"/>
          </a:p>
          <a:p>
            <a:pPr>
              <a:buNone/>
            </a:pPr>
            <a:endParaRPr lang="de-AT" dirty="0" smtClean="0"/>
          </a:p>
          <a:p>
            <a:pPr>
              <a:buNone/>
            </a:pPr>
            <a:endParaRPr lang="de-AT" dirty="0" smtClean="0"/>
          </a:p>
        </p:txBody>
      </p:sp>
    </p:spTree>
  </p:cSld>
  <p:clrMapOvr>
    <a:masterClrMapping/>
  </p:clrMapOvr>
</p:sld>
</file>

<file path=ppt/theme/theme1.xml><?xml version="1.0" encoding="utf-8"?>
<a:theme xmlns:a="http://schemas.openxmlformats.org/drawingml/2006/main" name="1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201</Words>
  <Application>Microsoft Office PowerPoint</Application>
  <PresentationFormat>Bildschirmpräsentation (4:3)</PresentationFormat>
  <Paragraphs>23</Paragraphs>
  <Slides>4</Slides>
  <Notes>0</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1_OpenPROF</vt:lpstr>
      <vt:lpstr>Representation of Diversity</vt:lpstr>
      <vt:lpstr>Words are actions</vt:lpstr>
      <vt:lpstr>Words are actions</vt:lpstr>
      <vt:lpstr>Finding the right words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OER Repräsentation von Diversity</dc:title>
  <dc:creator>Gabi Metz</dc:creator>
  <cp:lastModifiedBy>Veronika Rechberger</cp:lastModifiedBy>
  <cp:revision>30</cp:revision>
  <dcterms:created xsi:type="dcterms:W3CDTF">2016-05-15T13:43:30Z</dcterms:created>
  <dcterms:modified xsi:type="dcterms:W3CDTF">2016-06-29T11:50:07Z</dcterms:modified>
</cp:coreProperties>
</file>