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60" r:id="rId2"/>
    <p:sldId id="27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9" r:id="rId12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454851"/>
    <a:srgbClr val="3C3E48"/>
    <a:srgbClr val="3F404A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7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A76BF3C-C592-1A47-9228-7DAC5B174F6F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336BA4-5F08-484A-BE8C-7FEF39E9C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09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998" y="1201972"/>
            <a:ext cx="6630402" cy="2373099"/>
          </a:xfrm>
        </p:spPr>
        <p:txBody>
          <a:bodyPr/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999" y="3692461"/>
            <a:ext cx="6630401" cy="21023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latin typeface="Adobe Caslon Pro"/>
              <a:cs typeface="Adobe Caslon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7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603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610072" cy="5851525"/>
          </a:xfrm>
        </p:spPr>
        <p:txBody>
          <a:bodyPr vert="eaVert"/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998" y="274638"/>
            <a:ext cx="5335001" cy="5851525"/>
          </a:xfrm>
        </p:spPr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  <a:endParaRPr lang="en-US" dirty="0" smtClean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531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243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017" y="4406900"/>
            <a:ext cx="66385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4017" y="2906713"/>
            <a:ext cx="66385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18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998" y="1600200"/>
            <a:ext cx="33538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dirty="0" smtClean="0"/>
              <a:t>Click to edit Master text styles</a:t>
            </a:r>
          </a:p>
          <a:p>
            <a:pPr lvl="1"/>
            <a:r>
              <a:rPr lang="lt-LT" dirty="0" smtClean="0"/>
              <a:t>Second level</a:t>
            </a:r>
          </a:p>
          <a:p>
            <a:pPr lvl="2"/>
            <a:r>
              <a:rPr lang="lt-LT" dirty="0" smtClean="0"/>
              <a:t>Third level</a:t>
            </a:r>
          </a:p>
          <a:p>
            <a:pPr lvl="3"/>
            <a:r>
              <a:rPr lang="lt-LT" dirty="0" smtClean="0"/>
              <a:t>Fourth level</a:t>
            </a:r>
          </a:p>
          <a:p>
            <a:pPr lvl="4"/>
            <a:r>
              <a:rPr lang="lt-LT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1643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dirty="0" smtClean="0"/>
              <a:t>Click to edit Master text styles</a:t>
            </a:r>
          </a:p>
          <a:p>
            <a:pPr lvl="1"/>
            <a:r>
              <a:rPr lang="lt-LT" dirty="0" smtClean="0"/>
              <a:t>Second level</a:t>
            </a:r>
          </a:p>
          <a:p>
            <a:pPr lvl="2"/>
            <a:r>
              <a:rPr lang="lt-LT" dirty="0" smtClean="0"/>
              <a:t>Third level</a:t>
            </a:r>
          </a:p>
          <a:p>
            <a:pPr lvl="3"/>
            <a:r>
              <a:rPr lang="lt-LT" dirty="0" smtClean="0"/>
              <a:t>Fourth level</a:t>
            </a:r>
          </a:p>
          <a:p>
            <a:pPr lvl="4"/>
            <a:r>
              <a:rPr lang="lt-LT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982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06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98" y="722862"/>
            <a:ext cx="6670559" cy="1143000"/>
          </a:xfrm>
        </p:spPr>
        <p:txBody>
          <a:bodyPr/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199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080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175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933" y="4800600"/>
            <a:ext cx="662862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3933" y="207245"/>
            <a:ext cx="662862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3933" y="5367338"/>
            <a:ext cx="662862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408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t_bgr_kr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6856"/>
            <a:ext cx="9144000" cy="2121144"/>
          </a:xfrm>
          <a:prstGeom prst="rect">
            <a:avLst/>
          </a:prstGeom>
        </p:spPr>
      </p:pic>
      <p:pic>
        <p:nvPicPr>
          <p:cNvPr id="7" name="Picture 6" descr="back_full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13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998" y="274638"/>
            <a:ext cx="66705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999" y="1600201"/>
            <a:ext cx="6670558" cy="4354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 smtClean="0"/>
              <a:t>Click to edit Master text styles</a:t>
            </a:r>
          </a:p>
          <a:p>
            <a:pPr lvl="1"/>
            <a:r>
              <a:rPr lang="lt-LT" dirty="0" smtClean="0"/>
              <a:t>Second level</a:t>
            </a:r>
          </a:p>
          <a:p>
            <a:pPr lvl="2"/>
            <a:r>
              <a:rPr lang="lt-LT" dirty="0" smtClean="0"/>
              <a:t>Third level</a:t>
            </a:r>
          </a:p>
          <a:p>
            <a:pPr lvl="3"/>
            <a:r>
              <a:rPr lang="lt-LT" dirty="0" smtClean="0"/>
              <a:t>Fourth level</a:t>
            </a:r>
          </a:p>
          <a:p>
            <a:pPr lvl="4"/>
            <a:r>
              <a:rPr lang="lt-LT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B97CC-CD2A-7046-B1C6-48812DBF7666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latin typeface="Adobe Caslon Pro"/>
              <a:cs typeface="Adobe Caslon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24200" y="6500625"/>
            <a:ext cx="18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b="0" dirty="0" smtClean="0">
              <a:ln>
                <a:solidFill>
                  <a:srgbClr val="3C3E48"/>
                </a:solidFill>
              </a:ln>
              <a:solidFill>
                <a:srgbClr val="454851"/>
              </a:solidFill>
              <a:latin typeface="Adobe Caslon Pro"/>
              <a:cs typeface="Adobe Caslon Pro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166636" y="6452587"/>
            <a:ext cx="8002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3F404A"/>
                </a:solidFill>
                <a:latin typeface="Adobe Caslon Pro"/>
                <a:cs typeface="Adobe Caslon Pro"/>
              </a:rPr>
              <a:t>openprof.eu</a:t>
            </a:r>
            <a:endParaRPr lang="en-US" sz="1000" dirty="0">
              <a:solidFill>
                <a:srgbClr val="3F404A"/>
              </a:solidFill>
              <a:latin typeface="Adobe Caslon Pro"/>
              <a:cs typeface="Adobe Caslon Pro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498061" y="6459865"/>
            <a:ext cx="24777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3F404A"/>
                </a:solidFill>
                <a:latin typeface="Adobe Caslon Pro"/>
                <a:cs typeface="Adobe Caslon Pro"/>
              </a:rPr>
              <a:t>Project No. 2014-1-LT01-KA202-000562</a:t>
            </a:r>
            <a:endParaRPr lang="en-US" sz="1000" dirty="0">
              <a:solidFill>
                <a:srgbClr val="3F404A"/>
              </a:solidFill>
              <a:latin typeface="Adobe Caslon Pro"/>
              <a:cs typeface="Adobe Caslon Pro"/>
            </a:endParaRPr>
          </a:p>
        </p:txBody>
      </p:sp>
      <p:pic>
        <p:nvPicPr>
          <p:cNvPr id="14" name="Picture 13" descr="erasmusplus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22" y="184478"/>
            <a:ext cx="2245734" cy="494342"/>
          </a:xfrm>
          <a:prstGeom prst="rect">
            <a:avLst/>
          </a:prstGeom>
        </p:spPr>
      </p:pic>
      <p:pic>
        <p:nvPicPr>
          <p:cNvPr id="15" name="Picture 14" descr="oficialus_logo_296x200_0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34138" cy="9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dobe Caslon Pro"/>
          <a:ea typeface="+mj-ea"/>
          <a:cs typeface="Adobe Caslon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999" y="4011576"/>
            <a:ext cx="6630401" cy="1455729"/>
          </a:xfrm>
        </p:spPr>
        <p:txBody>
          <a:bodyPr>
            <a:normAutofit/>
          </a:bodyPr>
          <a:lstStyle/>
          <a:p>
            <a:pPr algn="r"/>
            <a:r>
              <a:rPr lang="lt-LT" sz="1800" dirty="0" smtClean="0"/>
              <a:t>Sukurta: </a:t>
            </a:r>
            <a:r>
              <a:rPr lang="en-US" sz="1800" dirty="0" err="1" smtClean="0"/>
              <a:t>Universidade</a:t>
            </a:r>
            <a:r>
              <a:rPr lang="en-US" sz="1800" dirty="0" smtClean="0"/>
              <a:t> </a:t>
            </a:r>
            <a:r>
              <a:rPr lang="en-US" sz="1800" dirty="0" err="1" smtClean="0"/>
              <a:t>Aberta</a:t>
            </a:r>
            <a:r>
              <a:rPr lang="lt-LT" sz="1800" dirty="0" smtClean="0"/>
              <a:t>, Portugalija</a:t>
            </a:r>
            <a:endParaRPr lang="lt-LT" sz="1800" dirty="0" smtClean="0"/>
          </a:p>
          <a:p>
            <a:pPr algn="r"/>
            <a:r>
              <a:rPr lang="lt-LT" sz="1800" dirty="0" smtClean="0"/>
              <a:t>Adaptuota: Šiaulių profesinio rengimo centro, Lietuva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31171" y="189922"/>
            <a:ext cx="5234469" cy="759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Open Professional Collaboration </a:t>
            </a:r>
          </a:p>
          <a:p>
            <a:r>
              <a:rPr lang="en-US" sz="2400" dirty="0" smtClean="0"/>
              <a:t>for Innovation </a:t>
            </a:r>
            <a:endParaRPr lang="en-US" sz="2400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41999" y="1509470"/>
            <a:ext cx="6630402" cy="2373099"/>
          </a:xfrm>
        </p:spPr>
        <p:txBody>
          <a:bodyPr/>
          <a:lstStyle/>
          <a:p>
            <a:r>
              <a:rPr lang="pt-PT" dirty="0" smtClean="0"/>
              <a:t> </a:t>
            </a:r>
            <a:r>
              <a:rPr lang="lt-LT" dirty="0" smtClean="0"/>
              <a:t>Kas yra skaitmeninis pasakojimas</a:t>
            </a:r>
            <a:r>
              <a:rPr lang="pt-PT" dirty="0" smtClean="0"/>
              <a:t>?</a:t>
            </a:r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98" y="5436262"/>
            <a:ext cx="2886588" cy="8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0896" y="989837"/>
            <a:ext cx="8680789" cy="48767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cxnSp>
        <p:nvCxnSpPr>
          <p:cNvPr id="3" name="Conexão recta 2"/>
          <p:cNvCxnSpPr/>
          <p:nvPr/>
        </p:nvCxnSpPr>
        <p:spPr>
          <a:xfrm>
            <a:off x="3105793" y="1578398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1167919" y="5363911"/>
            <a:ext cx="5444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Pav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1: </a:t>
            </a:r>
            <a:r>
              <a:rPr lang="lt-L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Pasakojimų struktūra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Dillingham, </a:t>
            </a:r>
            <a:r>
              <a:rPr lang="lt-L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adaptuota pagal 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Ohler</a:t>
            </a: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D:\outro_disco\documentos\mestrado_algumas_coisas\dissertacao\estrutura_hi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76" y="1853749"/>
            <a:ext cx="753203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832931" y="5676236"/>
            <a:ext cx="2085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dirty="0"/>
              <a:t>http://hdl.handle.net/10400.2/3472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49856" y="963211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b="1" dirty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Pasakojimų struktūra</a:t>
            </a:r>
            <a:r>
              <a:rPr lang="pt-PT" sz="2400" b="1" dirty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9828" y="1797628"/>
            <a:ext cx="1060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b="1" i="1" dirty="0" smtClean="0"/>
              <a:t>Vidurys</a:t>
            </a:r>
            <a:endParaRPr lang="lt-LT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105793" y="1949773"/>
            <a:ext cx="1060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i="1" dirty="0" smtClean="0"/>
              <a:t>(Įtampa)</a:t>
            </a:r>
            <a:endParaRPr lang="lt-LT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55030" y="1963221"/>
            <a:ext cx="18307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i="1" dirty="0" smtClean="0"/>
              <a:t>(Detalizavimas)</a:t>
            </a:r>
            <a:endParaRPr lang="lt-LT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02555" y="2638354"/>
            <a:ext cx="111107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b="1" i="1" dirty="0" smtClean="0"/>
              <a:t>Problema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sz="1200" i="1" dirty="0" smtClean="0"/>
              <a:t>Klausimas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sz="1200" i="1" dirty="0" smtClean="0"/>
              <a:t>Galimybė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sz="1200" i="1" dirty="0" smtClean="0"/>
              <a:t>Iššūkis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sz="1200" i="1" dirty="0" smtClean="0"/>
              <a:t>Tikslas</a:t>
            </a:r>
            <a:endParaRPr lang="lt-LT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99439" y="2644878"/>
            <a:ext cx="174798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b="1" i="1" dirty="0" smtClean="0"/>
              <a:t>Sprendimas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sz="1200" i="1" dirty="0" smtClean="0"/>
              <a:t>Atsakyti klausimai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sz="1200" i="1" dirty="0" smtClean="0"/>
              <a:t>Išnaudotos galimybės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sz="1200" i="1" dirty="0" smtClean="0"/>
              <a:t>Priimti iššūkiai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sz="1200" i="1" dirty="0" smtClean="0"/>
              <a:t>Pasiekti tikslai</a:t>
            </a:r>
            <a:endParaRPr lang="lt-LT" sz="1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87737" y="2859851"/>
            <a:ext cx="16362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i="1" dirty="0" smtClean="0"/>
              <a:t>(Konfliktas, vystymas)</a:t>
            </a:r>
            <a:endParaRPr lang="lt-LT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1607" y="3727277"/>
            <a:ext cx="2212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b="1" i="1" dirty="0" smtClean="0"/>
              <a:t>„Iššūkis nuotykiui...“</a:t>
            </a:r>
            <a:endParaRPr lang="lt-LT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32931" y="3727277"/>
            <a:ext cx="18336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b="1" i="1" dirty="0" smtClean="0"/>
              <a:t>Sprendimas</a:t>
            </a:r>
            <a:endParaRPr lang="lt-LT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1607" y="4169697"/>
            <a:ext cx="17849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t-LT" sz="1400" i="1" dirty="0" smtClean="0"/>
              <a:t>Įprastas gyvenimas</a:t>
            </a:r>
            <a:endParaRPr lang="lt-LT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43157" y="4153680"/>
            <a:ext cx="16756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sz="1400" i="1" dirty="0" smtClean="0"/>
              <a:t>Santrauka</a:t>
            </a:r>
            <a:endParaRPr lang="lt-LT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09826" y="4131716"/>
            <a:ext cx="18002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b="1" i="1" dirty="0" smtClean="0"/>
              <a:t>Transformacija?</a:t>
            </a:r>
            <a:endParaRPr lang="lt-LT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00176" y="4935614"/>
            <a:ext cx="1060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b="1" i="1" dirty="0" smtClean="0"/>
              <a:t>Pradžia</a:t>
            </a:r>
            <a:endParaRPr lang="lt-LT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468780" y="4981451"/>
            <a:ext cx="1060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b="1" i="1" dirty="0" smtClean="0"/>
              <a:t>Pabaiga</a:t>
            </a:r>
            <a:endParaRPr lang="lt-LT" b="1" i="1" dirty="0"/>
          </a:p>
        </p:txBody>
      </p:sp>
    </p:spTree>
    <p:extLst>
      <p:ext uri="{BB962C8B-B14F-4D97-AF65-F5344CB8AC3E}">
        <p14:creationId xmlns:p14="http://schemas.microsoft.com/office/powerpoint/2010/main" val="35420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41999" y="1436479"/>
            <a:ext cx="6630401" cy="2172230"/>
          </a:xfrm>
          <a:noFill/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</a:pPr>
            <a:r>
              <a:rPr lang="lt-LT" dirty="0" smtClean="0"/>
              <a:t>Sukurta </a:t>
            </a:r>
            <a:r>
              <a:rPr lang="en-US" dirty="0" err="1" smtClean="0"/>
              <a:t>Morgado</a:t>
            </a:r>
            <a:r>
              <a:rPr lang="en-US" dirty="0" smtClean="0"/>
              <a:t>, L. &amp; </a:t>
            </a:r>
            <a:r>
              <a:rPr lang="en-US" dirty="0" err="1" smtClean="0"/>
              <a:t>Figueiredo</a:t>
            </a:r>
            <a:r>
              <a:rPr lang="en-US" dirty="0" smtClean="0"/>
              <a:t>, </a:t>
            </a:r>
            <a:r>
              <a:rPr lang="en-US" dirty="0"/>
              <a:t>J</a:t>
            </a:r>
            <a:r>
              <a:rPr lang="en-US" dirty="0" smtClean="0"/>
              <a:t>.</a:t>
            </a:r>
            <a:r>
              <a:rPr lang="lt-LT" dirty="0"/>
              <a:t> adaptuota Šiaulių profesinio rengimo centro</a:t>
            </a:r>
            <a:r>
              <a:rPr lang="en-US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Erasmus+ </a:t>
            </a:r>
            <a:r>
              <a:rPr lang="en-US" dirty="0" err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proje</a:t>
            </a:r>
            <a:r>
              <a:rPr lang="lt-LT" dirty="0" err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kto</a:t>
            </a:r>
            <a:r>
              <a:rPr lang="lt-LT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“Open Professional Collaboration for Innovation”</a:t>
            </a:r>
            <a:r>
              <a:rPr lang="lt-LT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įgyvendinimo metu</a:t>
            </a:r>
            <a:endParaRPr lang="en-US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ubtitle 8"/>
          <p:cNvSpPr txBox="1">
            <a:spLocks/>
          </p:cNvSpPr>
          <p:nvPr/>
        </p:nvSpPr>
        <p:spPr>
          <a:xfrm>
            <a:off x="1141999" y="2931936"/>
            <a:ext cx="6630401" cy="1365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Subtitle 8"/>
          <p:cNvSpPr txBox="1">
            <a:spLocks/>
          </p:cNvSpPr>
          <p:nvPr/>
        </p:nvSpPr>
        <p:spPr>
          <a:xfrm>
            <a:off x="1141999" y="4449408"/>
            <a:ext cx="6630401" cy="1365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buClr>
                <a:srgbClr val="888888"/>
              </a:buClr>
              <a:buSzPct val="25000"/>
            </a:pPr>
            <a:r>
              <a:rPr lang="lt-LT" i="1" dirty="0" err="1">
                <a:solidFill>
                  <a:schemeClr val="bg1">
                    <a:lumMod val="50000"/>
                  </a:schemeClr>
                </a:solidFill>
              </a:rPr>
              <a:t>Erasmus</a:t>
            </a:r>
            <a:r>
              <a:rPr lang="lt-LT" i="1" dirty="0">
                <a:solidFill>
                  <a:schemeClr val="bg1">
                    <a:lumMod val="50000"/>
                  </a:schemeClr>
                </a:solidFill>
              </a:rPr>
              <a:t>+ programą Lietuvoje administruoja Švietimo mainų paramos fondas ir finansuoja Europos Komisija. Šis AŠĮ atspindi tik autorių požiūrį, todėl Komisija negali būti laikoma atsakinga už bet kokį jame pateikiamos informacijos naudojimą.</a:t>
            </a:r>
            <a:endParaRPr lang="en-US" dirty="0">
              <a:solidFill>
                <a:schemeClr val="bg1">
                  <a:lumMod val="50000"/>
                </a:scheme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85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14827" y="1772155"/>
            <a:ext cx="6670558" cy="3753861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 smtClean="0"/>
              <a:t>Skaitmeninis pasakojimas – puiki priemonė savarankiškam mokymuisi, padedanti išanalizuoti situaciją įvairiais aspektais ir prisidedanti prie mokymosi tikslų pasiekimo.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172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77378" y="1088136"/>
            <a:ext cx="7269480" cy="5056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5" name="Chamada rectangular arredondada 4"/>
          <p:cNvSpPr/>
          <p:nvPr/>
        </p:nvSpPr>
        <p:spPr>
          <a:xfrm>
            <a:off x="4506195" y="1398505"/>
            <a:ext cx="2483784" cy="1152687"/>
          </a:xfrm>
          <a:prstGeom prst="wedgeRoundRectCallout">
            <a:avLst>
              <a:gd name="adj1" fmla="val 11966"/>
              <a:gd name="adj2" fmla="val 151152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9212" y="3101419"/>
            <a:ext cx="6662804" cy="1742589"/>
          </a:xfrm>
        </p:spPr>
        <p:txBody>
          <a:bodyPr>
            <a:normAutofit fontScale="55000" lnSpcReduction="20000"/>
          </a:bodyPr>
          <a:lstStyle/>
          <a:p>
            <a:r>
              <a:rPr lang="lt-LT" sz="72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Kas yra</a:t>
            </a:r>
            <a:endParaRPr lang="pt-PT" sz="7200" dirty="0" smtClean="0">
              <a:solidFill>
                <a:schemeClr val="tx1"/>
              </a:solidFill>
              <a:latin typeface="Eras Bold ITC" panose="020B0907030504020204" pitchFamily="34" charset="0"/>
            </a:endParaRPr>
          </a:p>
          <a:p>
            <a:r>
              <a:rPr lang="pt-PT" sz="72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lt-LT" sz="114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SKAITMENINIS</a:t>
            </a:r>
            <a:endParaRPr lang="pt-PT" sz="114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705111" y="4509120"/>
            <a:ext cx="68417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72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PASAKOJIMAS</a:t>
            </a:r>
            <a:r>
              <a:rPr lang="pt-PT" sz="72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?</a:t>
            </a:r>
            <a:endParaRPr lang="pt-PT" sz="7200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8" name="Chamada rectangular arredondada 7"/>
          <p:cNvSpPr/>
          <p:nvPr/>
        </p:nvSpPr>
        <p:spPr>
          <a:xfrm>
            <a:off x="2465748" y="1207758"/>
            <a:ext cx="2232248" cy="793207"/>
          </a:xfrm>
          <a:prstGeom prst="wedgeRoundRectCallout">
            <a:avLst>
              <a:gd name="adj1" fmla="val 6591"/>
              <a:gd name="adj2" fmla="val 1758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41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303" y="905256"/>
            <a:ext cx="8811481" cy="5779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cxnSp>
        <p:nvCxnSpPr>
          <p:cNvPr id="3" name="Conexão recta 2"/>
          <p:cNvCxnSpPr/>
          <p:nvPr/>
        </p:nvCxnSpPr>
        <p:spPr>
          <a:xfrm>
            <a:off x="2522903" y="1560636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Forma livre 23"/>
          <p:cNvSpPr/>
          <p:nvPr/>
        </p:nvSpPr>
        <p:spPr>
          <a:xfrm>
            <a:off x="3545912" y="2708921"/>
            <a:ext cx="955343" cy="996287"/>
          </a:xfrm>
          <a:custGeom>
            <a:avLst/>
            <a:gdLst>
              <a:gd name="connsiteX0" fmla="*/ 0 w 1433015"/>
              <a:gd name="connsiteY0" fmla="*/ 0 h 1173708"/>
              <a:gd name="connsiteX1" fmla="*/ 928048 w 1433015"/>
              <a:gd name="connsiteY1" fmla="*/ 286603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1433015"/>
              <a:gd name="connsiteY0" fmla="*/ 0 h 1173708"/>
              <a:gd name="connsiteX1" fmla="*/ 1105469 w 1433015"/>
              <a:gd name="connsiteY1" fmla="*/ 573206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955343"/>
              <a:gd name="connsiteY0" fmla="*/ 0 h 996287"/>
              <a:gd name="connsiteX1" fmla="*/ 627797 w 955343"/>
              <a:gd name="connsiteY1" fmla="*/ 395785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  <a:gd name="connsiteX0" fmla="*/ 0 w 955343"/>
              <a:gd name="connsiteY0" fmla="*/ 0 h 996287"/>
              <a:gd name="connsiteX1" fmla="*/ 614149 w 955343"/>
              <a:gd name="connsiteY1" fmla="*/ 327547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343" h="996287">
                <a:moveTo>
                  <a:pt x="0" y="0"/>
                </a:moveTo>
                <a:cubicBezTo>
                  <a:pt x="344606" y="45492"/>
                  <a:pt x="454925" y="161499"/>
                  <a:pt x="614149" y="327547"/>
                </a:cubicBezTo>
                <a:cubicBezTo>
                  <a:pt x="773373" y="493595"/>
                  <a:pt x="898477" y="884831"/>
                  <a:pt x="955343" y="996287"/>
                </a:cubicBezTo>
                <a:lnTo>
                  <a:pt x="955343" y="996287"/>
                </a:lnTo>
              </a:path>
            </a:pathLst>
          </a:custGeom>
          <a:noFill/>
          <a:ln w="28575"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98" y="3875448"/>
            <a:ext cx="2051050" cy="2371725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586335" y="2926685"/>
            <a:ext cx="281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 smtClean="0">
                <a:latin typeface="Eras Medium ITC" panose="020B0602030504020804" pitchFamily="34" charset="0"/>
              </a:rPr>
              <a:t>Tradicinis informacijos pateikimas</a:t>
            </a:r>
            <a:endParaRPr lang="pt-PT" sz="2000" dirty="0">
              <a:latin typeface="Eras Medium ITC" panose="020B0602030504020804" pitchFamily="34" charset="0"/>
            </a:endParaRPr>
          </a:p>
        </p:txBody>
      </p:sp>
      <p:sp>
        <p:nvSpPr>
          <p:cNvPr id="32" name="Forma livre 31"/>
          <p:cNvSpPr/>
          <p:nvPr/>
        </p:nvSpPr>
        <p:spPr>
          <a:xfrm flipH="1">
            <a:off x="4923752" y="2708920"/>
            <a:ext cx="783704" cy="996287"/>
          </a:xfrm>
          <a:custGeom>
            <a:avLst/>
            <a:gdLst>
              <a:gd name="connsiteX0" fmla="*/ 0 w 1433015"/>
              <a:gd name="connsiteY0" fmla="*/ 0 h 1173708"/>
              <a:gd name="connsiteX1" fmla="*/ 928048 w 1433015"/>
              <a:gd name="connsiteY1" fmla="*/ 286603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1433015"/>
              <a:gd name="connsiteY0" fmla="*/ 0 h 1173708"/>
              <a:gd name="connsiteX1" fmla="*/ 1105469 w 1433015"/>
              <a:gd name="connsiteY1" fmla="*/ 573206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955343"/>
              <a:gd name="connsiteY0" fmla="*/ 0 h 996287"/>
              <a:gd name="connsiteX1" fmla="*/ 627797 w 955343"/>
              <a:gd name="connsiteY1" fmla="*/ 395785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  <a:gd name="connsiteX0" fmla="*/ 0 w 955343"/>
              <a:gd name="connsiteY0" fmla="*/ 0 h 996287"/>
              <a:gd name="connsiteX1" fmla="*/ 614149 w 955343"/>
              <a:gd name="connsiteY1" fmla="*/ 327547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343" h="996287">
                <a:moveTo>
                  <a:pt x="0" y="0"/>
                </a:moveTo>
                <a:cubicBezTo>
                  <a:pt x="344606" y="45492"/>
                  <a:pt x="454925" y="161499"/>
                  <a:pt x="614149" y="327547"/>
                </a:cubicBezTo>
                <a:cubicBezTo>
                  <a:pt x="773373" y="493595"/>
                  <a:pt x="898477" y="884831"/>
                  <a:pt x="955343" y="996287"/>
                </a:cubicBezTo>
                <a:lnTo>
                  <a:pt x="955343" y="996287"/>
                </a:lnTo>
              </a:path>
            </a:pathLst>
          </a:custGeom>
          <a:noFill/>
          <a:ln w="28575"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539552" y="2420889"/>
            <a:ext cx="2975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8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PASAKOJIMAS</a:t>
            </a:r>
            <a:endParaRPr lang="pt-PT" sz="2800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4" name="Subtítulo 2"/>
          <p:cNvSpPr txBox="1">
            <a:spLocks/>
          </p:cNvSpPr>
          <p:nvPr/>
        </p:nvSpPr>
        <p:spPr>
          <a:xfrm>
            <a:off x="5556864" y="2422630"/>
            <a:ext cx="2975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MULTIM</a:t>
            </a:r>
            <a:r>
              <a:rPr lang="lt-LT" sz="28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E</a:t>
            </a:r>
            <a:r>
              <a:rPr lang="pt-PT" sz="28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DI</a:t>
            </a:r>
            <a:r>
              <a:rPr lang="lt-LT" sz="28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J</a:t>
            </a:r>
            <a:r>
              <a:rPr lang="pt-PT" sz="28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A</a:t>
            </a:r>
            <a:endParaRPr lang="pt-PT" sz="2800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929867" y="2998693"/>
            <a:ext cx="2376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2000" dirty="0" smtClean="0">
                <a:latin typeface="Eras Medium ITC" panose="020B0602030504020804" pitchFamily="34" charset="0"/>
              </a:rPr>
              <a:t>Pasakojimas su vaizdais, </a:t>
            </a:r>
            <a:r>
              <a:rPr lang="lt-LT" sz="2000" dirty="0" err="1" smtClean="0">
                <a:latin typeface="Eras Medium ITC" panose="020B0602030504020804" pitchFamily="34" charset="0"/>
              </a:rPr>
              <a:t>audio</a:t>
            </a:r>
            <a:r>
              <a:rPr lang="lt-LT" sz="2000" dirty="0" smtClean="0">
                <a:latin typeface="Eras Medium ITC" panose="020B0602030504020804" pitchFamily="34" charset="0"/>
              </a:rPr>
              <a:t> ar </a:t>
            </a:r>
            <a:r>
              <a:rPr lang="lt-LT" sz="2000" dirty="0" err="1" smtClean="0">
                <a:latin typeface="Eras Medium ITC" panose="020B0602030504020804" pitchFamily="34" charset="0"/>
              </a:rPr>
              <a:t>video</a:t>
            </a:r>
            <a:r>
              <a:rPr lang="lt-LT" sz="2000" dirty="0" smtClean="0">
                <a:latin typeface="Eras Medium ITC" panose="020B0602030504020804" pitchFamily="34" charset="0"/>
              </a:rPr>
              <a:t> medžiaga</a:t>
            </a:r>
            <a:endParaRPr lang="pt-PT" sz="2000" dirty="0">
              <a:latin typeface="Eras Medium ITC" panose="020B0602030504020804" pitchFamily="34" charset="0"/>
            </a:endParaRPr>
          </a:p>
        </p:txBody>
      </p:sp>
      <p:sp>
        <p:nvSpPr>
          <p:cNvPr id="38" name="Subtítulo 2"/>
          <p:cNvSpPr txBox="1">
            <a:spLocks/>
          </p:cNvSpPr>
          <p:nvPr/>
        </p:nvSpPr>
        <p:spPr>
          <a:xfrm>
            <a:off x="3987956" y="5755720"/>
            <a:ext cx="1381134" cy="3834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SKAITMENINIS</a:t>
            </a:r>
            <a:endParaRPr lang="pt-PT" sz="1600" dirty="0">
              <a:solidFill>
                <a:schemeClr val="tx1">
                  <a:lumMod val="85000"/>
                  <a:lumOff val="1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9" name="Subtítulo 2"/>
          <p:cNvSpPr txBox="1">
            <a:spLocks/>
          </p:cNvSpPr>
          <p:nvPr/>
        </p:nvSpPr>
        <p:spPr>
          <a:xfrm>
            <a:off x="3401896" y="5877272"/>
            <a:ext cx="266429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PASAKOJIMAS</a:t>
            </a:r>
            <a:endParaRPr lang="pt-PT" sz="1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192889" y="6242001"/>
            <a:ext cx="27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www.freepik.com/free-vector/vectors_713852.htm</a:t>
            </a:r>
          </a:p>
          <a:p>
            <a:r>
              <a:rPr lang="pt-PT" sz="800" dirty="0" smtClean="0"/>
              <a:t>www.vectoropenstock.com/vectors/preview/70335/multimedia-flat-icons-set</a:t>
            </a:r>
            <a:endParaRPr lang="pt-PT" sz="800" dirty="0"/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48" y="1951089"/>
            <a:ext cx="498421" cy="448301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73355"/>
            <a:ext cx="289815" cy="335702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67" y="2066906"/>
            <a:ext cx="442333" cy="355723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028996"/>
            <a:ext cx="311048" cy="424421"/>
          </a:xfrm>
          <a:prstGeom prst="rect">
            <a:avLst/>
          </a:prstGeom>
        </p:spPr>
      </p:pic>
      <p:sp>
        <p:nvSpPr>
          <p:cNvPr id="52" name="Subtítulo 2"/>
          <p:cNvSpPr txBox="1">
            <a:spLocks/>
          </p:cNvSpPr>
          <p:nvPr/>
        </p:nvSpPr>
        <p:spPr>
          <a:xfrm>
            <a:off x="7314767" y="2013455"/>
            <a:ext cx="929641" cy="407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ras Bold ITC" panose="020B0907030504020204" pitchFamily="34" charset="0"/>
              </a:rPr>
              <a:t>ABC</a:t>
            </a:r>
            <a:endParaRPr lang="pt-PT" sz="2000" dirty="0">
              <a:solidFill>
                <a:schemeClr val="tx1">
                  <a:lumMod val="95000"/>
                  <a:lumOff val="5000"/>
                </a:schemeClr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3736" y="1053840"/>
            <a:ext cx="8906256" cy="56144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cxnSp>
        <p:nvCxnSpPr>
          <p:cNvPr id="3" name="Conexão recta 2"/>
          <p:cNvCxnSpPr/>
          <p:nvPr/>
        </p:nvCxnSpPr>
        <p:spPr>
          <a:xfrm>
            <a:off x="2986921" y="1565996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232464" y="1051734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REIKŠMĖ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496312" y="2132856"/>
            <a:ext cx="5907096" cy="16312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/>
              <a:t>         </a:t>
            </a:r>
            <a:r>
              <a:rPr lang="pt-PT" sz="2000" b="1" dirty="0" smtClean="0">
                <a:solidFill>
                  <a:schemeClr val="bg1"/>
                </a:solidFill>
              </a:rPr>
              <a:t>(…)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lt-LT" sz="2000" dirty="0" smtClean="0">
                <a:solidFill>
                  <a:schemeClr val="bg1"/>
                </a:solidFill>
              </a:rPr>
              <a:t>Skaitmeninis pasakojimas turi keletą reikšmių, tačiau dažniausiai visos jos yra susijusios su </a:t>
            </a:r>
            <a:r>
              <a:rPr lang="lt-LT" sz="2000" i="1" dirty="0" smtClean="0">
                <a:solidFill>
                  <a:schemeClr val="bg1"/>
                </a:solidFill>
              </a:rPr>
              <a:t>pasakojimo</a:t>
            </a:r>
            <a:r>
              <a:rPr lang="lt-LT" sz="2000" dirty="0" smtClean="0">
                <a:solidFill>
                  <a:schemeClr val="bg1"/>
                </a:solidFill>
              </a:rPr>
              <a:t> derinimu su įvairiomis multimedija priemonėmis ir resursais, tokiais kaip vaizdai, </a:t>
            </a:r>
            <a:r>
              <a:rPr lang="lt-LT" sz="2000" dirty="0" err="1" smtClean="0">
                <a:solidFill>
                  <a:schemeClr val="bg1"/>
                </a:solidFill>
              </a:rPr>
              <a:t>audio</a:t>
            </a:r>
            <a:r>
              <a:rPr lang="lt-LT" sz="2000" dirty="0" smtClean="0">
                <a:solidFill>
                  <a:schemeClr val="bg1"/>
                </a:solidFill>
              </a:rPr>
              <a:t> ir </a:t>
            </a:r>
            <a:r>
              <a:rPr lang="lt-LT" sz="2000" dirty="0" err="1" smtClean="0">
                <a:solidFill>
                  <a:schemeClr val="bg1"/>
                </a:solidFill>
              </a:rPr>
              <a:t>video</a:t>
            </a:r>
            <a:r>
              <a:rPr lang="lt-LT" sz="2000" dirty="0" smtClean="0">
                <a:solidFill>
                  <a:schemeClr val="bg1"/>
                </a:solidFill>
              </a:rPr>
              <a:t> medžiaga. </a:t>
            </a:r>
            <a:r>
              <a:rPr lang="pt-PT" sz="1400" b="1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(</a:t>
            </a:r>
            <a:r>
              <a:rPr lang="pt-PT" sz="1400" b="1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Robin, 2006)</a:t>
            </a:r>
            <a:endParaRPr lang="pt-PT" sz="1400" b="1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251520" y="1844824"/>
            <a:ext cx="129614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1500" dirty="0" smtClean="0">
                <a:solidFill>
                  <a:schemeClr val="bg1"/>
                </a:solidFill>
              </a:rPr>
              <a:t>“</a:t>
            </a:r>
            <a:endParaRPr lang="pt-PT" sz="11500" dirty="0">
              <a:solidFill>
                <a:schemeClr val="bg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687249" y="4838007"/>
            <a:ext cx="377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/>
              <a:t>Robin, B. (2006). The educational uses of digital storytelling. In C. Crawford, &amp; e. al (Ed.), Proceedings of Society for Information Technology and Teacher Education International Conference (pp. 709-716). Chesapeake, VA: AACE</a:t>
            </a:r>
            <a:r>
              <a:rPr lang="en-US" sz="1100" dirty="0" smtClean="0"/>
              <a:t>.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31800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d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078664" cy="4890720"/>
          </a:xfrm>
          <a:prstGeom prst="rect">
            <a:avLst/>
          </a:prstGeom>
          <a:solidFill>
            <a:schemeClr val="bg1"/>
          </a:solidFill>
          <a:extLst/>
        </p:spPr>
      </p:pic>
      <p:cxnSp>
        <p:nvCxnSpPr>
          <p:cNvPr id="3" name="Conexão recta 2"/>
          <p:cNvCxnSpPr/>
          <p:nvPr/>
        </p:nvCxnSpPr>
        <p:spPr>
          <a:xfrm>
            <a:off x="2862572" y="1346540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155917" y="867148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Pasakojimų struktūra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399032" y="4366845"/>
            <a:ext cx="6931152" cy="588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 </a:t>
            </a:r>
            <a:r>
              <a:rPr lang="lt-L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Visi pasakojimai turi pradžią, vidurį ir pabaigą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endParaRPr lang="pt-PT" sz="2400" dirty="0" smtClean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229190" y="6567155"/>
            <a:ext cx="28793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www.freepik.com/free-vector/vectors_797861.htm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6282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3464" y="758952"/>
            <a:ext cx="8608010" cy="546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3074" name="Picture 2" descr="C:\Users\admin\Desktop\3267139809_dd5acef851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r="14002"/>
          <a:stretch/>
        </p:blipFill>
        <p:spPr bwMode="auto">
          <a:xfrm>
            <a:off x="5595013" y="1567765"/>
            <a:ext cx="2526366" cy="4019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3" name="Conexão recta 2"/>
          <p:cNvCxnSpPr/>
          <p:nvPr/>
        </p:nvCxnSpPr>
        <p:spPr>
          <a:xfrm>
            <a:off x="2862572" y="1340768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794316" y="872331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b="1" dirty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Pasakojimų struktūra</a:t>
            </a:r>
            <a:r>
              <a:rPr lang="pt-PT" sz="2400" b="1" dirty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11560" y="1340768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>
                <a:latin typeface="Eras Medium ITC" panose="020B0602030504020804" pitchFamily="34" charset="0"/>
              </a:rPr>
              <a:t>… </a:t>
            </a:r>
            <a:r>
              <a:rPr lang="lt-LT" sz="28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situacija 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(</a:t>
            </a: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pirmiausia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)</a:t>
            </a:r>
            <a:endParaRPr lang="pt-PT" sz="2400" b="1" dirty="0" smtClean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531005" y="5690869"/>
            <a:ext cx="28793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www.flickr.com/photos/nikonvscanon/3267139809</a:t>
            </a:r>
            <a:endParaRPr lang="pt-PT" sz="1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63960" y="2573197"/>
            <a:ext cx="4312096" cy="23083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t-LT" sz="2400" dirty="0" smtClean="0">
                <a:solidFill>
                  <a:schemeClr val="bg1"/>
                </a:solidFill>
              </a:rPr>
              <a:t>Pristatomas pagrindinis veikėjas ir veiksmo vieta. 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lt-LT" sz="2400" dirty="0" smtClean="0">
                <a:solidFill>
                  <a:schemeClr val="bg1"/>
                </a:solidFill>
              </a:rPr>
              <a:t>Nustatoma nuotaika.</a:t>
            </a:r>
            <a:endParaRPr lang="pt-PT" sz="2400" b="1" dirty="0" smtClean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8912" y="1084147"/>
            <a:ext cx="8613648" cy="53309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9" r="22899"/>
          <a:stretch/>
        </p:blipFill>
        <p:spPr>
          <a:xfrm>
            <a:off x="5965301" y="2121124"/>
            <a:ext cx="2533113" cy="3329578"/>
          </a:xfrm>
          <a:prstGeom prst="rect">
            <a:avLst/>
          </a:prstGeom>
        </p:spPr>
      </p:pic>
      <p:cxnSp>
        <p:nvCxnSpPr>
          <p:cNvPr id="3" name="Conexão recta 2"/>
          <p:cNvCxnSpPr/>
          <p:nvPr/>
        </p:nvCxnSpPr>
        <p:spPr>
          <a:xfrm>
            <a:off x="2930108" y="1878246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774060" y="1878246"/>
            <a:ext cx="463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r>
              <a:rPr lang="lt-LT" sz="32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painumas </a:t>
            </a:r>
            <a:r>
              <a:rPr lang="pt-PT" sz="32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(</a:t>
            </a:r>
            <a:r>
              <a:rPr lang="lt-LT" sz="32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vidurys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)</a:t>
            </a:r>
            <a:endParaRPr lang="pt-PT" sz="2400" dirty="0" smtClean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938875" y="5416461"/>
            <a:ext cx="2585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www.flickr.com/photos/doyland/5170660795</a:t>
            </a:r>
            <a:endParaRPr lang="pt-PT" sz="1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960120" y="2648460"/>
            <a:ext cx="4782312" cy="11424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t-LT" sz="2400" dirty="0" smtClean="0">
                <a:solidFill>
                  <a:schemeClr val="bg1"/>
                </a:solidFill>
              </a:rPr>
              <a:t>Pristatomas konfliktas bei įvairios kliūtys, kurias veikėjas turi įveikti. </a:t>
            </a:r>
            <a:endParaRPr lang="pt-PT" sz="2400" b="1" dirty="0" smtClean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07216" y="1416580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b="1" dirty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Pasakojimų struktūra</a:t>
            </a:r>
            <a:r>
              <a:rPr lang="pt-PT" sz="2400" b="1" dirty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8328" y="822961"/>
            <a:ext cx="8534485" cy="5541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 r="19732"/>
          <a:stretch/>
        </p:blipFill>
        <p:spPr>
          <a:xfrm>
            <a:off x="5929867" y="1731009"/>
            <a:ext cx="2345453" cy="3735541"/>
          </a:xfrm>
          <a:prstGeom prst="rect">
            <a:avLst/>
          </a:prstGeom>
        </p:spPr>
      </p:pic>
      <p:cxnSp>
        <p:nvCxnSpPr>
          <p:cNvPr id="3" name="Conexão recta 2"/>
          <p:cNvCxnSpPr/>
          <p:nvPr/>
        </p:nvCxnSpPr>
        <p:spPr>
          <a:xfrm>
            <a:off x="2986921" y="1419692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611560" y="1340768"/>
            <a:ext cx="4399352" cy="75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dirty="0" smtClean="0">
                <a:latin typeface="Eras Medium ITC" panose="020B0602030504020804" pitchFamily="34" charset="0"/>
              </a:rPr>
              <a:t>… </a:t>
            </a:r>
            <a:r>
              <a:rPr lang="lt-LT" sz="32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sprendimas </a:t>
            </a:r>
            <a:r>
              <a:rPr lang="pt-PT" sz="32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(</a:t>
            </a:r>
            <a:r>
              <a:rPr lang="lt-LT" sz="32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pabaiga</a:t>
            </a:r>
            <a:r>
              <a:rPr lang="pt-PT" sz="32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)</a:t>
            </a:r>
            <a:endParaRPr lang="pt-PT" sz="3200" dirty="0" smtClean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855568" y="5537369"/>
            <a:ext cx="2731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www.flickr.com/photos/jasoneppink/386302224</a:t>
            </a:r>
            <a:endParaRPr lang="pt-PT" sz="1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63960" y="2417014"/>
            <a:ext cx="4881593" cy="22510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t-LT" sz="2400" dirty="0" smtClean="0">
                <a:solidFill>
                  <a:schemeClr val="bg1"/>
                </a:solidFill>
              </a:rPr>
              <a:t>Kuomet išsprendžiamas konfliktas, pademonstruojami pokyčiai ir nurodomi veiksmai, kuriuos veikėjas turėjo atlikti viso pasakojimo metu. </a:t>
            </a:r>
            <a:endParaRPr lang="lt-LT" sz="2400" dirty="0" smtClean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49856" y="963211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b="1" dirty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Pasakojimų struktūra</a:t>
            </a:r>
            <a:r>
              <a:rPr lang="pt-PT" sz="2400" b="1" dirty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362</Words>
  <Application>Microsoft Office PowerPoint</Application>
  <PresentationFormat>Demonstracija ekrane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7" baseType="lpstr">
      <vt:lpstr>Adobe Caslon Pro</vt:lpstr>
      <vt:lpstr>Arial</vt:lpstr>
      <vt:lpstr>Calibri</vt:lpstr>
      <vt:lpstr>Eras Bold ITC</vt:lpstr>
      <vt:lpstr>Eras Medium ITC</vt:lpstr>
      <vt:lpstr>Office Theme</vt:lpstr>
      <vt:lpstr> Kas yra skaitmeninis pasakojimas?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>Vytauto Didžiojo universitetas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Danutė Pranckutė</dc:creator>
  <cp:lastModifiedBy>Darbuotojas</cp:lastModifiedBy>
  <cp:revision>37</cp:revision>
  <cp:lastPrinted>2015-11-02T18:03:04Z</cp:lastPrinted>
  <dcterms:created xsi:type="dcterms:W3CDTF">2015-01-05T11:41:52Z</dcterms:created>
  <dcterms:modified xsi:type="dcterms:W3CDTF">2016-06-17T07:50:01Z</dcterms:modified>
</cp:coreProperties>
</file>