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AC7"/>
    <a:srgbClr val="E2E5E6"/>
    <a:srgbClr val="A5ADB2"/>
    <a:srgbClr val="454851"/>
    <a:srgbClr val="3C3E48"/>
    <a:srgbClr val="3F404A"/>
    <a:srgbClr val="E9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09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3B8F7-1BCD-E045-956B-7C1C5AAB2160}" type="datetimeFigureOut">
              <a:rPr lang="en-US" smtClean="0"/>
              <a:t>10/20/2016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DF95D-83B9-1242-9B85-291237A57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208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openprof.eu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1222688" y="6395466"/>
            <a:ext cx="2168419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entagon 15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4157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5EA0DC-A173-9544-9CCC-3CB899132351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FB9B51-4A43-AE45-A7BD-5D3CE1980265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23A2B60-D0FE-A04E-B001-966D9EFC25A9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63857" y="6395466"/>
            <a:ext cx="8975487" cy="316898"/>
          </a:xfrm>
          <a:prstGeom prst="rect">
            <a:avLst/>
          </a:prstGeom>
          <a:solidFill>
            <a:srgbClr val="E2E5E6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 userDrawn="1"/>
        </p:nvSpPr>
        <p:spPr>
          <a:xfrm>
            <a:off x="1174017" y="6395466"/>
            <a:ext cx="2217090" cy="316898"/>
          </a:xfrm>
          <a:prstGeom prst="homePlate">
            <a:avLst/>
          </a:prstGeom>
          <a:solidFill>
            <a:srgbClr val="A5ADB2"/>
          </a:solidFill>
          <a:ln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 userDrawn="1"/>
        </p:nvSpPr>
        <p:spPr>
          <a:xfrm>
            <a:off x="63857" y="6395466"/>
            <a:ext cx="1296248" cy="316898"/>
          </a:xfrm>
          <a:prstGeom prst="homePlate">
            <a:avLst/>
          </a:prstGeom>
          <a:solidFill>
            <a:srgbClr val="A5ADB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360105" y="6432368"/>
            <a:ext cx="181331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3856" y="6368446"/>
            <a:ext cx="1158833" cy="31689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>
              <a:lnSpc>
                <a:spcPct val="150000"/>
              </a:lnSpc>
              <a:defRPr sz="1000" baseline="0">
                <a:solidFill>
                  <a:srgbClr val="3F404A"/>
                </a:solidFill>
                <a:latin typeface="Adobe Caslon Pro"/>
                <a:cs typeface="Adobe Caslon Pro"/>
              </a:defRPr>
            </a:lvl1pPr>
          </a:lstStyle>
          <a:p>
            <a:fld id="{F1088289-8C3B-6C48-84B1-7B81E33087CA}" type="datetime4">
              <a:rPr lang="lt-LT" smtClean="0"/>
              <a:pPr/>
              <a:t>2016 m. spalio 20 d.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2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941FB6B-5B1E-4D4A-AAA8-058A699C34D7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1D02DD-5D33-D047-8F74-9F2DA74A3163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6C4378-4B05-8944-9A20-C483A0DE1645}" type="datetime4">
              <a:rPr lang="lt-LT" smtClean="0"/>
              <a:t>2016 m. spalio 20 d.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EB59747-5645-824B-B109-C9B81366E180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9C5176-2B59-1848-B9B0-70A6276401E5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1B28A6-5AAC-314E-ACF8-CE9160A09307}" type="datetime4">
              <a:rPr lang="lt-LT" smtClean="0"/>
              <a:t>2016 m. spalio 20 d.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openprof.eu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511630"/>
            <a:ext cx="6670559" cy="906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2593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599389" y="6424799"/>
            <a:ext cx="23903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Project No. 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1420" y="151631"/>
            <a:ext cx="1635435" cy="360000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90320" cy="871838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7959653" y="6400715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0" i="0" u="none" strike="noStrike" cap="small" baseline="0" dirty="0" smtClean="0">
                <a:ln>
                  <a:noFill/>
                </a:ln>
                <a:noFill/>
                <a:effectLst>
                  <a:reflection stA="50000" endPos="75000" dist="12700" dir="5400000" sy="-100000" algn="bl" rotWithShape="0"/>
                </a:effectLst>
                <a:latin typeface="Adobe Caslon Pro"/>
                <a:cs typeface="Adobe Caslon Pro"/>
                <a:hlinkClick r:id="rId15"/>
              </a:rPr>
              <a:t>openprof.eu</a:t>
            </a:r>
            <a:endParaRPr lang="en-US" sz="1000" b="0" i="0" u="none" strike="noStrike" cap="small" baseline="0" dirty="0">
              <a:ln>
                <a:noFill/>
              </a:ln>
              <a:noFill/>
              <a:effectLst>
                <a:reflection stA="50000" endPos="75000" dist="12700" dir="5400000" sy="-100000" algn="bl" rotWithShape="0"/>
              </a:effectLst>
              <a:latin typeface="Adobe Caslon Pro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rgbClr val="279AC7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BC9800"/>
          </a:solidFill>
        </p:spPr>
        <p:txBody>
          <a:bodyPr>
            <a:normAutofit/>
          </a:bodyPr>
          <a:lstStyle/>
          <a:p>
            <a:r>
              <a:rPr lang="en-US" smtClean="0">
                <a:solidFill>
                  <a:schemeClr val="tx1"/>
                </a:solidFill>
              </a:rPr>
              <a:t>Digital </a:t>
            </a:r>
            <a:r>
              <a:rPr lang="en-US" dirty="0" smtClean="0">
                <a:solidFill>
                  <a:schemeClr val="tx1"/>
                </a:solidFill>
              </a:rPr>
              <a:t>Tools for Digital Storytelling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Universidade</a:t>
            </a:r>
            <a:r>
              <a:rPr lang="en-US" dirty="0" smtClean="0"/>
              <a:t> </a:t>
            </a:r>
            <a:r>
              <a:rPr lang="en-US" dirty="0" err="1" smtClean="0"/>
              <a:t>Aberta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750162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523" y="4352544"/>
            <a:ext cx="1376290" cy="131848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5" y="5335036"/>
            <a:ext cx="2666351" cy="103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0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0167" y="1227365"/>
            <a:ext cx="7313083" cy="1704210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Produced by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Lina Morgado e José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Figueiredo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framework of Erasmus+ project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“Open Professional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Collaboration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Innovation”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1141999" y="2931936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Contributors: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ubtitle 8"/>
          <p:cNvSpPr txBox="1">
            <a:spLocks/>
          </p:cNvSpPr>
          <p:nvPr/>
        </p:nvSpPr>
        <p:spPr>
          <a:xfrm>
            <a:off x="1141999" y="4449408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project has been funded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 Erasmus +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programme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the European Union.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OER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reflects the views only of the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authors,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the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Commission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cannot be held responsible for any use which may be made of the information contained therein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59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4293" y="988221"/>
            <a:ext cx="6670559" cy="1143000"/>
          </a:xfrm>
          <a:solidFill>
            <a:srgbClr val="967900"/>
          </a:solidFill>
        </p:spPr>
        <p:txBody>
          <a:bodyPr>
            <a:normAutofit fontScale="90000"/>
          </a:bodyPr>
          <a:lstStyle/>
          <a:p>
            <a:r>
              <a:rPr lang="pt-PT" smtClean="0">
                <a:solidFill>
                  <a:schemeClr val="bg1"/>
                </a:solidFill>
              </a:rPr>
              <a:t>Some Tools</a:t>
            </a:r>
            <a:r>
              <a:rPr lang="pt-PT" dirty="0" smtClean="0">
                <a:solidFill>
                  <a:schemeClr val="bg1"/>
                </a:solidFill>
              </a:rPr>
              <a:t> for Digital </a:t>
            </a:r>
            <a:r>
              <a:rPr lang="pt-PT" dirty="0" err="1" smtClean="0">
                <a:solidFill>
                  <a:schemeClr val="bg1"/>
                </a:solidFill>
              </a:rPr>
              <a:t>Storytelling</a:t>
            </a:r>
            <a:endParaRPr lang="pt-PT" dirty="0">
              <a:solidFill>
                <a:schemeClr val="bg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40689" y="2498857"/>
            <a:ext cx="7641203" cy="286232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2">
                    <a:lumMod val="90000"/>
                  </a:schemeClr>
                </a:solidFill>
              </a:rPr>
              <a:t>There are 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different features that help </a:t>
            </a:r>
            <a:r>
              <a:rPr lang="en-US" sz="3600" dirty="0" smtClean="0">
                <a:solidFill>
                  <a:schemeClr val="bg2">
                    <a:lumMod val="90000"/>
                  </a:schemeClr>
                </a:solidFill>
              </a:rPr>
              <a:t> to build 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a</a:t>
            </a:r>
            <a:r>
              <a:rPr lang="en-US" sz="3600" dirty="0" smtClean="0">
                <a:solidFill>
                  <a:schemeClr val="bg2">
                    <a:lumMod val="90000"/>
                  </a:schemeClr>
                </a:solidFill>
              </a:rPr>
              <a:t> narrative but we divide 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the applications </a:t>
            </a:r>
            <a:r>
              <a:rPr lang="en-US" sz="3600" dirty="0" smtClean="0">
                <a:solidFill>
                  <a:schemeClr val="bg2">
                    <a:lumMod val="90000"/>
                  </a:schemeClr>
                </a:solidFill>
              </a:rPr>
              <a:t>in:</a:t>
            </a:r>
          </a:p>
          <a:p>
            <a:r>
              <a:rPr lang="en-US" sz="3600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sz="3600" dirty="0">
                <a:solidFill>
                  <a:srgbClr val="BC9800"/>
                </a:solidFill>
              </a:rPr>
              <a:t>image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en-US" sz="3600" dirty="0">
                <a:solidFill>
                  <a:srgbClr val="BC9800"/>
                </a:solidFill>
              </a:rPr>
              <a:t>audio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en-US" sz="3600" dirty="0">
                <a:solidFill>
                  <a:srgbClr val="BC9800"/>
                </a:solidFill>
              </a:rPr>
              <a:t>text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, </a:t>
            </a:r>
            <a:r>
              <a:rPr lang="en-US" sz="3600" dirty="0">
                <a:solidFill>
                  <a:srgbClr val="BC9800"/>
                </a:solidFill>
              </a:rPr>
              <a:t>video</a:t>
            </a:r>
            <a:r>
              <a:rPr lang="en-US" sz="3600" dirty="0">
                <a:solidFill>
                  <a:schemeClr val="bg2">
                    <a:lumMod val="90000"/>
                  </a:schemeClr>
                </a:solidFill>
              </a:rPr>
              <a:t> and the </a:t>
            </a:r>
            <a:r>
              <a:rPr lang="en-US" sz="3600" dirty="0">
                <a:solidFill>
                  <a:srgbClr val="BC9800"/>
                </a:solidFill>
              </a:rPr>
              <a:t>final </a:t>
            </a:r>
            <a:r>
              <a:rPr lang="en-US" sz="3600" dirty="0" smtClean="0">
                <a:solidFill>
                  <a:srgbClr val="BC9800"/>
                </a:solidFill>
              </a:rPr>
              <a:t>mashup</a:t>
            </a:r>
            <a:endParaRPr lang="pt-PT" sz="3600" dirty="0">
              <a:solidFill>
                <a:srgbClr val="BC9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88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err="1" smtClean="0"/>
              <a:t>Important</a:t>
            </a:r>
            <a:r>
              <a:rPr lang="pt-PT" dirty="0" smtClean="0"/>
              <a:t> Note</a:t>
            </a:r>
            <a:endParaRPr lang="pt-PT" dirty="0"/>
          </a:p>
        </p:txBody>
      </p:sp>
      <p:sp>
        <p:nvSpPr>
          <p:cNvPr id="7" name="Marcador de Posição de Conteúdo 6"/>
          <p:cNvSpPr>
            <a:spLocks noGrp="1"/>
          </p:cNvSpPr>
          <p:nvPr>
            <p:ph idx="1"/>
          </p:nvPr>
        </p:nvSpPr>
        <p:spPr>
          <a:xfrm>
            <a:off x="680823" y="1568395"/>
            <a:ext cx="7882732" cy="282538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dirty="0"/>
              <a:t>The option to use resources with </a:t>
            </a:r>
            <a:r>
              <a:rPr lang="en-US" sz="2400" b="1" dirty="0"/>
              <a:t>Creative Commons </a:t>
            </a:r>
            <a:r>
              <a:rPr lang="en-US" sz="2400" b="1" dirty="0" smtClean="0"/>
              <a:t>License </a:t>
            </a:r>
            <a:r>
              <a:rPr lang="en-US" sz="2400" b="1" dirty="0"/>
              <a:t>(CC)</a:t>
            </a:r>
            <a:r>
              <a:rPr lang="en-US" sz="2400" dirty="0"/>
              <a:t>, such as images, audio, among </a:t>
            </a:r>
            <a:r>
              <a:rPr lang="en-US" sz="2400" dirty="0" smtClean="0"/>
              <a:t>others is </a:t>
            </a:r>
            <a:r>
              <a:rPr lang="en-US" sz="2400" b="1" dirty="0" smtClean="0">
                <a:solidFill>
                  <a:srgbClr val="BC9800"/>
                </a:solidFill>
              </a:rPr>
              <a:t>recommended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en-US" sz="2400" dirty="0" smtClean="0"/>
              <a:t>Examples </a:t>
            </a:r>
            <a:r>
              <a:rPr lang="en-US" sz="2400" dirty="0"/>
              <a:t>of </a:t>
            </a:r>
            <a:r>
              <a:rPr lang="en-US" sz="2400" b="1" dirty="0" smtClean="0"/>
              <a:t>Repositories</a:t>
            </a:r>
            <a:r>
              <a:rPr lang="en-US" sz="2400" dirty="0" smtClean="0"/>
              <a:t> </a:t>
            </a:r>
            <a:r>
              <a:rPr lang="en-US" sz="2400" dirty="0"/>
              <a:t>will be presented, where </a:t>
            </a:r>
            <a:r>
              <a:rPr lang="en-US" sz="2400" dirty="0" smtClean="0"/>
              <a:t>it´s possible to </a:t>
            </a:r>
            <a:r>
              <a:rPr lang="en-US" sz="2400" dirty="0"/>
              <a:t>find </a:t>
            </a:r>
            <a:r>
              <a:rPr lang="en-US" sz="2400" dirty="0" smtClean="0"/>
              <a:t>these resources as </a:t>
            </a:r>
            <a:r>
              <a:rPr lang="en-US" sz="2400" dirty="0"/>
              <a:t>well </a:t>
            </a:r>
            <a:r>
              <a:rPr lang="en-US" sz="2400" dirty="0" smtClean="0"/>
              <a:t>examples </a:t>
            </a:r>
            <a:r>
              <a:rPr lang="en-US" sz="2400" dirty="0"/>
              <a:t>of </a:t>
            </a:r>
            <a:r>
              <a:rPr lang="en-US" sz="2400" b="1" dirty="0"/>
              <a:t>Open Source </a:t>
            </a:r>
            <a:r>
              <a:rPr lang="en-US" sz="2400" b="1" dirty="0" smtClean="0"/>
              <a:t>Tools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9" name="AutoShape 4" descr="Resultado de imagem para image of Creative Commons"/>
          <p:cNvSpPr>
            <a:spLocks noChangeAspect="1" noChangeArrowheads="1"/>
          </p:cNvSpPr>
          <p:nvPr/>
        </p:nvSpPr>
        <p:spPr bwMode="auto">
          <a:xfrm>
            <a:off x="4385669" y="464035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" name="AutoShape 6" descr="Resultado de imagem para image of Creative Comm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23" y="4943369"/>
            <a:ext cx="3326706" cy="1257299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680823" y="4152875"/>
            <a:ext cx="7882732" cy="830997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hlinkClick r:id="rId3"/>
              </a:rPr>
              <a:t>https://</a:t>
            </a:r>
            <a:r>
              <a:rPr lang="pt-PT" sz="2400" b="1" dirty="0" smtClean="0">
                <a:hlinkClick r:id="rId3"/>
              </a:rPr>
              <a:t>creativecommons.org</a:t>
            </a:r>
            <a:endParaRPr lang="pt-PT" sz="2400" b="1" dirty="0" smtClean="0"/>
          </a:p>
          <a:p>
            <a:pPr algn="ctr"/>
            <a:endParaRPr lang="pt-PT" sz="2400" b="1" dirty="0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529" y="5015755"/>
            <a:ext cx="4494097" cy="111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007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1. </a:t>
            </a:r>
            <a:r>
              <a:rPr lang="pt-PT" dirty="0" err="1" smtClean="0"/>
              <a:t>Powtoon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dirty="0" err="1" smtClean="0"/>
              <a:t>Whats</a:t>
            </a:r>
            <a:r>
              <a:rPr lang="pt-PT" dirty="0" smtClean="0"/>
              <a:t> </a:t>
            </a:r>
            <a:r>
              <a:rPr lang="pt-PT" dirty="0" err="1" smtClean="0"/>
              <a:t>is</a:t>
            </a:r>
            <a:r>
              <a:rPr lang="pt-PT" dirty="0" smtClean="0"/>
              <a:t>?</a:t>
            </a:r>
          </a:p>
          <a:p>
            <a:pPr marL="0" indent="0" algn="ctr">
              <a:buNone/>
            </a:pPr>
            <a:r>
              <a:rPr lang="pt-PT" dirty="0" smtClean="0"/>
              <a:t>Is a Web 2.0 </a:t>
            </a:r>
            <a:r>
              <a:rPr lang="pt-PT" dirty="0" err="1" smtClean="0"/>
              <a:t>tool</a:t>
            </a:r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/>
              <a:t>https://</a:t>
            </a:r>
            <a:r>
              <a:rPr lang="pt-PT" sz="3200" b="1" dirty="0" smtClean="0"/>
              <a:t>www.powtoon.com</a:t>
            </a:r>
            <a:endParaRPr lang="pt-PT" sz="32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921" y="2432494"/>
            <a:ext cx="4762500" cy="296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6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1. </a:t>
            </a:r>
            <a:r>
              <a:rPr lang="pt-PT" dirty="0" err="1" smtClean="0"/>
              <a:t>Powtoon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dirty="0"/>
              <a:t>Tutorial </a:t>
            </a:r>
            <a:endParaRPr lang="pt-PT" dirty="0" smtClean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/>
              <a:t>https://youtu.be/ldY3USp8I8g</a:t>
            </a:r>
            <a:endParaRPr lang="pt-PT" sz="32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348" y="1759458"/>
            <a:ext cx="6537960" cy="364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11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2</a:t>
            </a:r>
            <a:r>
              <a:rPr lang="pt-PT" dirty="0" smtClean="0"/>
              <a:t>. </a:t>
            </a:r>
            <a:r>
              <a:rPr lang="pt-PT" dirty="0" err="1" smtClean="0"/>
              <a:t>Audacity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pic>
        <p:nvPicPr>
          <p:cNvPr id="5" name="Marcador de Posição de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246" y="1811496"/>
            <a:ext cx="1767840" cy="1889760"/>
          </a:xfrm>
          <a:solidFill>
            <a:schemeClr val="bg1"/>
          </a:solidFill>
        </p:spPr>
      </p:pic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b="1"/>
              <a:t>http://www.audacityteam.org/</a:t>
            </a:r>
            <a:endParaRPr lang="pt-PT" sz="3200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5897" y="1664208"/>
            <a:ext cx="3233272" cy="203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2</a:t>
            </a:r>
            <a:r>
              <a:rPr lang="pt-PT" dirty="0" smtClean="0"/>
              <a:t>. </a:t>
            </a:r>
            <a:r>
              <a:rPr lang="pt-PT" dirty="0" err="1" smtClean="0"/>
              <a:t>Audacity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PT" dirty="0" smtClean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dirty="0" smtClean="0"/>
              <a:t>Tutorial </a:t>
            </a:r>
            <a:r>
              <a:rPr lang="pt-PT" dirty="0" err="1" smtClean="0"/>
              <a:t>Audacity</a:t>
            </a:r>
            <a:endParaRPr lang="pt-PT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/>
              <a:t>http://manual.audacityteam.org/</a:t>
            </a:r>
          </a:p>
        </p:txBody>
      </p:sp>
    </p:spTree>
    <p:extLst>
      <p:ext uri="{BB962C8B-B14F-4D97-AF65-F5344CB8AC3E}">
        <p14:creationId xmlns:p14="http://schemas.microsoft.com/office/powerpoint/2010/main" val="91726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3. </a:t>
            </a:r>
            <a:r>
              <a:rPr lang="pt-PT" dirty="0" err="1" smtClean="0"/>
              <a:t>Moovly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b="1" dirty="0"/>
              <a:t>https://youtu.be/MY8rsn-KQzA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121" y="1001541"/>
            <a:ext cx="5942311" cy="4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92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3. </a:t>
            </a:r>
            <a:r>
              <a:rPr lang="pt-PT" dirty="0" err="1" smtClean="0"/>
              <a:t>Moovly</a:t>
            </a:r>
            <a:r>
              <a:rPr lang="pt-PT" dirty="0" smtClean="0"/>
              <a:t> 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7873" y="1218856"/>
            <a:ext cx="8122596" cy="435469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PT" dirty="0" smtClean="0"/>
              <a:t>Tutorial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704689" y="5573550"/>
            <a:ext cx="8105780" cy="584775"/>
          </a:xfrm>
          <a:prstGeom prst="rect">
            <a:avLst/>
          </a:prstGeom>
          <a:solidFill>
            <a:srgbClr val="CCA5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3200" dirty="0"/>
              <a:t>https://youtu.be/MY8rsn-KQzA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68" y="1806702"/>
            <a:ext cx="6446520" cy="3573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47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198</Words>
  <Application>Microsoft Office PowerPoint</Application>
  <PresentationFormat>Demonstracija ekrane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4" baseType="lpstr">
      <vt:lpstr>Adobe Caslon Pro</vt:lpstr>
      <vt:lpstr>Arial</vt:lpstr>
      <vt:lpstr>Calibri</vt:lpstr>
      <vt:lpstr>Office Theme</vt:lpstr>
      <vt:lpstr>Digital Tools for Digital Storytelling</vt:lpstr>
      <vt:lpstr>Some Tools for Digital Storytelling</vt:lpstr>
      <vt:lpstr>Important Note</vt:lpstr>
      <vt:lpstr>1. Powtoon  </vt:lpstr>
      <vt:lpstr>1. Powtoon  </vt:lpstr>
      <vt:lpstr>2. Audacity  </vt:lpstr>
      <vt:lpstr>2. Audacity  </vt:lpstr>
      <vt:lpstr>3. Moovly  </vt:lpstr>
      <vt:lpstr>3. Moovly  </vt:lpstr>
      <vt:lpstr>„PowerPoint“ pateiktis</vt:lpstr>
    </vt:vector>
  </TitlesOfParts>
  <Company>Vytauto Didžiojo universitetas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Danutė Pranckutė</dc:creator>
  <cp:lastModifiedBy>Darbuotojas</cp:lastModifiedBy>
  <cp:revision>18</cp:revision>
  <dcterms:created xsi:type="dcterms:W3CDTF">2015-01-05T11:41:52Z</dcterms:created>
  <dcterms:modified xsi:type="dcterms:W3CDTF">2016-10-20T13:16:47Z</dcterms:modified>
</cp:coreProperties>
</file>