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0" r:id="rId5"/>
    <p:sldId id="262" r:id="rId6"/>
    <p:sldId id="258" r:id="rId7"/>
    <p:sldId id="263" r:id="rId8"/>
    <p:sldId id="259" r:id="rId9"/>
    <p:sldId id="264" r:id="rId1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smtClean="0"/>
              <a:t>Diversity in </a:t>
            </a:r>
            <a:r>
              <a:rPr lang="en-GB" dirty="0" smtClean="0"/>
              <a:t>Organisations</a:t>
            </a:r>
            <a:endParaRPr lang="en-GB" dirty="0"/>
          </a:p>
        </p:txBody>
      </p:sp>
      <p:sp>
        <p:nvSpPr>
          <p:cNvPr id="3" name="Untertitel 2"/>
          <p:cNvSpPr>
            <a:spLocks noGrp="1"/>
          </p:cNvSpPr>
          <p:nvPr>
            <p:ph type="subTitle" idx="1"/>
          </p:nvPr>
        </p:nvSpPr>
        <p:spPr/>
        <p:txBody>
          <a:bodyPr>
            <a:normAutofit/>
          </a:bodyPr>
          <a:lstStyle/>
          <a:p>
            <a:r>
              <a:rPr lang="en-GB" b="1" dirty="0" smtClean="0">
                <a:solidFill>
                  <a:schemeClr val="bg1">
                    <a:lumMod val="50000"/>
                  </a:schemeClr>
                </a:solidFill>
              </a:rPr>
              <a:t>4 Approaches to Managing Diversity</a:t>
            </a:r>
            <a:r>
              <a:rPr lang="en-GB" dirty="0" smtClean="0">
                <a:solidFill>
                  <a:schemeClr val="bg1">
                    <a:lumMod val="50000"/>
                  </a:schemeClr>
                </a:solidFill>
              </a:rPr>
              <a:t/>
            </a:r>
            <a:br>
              <a:rPr lang="en-GB" dirty="0" smtClean="0">
                <a:solidFill>
                  <a:schemeClr val="bg1">
                    <a:lumMod val="50000"/>
                  </a:schemeClr>
                </a:solidFill>
              </a:rPr>
            </a:br>
            <a:r>
              <a:rPr lang="de-AT" sz="2000" i="1" dirty="0" smtClean="0">
                <a:solidFill>
                  <a:schemeClr val="bg1">
                    <a:lumMod val="50000"/>
                  </a:schemeClr>
                </a:solidFill>
              </a:rPr>
              <a:t>Asli-</a:t>
            </a:r>
            <a:r>
              <a:rPr lang="de-AT" sz="2000" i="1" dirty="0" err="1" smtClean="0">
                <a:solidFill>
                  <a:schemeClr val="bg1">
                    <a:lumMod val="50000"/>
                  </a:schemeClr>
                </a:solidFill>
              </a:rPr>
              <a:t>Juliya</a:t>
            </a:r>
            <a:r>
              <a:rPr lang="de-AT" sz="2000" i="1" dirty="0" smtClean="0">
                <a:solidFill>
                  <a:schemeClr val="bg1">
                    <a:lumMod val="50000"/>
                  </a:schemeClr>
                </a:solidFill>
              </a:rPr>
              <a:t> </a:t>
            </a:r>
            <a:r>
              <a:rPr lang="de-AT" sz="2000" i="1" dirty="0" err="1" smtClean="0">
                <a:solidFill>
                  <a:schemeClr val="bg1">
                    <a:lumMod val="50000"/>
                  </a:schemeClr>
                </a:solidFill>
              </a:rPr>
              <a:t>Weheliye</a:t>
            </a:r>
            <a:r>
              <a:rPr lang="de-AT" sz="2000" i="1" dirty="0" smtClean="0">
                <a:solidFill>
                  <a:schemeClr val="bg1">
                    <a:lumMod val="50000"/>
                  </a:schemeClr>
                </a:solidFill>
              </a:rPr>
              <a:t> 2007</a:t>
            </a:r>
            <a:endParaRPr lang="de-DE" sz="2000"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624" y="980728"/>
            <a:ext cx="6670558" cy="1143000"/>
          </a:xfrm>
        </p:spPr>
        <p:txBody>
          <a:bodyPr>
            <a:normAutofit fontScale="90000"/>
          </a:bodyPr>
          <a:lstStyle/>
          <a:p>
            <a:r>
              <a:rPr lang="en-GB" dirty="0" smtClean="0"/>
              <a:t>Fairness and Discrimination Approach</a:t>
            </a:r>
            <a:endParaRPr lang="en-GB" dirty="0"/>
          </a:p>
        </p:txBody>
      </p:sp>
      <p:sp>
        <p:nvSpPr>
          <p:cNvPr id="3" name="Inhaltsplatzhalter 2"/>
          <p:cNvSpPr>
            <a:spLocks noGrp="1"/>
          </p:cNvSpPr>
          <p:nvPr>
            <p:ph type="body" idx="1"/>
          </p:nvPr>
        </p:nvSpPr>
        <p:spPr>
          <a:xfrm>
            <a:off x="1259632" y="2708920"/>
            <a:ext cx="6670557" cy="2741918"/>
          </a:xfrm>
        </p:spPr>
        <p:txBody>
          <a:bodyPr>
            <a:normAutofit fontScale="85000" lnSpcReduction="20000"/>
          </a:bodyPr>
          <a:lstStyle/>
          <a:p>
            <a:pPr marL="179388" indent="0">
              <a:buNone/>
            </a:pPr>
            <a:r>
              <a:rPr lang="en-GB" dirty="0" smtClean="0"/>
              <a:t>This approach promotes fairness and equality through compliance with legal provisions. Thus the equal treatment of all members of an organisation is prioritised. The result is a tendency to negate  differences and to accept that all people are equal.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836712"/>
            <a:ext cx="6670558" cy="1143000"/>
          </a:xfrm>
        </p:spPr>
        <p:txBody>
          <a:bodyPr>
            <a:normAutofit fontScale="90000"/>
          </a:bodyPr>
          <a:lstStyle/>
          <a:p>
            <a:r>
              <a:rPr lang="en-GB" dirty="0" smtClean="0"/>
              <a:t>Fairness and Discrimination Approach</a:t>
            </a:r>
            <a:endParaRPr lang="en-GB" dirty="0"/>
          </a:p>
        </p:txBody>
      </p:sp>
      <p:sp>
        <p:nvSpPr>
          <p:cNvPr id="3" name="Inhaltsplatzhalter 2"/>
          <p:cNvSpPr>
            <a:spLocks noGrp="1"/>
          </p:cNvSpPr>
          <p:nvPr>
            <p:ph type="body" idx="1"/>
          </p:nvPr>
        </p:nvSpPr>
        <p:spPr>
          <a:xfrm>
            <a:off x="1043608" y="2564904"/>
            <a:ext cx="6670557" cy="2885934"/>
          </a:xfrm>
        </p:spPr>
        <p:txBody>
          <a:bodyPr>
            <a:normAutofit lnSpcReduction="10000"/>
          </a:bodyPr>
          <a:lstStyle/>
          <a:p>
            <a:pPr marL="268288" indent="0">
              <a:buNone/>
            </a:pPr>
            <a:r>
              <a:rPr lang="en-GB" u="sng" dirty="0" smtClean="0"/>
              <a:t>CAUTION</a:t>
            </a:r>
            <a:r>
              <a:rPr lang="en-GB" dirty="0" smtClean="0"/>
              <a:t>: With this approach organisations waste valuable potential. Through the relativisation of individual differences between employees </a:t>
            </a:r>
            <a:r>
              <a:rPr lang="en-GB" dirty="0"/>
              <a:t>important resources are </a:t>
            </a:r>
            <a:r>
              <a:rPr lang="en-GB" dirty="0" smtClean="0"/>
              <a:t>ignored. </a:t>
            </a:r>
            <a:endParaRPr lang="de-AT"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764704"/>
            <a:ext cx="6670558" cy="1143000"/>
          </a:xfrm>
        </p:spPr>
        <p:txBody>
          <a:bodyPr/>
          <a:lstStyle/>
          <a:p>
            <a:r>
              <a:rPr lang="en-GB" dirty="0" smtClean="0"/>
              <a:t>Access-Legitimacy Approach</a:t>
            </a:r>
            <a:endParaRPr lang="en-GB" dirty="0"/>
          </a:p>
        </p:txBody>
      </p:sp>
      <p:sp>
        <p:nvSpPr>
          <p:cNvPr id="3" name="Inhaltsplatzhalter 2"/>
          <p:cNvSpPr>
            <a:spLocks noGrp="1"/>
          </p:cNvSpPr>
          <p:nvPr>
            <p:ph type="body" idx="1"/>
          </p:nvPr>
        </p:nvSpPr>
        <p:spPr>
          <a:xfrm>
            <a:off x="1187624" y="2276872"/>
            <a:ext cx="6670557" cy="3456384"/>
          </a:xfrm>
        </p:spPr>
        <p:txBody>
          <a:bodyPr>
            <a:noAutofit/>
          </a:bodyPr>
          <a:lstStyle/>
          <a:p>
            <a:pPr marL="179388" indent="0">
              <a:buFont typeface="Arial" pitchFamily="34" charset="0"/>
              <a:buNone/>
            </a:pPr>
            <a:r>
              <a:rPr lang="en-GB" sz="1600" dirty="0" smtClean="0"/>
              <a:t>"</a:t>
            </a:r>
            <a:r>
              <a:rPr lang="en-GB" sz="1600" dirty="0"/>
              <a:t>Diversity isn't just fair, it makes business sense."</a:t>
            </a:r>
          </a:p>
          <a:p>
            <a:pPr marL="179388" indent="0">
              <a:buFont typeface="Arial" pitchFamily="34" charset="0"/>
              <a:buNone/>
            </a:pPr>
            <a:r>
              <a:rPr lang="en-GB" sz="1600" dirty="0" smtClean="0"/>
              <a:t>Differences </a:t>
            </a:r>
            <a:r>
              <a:rPr lang="en-GB" sz="1600" dirty="0"/>
              <a:t>between employees are recognised and valued. Advocates of this approach have found that within the variety and diversity of employees a wealth of potential is hidden. These differences need to exploited. However this is not about appreciating the staff due to their diverse personalities, but concerns the commercial  benefits that can be drawn from a diverse workforce.</a:t>
            </a:r>
          </a:p>
          <a:p>
            <a:pPr marL="179388" indent="0">
              <a:buNone/>
            </a:pPr>
            <a:r>
              <a:rPr lang="en-GB" sz="1600" dirty="0" smtClean="0"/>
              <a:t>With </a:t>
            </a:r>
            <a:r>
              <a:rPr lang="en-GB" sz="1600" dirty="0"/>
              <a:t>the "Market Based View", the specific market-related demographics need to be reproduced. The employees should </a:t>
            </a:r>
            <a:r>
              <a:rPr lang="en-GB" sz="1600" dirty="0" smtClean="0"/>
              <a:t>therefore be </a:t>
            </a:r>
            <a:r>
              <a:rPr lang="en-GB" sz="1600" dirty="0"/>
              <a:t>a reflection of the demographic situation within which the organisation operates</a:t>
            </a:r>
            <a:r>
              <a:rPr lang="en-GB" sz="1600" dirty="0" smtClean="0"/>
              <a:t>.</a:t>
            </a:r>
            <a:endParaRPr lang="en-GB"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908720"/>
            <a:ext cx="6670558" cy="1143000"/>
          </a:xfrm>
        </p:spPr>
        <p:txBody>
          <a:bodyPr/>
          <a:lstStyle/>
          <a:p>
            <a:r>
              <a:rPr lang="en-GB" dirty="0" smtClean="0"/>
              <a:t>Access-Legitimacy Approach</a:t>
            </a:r>
            <a:endParaRPr lang="en-GB" dirty="0"/>
          </a:p>
        </p:txBody>
      </p:sp>
      <p:sp>
        <p:nvSpPr>
          <p:cNvPr id="3" name="Inhaltsplatzhalter 2"/>
          <p:cNvSpPr>
            <a:spLocks noGrp="1"/>
          </p:cNvSpPr>
          <p:nvPr>
            <p:ph type="body" idx="1"/>
          </p:nvPr>
        </p:nvSpPr>
        <p:spPr>
          <a:xfrm>
            <a:off x="1187624" y="2636912"/>
            <a:ext cx="6670557" cy="3340968"/>
          </a:xfrm>
        </p:spPr>
        <p:txBody>
          <a:bodyPr>
            <a:noAutofit/>
          </a:bodyPr>
          <a:lstStyle/>
          <a:p>
            <a:pPr marL="179388" indent="0">
              <a:buNone/>
            </a:pPr>
            <a:r>
              <a:rPr lang="en-GB" sz="1600" u="sng" dirty="0" smtClean="0"/>
              <a:t>CAUTION</a:t>
            </a:r>
            <a:r>
              <a:rPr lang="en-GB" sz="1600" u="sng" dirty="0"/>
              <a:t>: </a:t>
            </a:r>
            <a:r>
              <a:rPr lang="en-GB" sz="1600" dirty="0"/>
              <a:t>This approach entails the risk that by categorising employees on the grounds of certain characteristics that are perceived by the organisation as being </a:t>
            </a:r>
            <a:r>
              <a:rPr lang="en-GB" sz="1600" dirty="0" smtClean="0"/>
              <a:t>advantageous, </a:t>
            </a:r>
            <a:r>
              <a:rPr lang="en-GB" sz="1600" dirty="0"/>
              <a:t>the employees themselves can become stereotyped and categorised. "(...) access legitimacy leaders are quick to push staff with nice capabilities into differentiated pigeonholes without trying to understand what those capabilities are and how they could be integrated into the company's mainstream". This in turn can cause these people to feel used, meaning </a:t>
            </a:r>
            <a:r>
              <a:rPr lang="en-GB" sz="1600" dirty="0" smtClean="0"/>
              <a:t>they </a:t>
            </a:r>
            <a:r>
              <a:rPr lang="en-GB" sz="1600" dirty="0"/>
              <a:t>may have problems with the highlighting of certain personal characteristics. </a:t>
            </a:r>
            <a:r>
              <a:rPr lang="en-GB" sz="1600" dirty="0" smtClean="0"/>
              <a:t>These are </a:t>
            </a:r>
            <a:r>
              <a:rPr lang="en-GB" sz="1600" dirty="0"/>
              <a:t>determined </a:t>
            </a:r>
            <a:r>
              <a:rPr lang="en-GB" sz="1600" dirty="0" smtClean="0"/>
              <a:t>upon </a:t>
            </a:r>
            <a:r>
              <a:rPr lang="en-GB" sz="1600" dirty="0"/>
              <a:t>the basis of "market quality" and not primarily </a:t>
            </a:r>
            <a:r>
              <a:rPr lang="en-GB" sz="1600" dirty="0" smtClean="0"/>
              <a:t>upon actual </a:t>
            </a:r>
            <a:r>
              <a:rPr lang="en-GB" sz="1600" dirty="0"/>
              <a:t>qualifications.</a:t>
            </a:r>
          </a:p>
          <a:p>
            <a:endParaRPr lang="en-GB" sz="1600" dirty="0"/>
          </a:p>
          <a:p>
            <a:endParaRPr lang="de-AT"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836712"/>
            <a:ext cx="6670558" cy="1143000"/>
          </a:xfrm>
        </p:spPr>
        <p:txBody>
          <a:bodyPr>
            <a:normAutofit fontScale="90000"/>
          </a:bodyPr>
          <a:lstStyle/>
          <a:p>
            <a:r>
              <a:rPr lang="en-GB" dirty="0" smtClean="0"/>
              <a:t>Learning- Effectiveness Approach</a:t>
            </a:r>
            <a:endParaRPr lang="en-GB" dirty="0"/>
          </a:p>
        </p:txBody>
      </p:sp>
      <p:sp>
        <p:nvSpPr>
          <p:cNvPr id="3" name="Inhaltsplatzhalter 2"/>
          <p:cNvSpPr>
            <a:spLocks noGrp="1"/>
          </p:cNvSpPr>
          <p:nvPr>
            <p:ph type="body" idx="1"/>
          </p:nvPr>
        </p:nvSpPr>
        <p:spPr>
          <a:xfrm>
            <a:off x="1141999" y="2420888"/>
            <a:ext cx="6670557" cy="3534006"/>
          </a:xfrm>
        </p:spPr>
        <p:txBody>
          <a:bodyPr>
            <a:normAutofit fontScale="62500" lnSpcReduction="20000"/>
          </a:bodyPr>
          <a:lstStyle/>
          <a:p>
            <a:pPr marL="268288" indent="0">
              <a:buNone/>
            </a:pPr>
            <a:r>
              <a:rPr lang="en-GB" dirty="0" smtClean="0"/>
              <a:t>This approach combines the positive aspects of the Fairness-Discrimination and Access-Legitimacy approaches whilst attempting to embed a lasting culture of tolerance, open-mindedness and diversity within an organisation. It is a matter of learning with and from each other. Differences should be recognised and valued, but not at the expense of employees. Furthermore differences should help the organisation to change from within, in order to derive potential competitive advantages. It has been recognised that diversity can strengthen the organisation not only outwardly but also internally.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908720"/>
            <a:ext cx="6670558" cy="1143000"/>
          </a:xfrm>
        </p:spPr>
        <p:txBody>
          <a:bodyPr>
            <a:normAutofit fontScale="90000"/>
          </a:bodyPr>
          <a:lstStyle/>
          <a:p>
            <a:r>
              <a:rPr lang="en-GB" dirty="0" smtClean="0"/>
              <a:t>Learning- Effectiveness Approach</a:t>
            </a:r>
            <a:endParaRPr lang="en-GB" dirty="0"/>
          </a:p>
        </p:txBody>
      </p:sp>
      <p:sp>
        <p:nvSpPr>
          <p:cNvPr id="3" name="Inhaltsplatzhalter 2"/>
          <p:cNvSpPr>
            <a:spLocks noGrp="1"/>
          </p:cNvSpPr>
          <p:nvPr>
            <p:ph type="body" idx="1"/>
          </p:nvPr>
        </p:nvSpPr>
        <p:spPr>
          <a:xfrm>
            <a:off x="1141999" y="2492896"/>
            <a:ext cx="6670557" cy="3461998"/>
          </a:xfrm>
        </p:spPr>
        <p:txBody>
          <a:bodyPr>
            <a:normAutofit fontScale="77500" lnSpcReduction="20000"/>
          </a:bodyPr>
          <a:lstStyle/>
          <a:p>
            <a:pPr marL="268288" indent="0">
              <a:buNone/>
            </a:pPr>
            <a:r>
              <a:rPr lang="en-GB" u="sng" dirty="0" smtClean="0"/>
              <a:t>CAUTION</a:t>
            </a:r>
            <a:r>
              <a:rPr lang="en-GB" dirty="0" smtClean="0"/>
              <a:t>: Diversity is used here as a management tool to increase productivity, profits and market share. A critical point is that in practice employees outside the senior management team are rarely involved. It is therefore primarily a </a:t>
            </a:r>
            <a:r>
              <a:rPr lang="en-GB" i="1" dirty="0" smtClean="0"/>
              <a:t>top-down approach</a:t>
            </a:r>
            <a:r>
              <a:rPr lang="en-GB" dirty="0" smtClean="0"/>
              <a:t> with a danger of it being restricted to only certain sections of an organisation.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980728"/>
            <a:ext cx="7560840" cy="1143000"/>
          </a:xfrm>
        </p:spPr>
        <p:txBody>
          <a:bodyPr>
            <a:normAutofit fontScale="90000"/>
          </a:bodyPr>
          <a:lstStyle/>
          <a:p>
            <a:r>
              <a:rPr lang="en-GB" dirty="0" smtClean="0"/>
              <a:t>System-theoretical Gender and Managing Diversity Approach </a:t>
            </a:r>
            <a:endParaRPr lang="en-GB" dirty="0"/>
          </a:p>
        </p:txBody>
      </p:sp>
      <p:sp>
        <p:nvSpPr>
          <p:cNvPr id="3" name="Inhaltsplatzhalter 2"/>
          <p:cNvSpPr>
            <a:spLocks noGrp="1"/>
          </p:cNvSpPr>
          <p:nvPr>
            <p:ph type="body" idx="1"/>
          </p:nvPr>
        </p:nvSpPr>
        <p:spPr>
          <a:xfrm>
            <a:off x="1187624" y="2420888"/>
            <a:ext cx="6670557" cy="3894046"/>
          </a:xfrm>
        </p:spPr>
        <p:txBody>
          <a:bodyPr>
            <a:normAutofit fontScale="55000" lnSpcReduction="20000"/>
          </a:bodyPr>
          <a:lstStyle/>
          <a:p>
            <a:pPr marL="268288" indent="0">
              <a:buNone/>
            </a:pPr>
            <a:r>
              <a:rPr lang="en-GB" dirty="0" smtClean="0"/>
              <a:t>The System-oriented Gender and Managing Diversity Approach picks up where the other approaches reach the limit of their explanatory powers. This approach originates from the field of sociology and seeks to compensate for the limited internalisation strategies of the other approaches with a system-theoretical perspective.  Socially constructed differences and hierarchies, that are reproduced within organisations and which lead to exclusion and mistreatment, are addressed and critically examined from a system-theoretical perspective. Based on the findings new forms of action and communication should be developed. This approach is of particular interest due to its multidimensional analysis and the classification of society into its overlapping and autopoetic self-steering sub-systems as well as the differentiation between the outside and the inside of organisations.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type="body" idx="1"/>
          </p:nvPr>
        </p:nvSpPr>
        <p:spPr>
          <a:xfrm>
            <a:off x="1115616" y="2636912"/>
            <a:ext cx="6670557" cy="3173966"/>
          </a:xfrm>
        </p:spPr>
        <p:txBody>
          <a:bodyPr>
            <a:normAutofit fontScale="85000" lnSpcReduction="20000"/>
          </a:bodyPr>
          <a:lstStyle/>
          <a:p>
            <a:pPr marL="268288" indent="0">
              <a:buNone/>
            </a:pPr>
            <a:r>
              <a:rPr lang="de-AT" u="sng" dirty="0" smtClean="0"/>
              <a:t>CAUTION</a:t>
            </a:r>
            <a:r>
              <a:rPr lang="de-AT" dirty="0" smtClean="0"/>
              <a:t>: </a:t>
            </a:r>
            <a:r>
              <a:rPr lang="en-GB" dirty="0" smtClean="0"/>
              <a:t>System-theoretical Diversity Management involves highlighting exclusion and mistreatment much more deeply and from a greater number of perspectives, which runs the risk of opening up “old wounds” within or between these systems. This can therefore lead to conflicts that may be difficult or even impossible to overcome.</a:t>
            </a:r>
          </a:p>
          <a:p>
            <a:pPr>
              <a:buNone/>
            </a:pPr>
            <a:endParaRPr lang="de-AT" dirty="0"/>
          </a:p>
        </p:txBody>
      </p:sp>
      <p:sp>
        <p:nvSpPr>
          <p:cNvPr id="5" name="Titel 1"/>
          <p:cNvSpPr txBox="1">
            <a:spLocks/>
          </p:cNvSpPr>
          <p:nvPr/>
        </p:nvSpPr>
        <p:spPr>
          <a:xfrm>
            <a:off x="755576" y="980728"/>
            <a:ext cx="7560840" cy="1143000"/>
          </a:xfrm>
          <a:prstGeom prst="rect">
            <a:avLst/>
          </a:prstGeom>
          <a:noFill/>
          <a:ln>
            <a:noFill/>
          </a:ln>
        </p:spPr>
        <p:txBody>
          <a:bodyPr lIns="91425" tIns="91425" rIns="91425" bIns="91425" anchor="ctr" anchorCtr="0">
            <a:normAutofit fontScale="82500" lnSpcReduction="20000"/>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kumimoji="0" lang="en-GB" sz="4400" b="0" i="0" u="none" strike="noStrike" kern="0" cap="none" spc="0" normalizeH="0" baseline="0" noProof="0" smtClean="0">
                <a:ln>
                  <a:noFill/>
                </a:ln>
                <a:solidFill>
                  <a:schemeClr val="dk1"/>
                </a:solidFill>
                <a:effectLst/>
                <a:uLnTx/>
                <a:uFillTx/>
                <a:latin typeface="Arial"/>
                <a:ea typeface="Arial"/>
                <a:cs typeface="Arial"/>
                <a:sym typeface="Arial"/>
              </a:rPr>
              <a:t>System-theoretical Gender and Managing Diversity Approach </a:t>
            </a:r>
            <a:endParaRPr kumimoji="0" lang="en-GB" sz="4400" b="0" i="0" u="none" strike="noStrike" kern="0" cap="none" spc="0" normalizeH="0" baseline="0" noProof="0" dirty="0">
              <a:ln>
                <a:noFill/>
              </a:ln>
              <a:solidFill>
                <a:schemeClr val="dk1"/>
              </a:solidFill>
              <a:effectLst/>
              <a:uLnTx/>
              <a:uFillTx/>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653</Words>
  <Application>Microsoft Office PowerPoint</Application>
  <PresentationFormat>Bildschirmpräsentation (4:3)</PresentationFormat>
  <Paragraphs>20</Paragraphs>
  <Slides>9</Slides>
  <Notes>0</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OpenPROF</vt:lpstr>
      <vt:lpstr>Diversity in Organisations</vt:lpstr>
      <vt:lpstr>Fairness and Discrimination Approach</vt:lpstr>
      <vt:lpstr>Fairness and Discrimination Approach</vt:lpstr>
      <vt:lpstr>Access-Legitimacy Approach</vt:lpstr>
      <vt:lpstr>Access-Legitimacy Approach</vt:lpstr>
      <vt:lpstr>Learning- Effectiveness Approach</vt:lpstr>
      <vt:lpstr>Learning- Effectiveness Approach</vt:lpstr>
      <vt:lpstr>System-theoretical Gender and Managing Diversity Approach </vt:lpstr>
      <vt:lpstr>Folie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Organisationen</dc:title>
  <dc:creator>metz</dc:creator>
  <cp:lastModifiedBy>Veronika Rechberger</cp:lastModifiedBy>
  <cp:revision>34</cp:revision>
  <dcterms:created xsi:type="dcterms:W3CDTF">2016-05-21T13:21:38Z</dcterms:created>
  <dcterms:modified xsi:type="dcterms:W3CDTF">2016-06-29T11:53:24Z</dcterms:modified>
</cp:coreProperties>
</file>