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141998" y="1201971"/>
            <a:ext cx="6630402" cy="237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141999" y="3692460"/>
            <a:ext cx="6630400" cy="2102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91075" y="6356362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2299931" y="442268"/>
            <a:ext cx="4354694" cy="66705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 rot="5400000">
            <a:off x="4508673" y="2395364"/>
            <a:ext cx="5851525" cy="1610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883735" y="532900"/>
            <a:ext cx="5851525" cy="53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74016" y="4406900"/>
            <a:ext cx="6638538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74016" y="2906713"/>
            <a:ext cx="663854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141998" y="1600200"/>
            <a:ext cx="335380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16435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141998" y="722862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183933" y="4800600"/>
            <a:ext cx="6628623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pic" idx="2"/>
          </p:nvPr>
        </p:nvSpPr>
        <p:spPr>
          <a:xfrm>
            <a:off x="1183933" y="207244"/>
            <a:ext cx="6628623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183933" y="5367337"/>
            <a:ext cx="6628623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E9E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0" y="4736855"/>
            <a:ext cx="9144000" cy="212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0" y="0"/>
            <a:ext cx="9144000" cy="58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4548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866248" y="6452575"/>
            <a:ext cx="1100700" cy="24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openprof.eu</a:t>
            </a:r>
          </a:p>
        </p:txBody>
      </p:sp>
      <p:sp>
        <p:nvSpPr>
          <p:cNvPr id="19" name="Shape 19"/>
          <p:cNvSpPr/>
          <p:nvPr/>
        </p:nvSpPr>
        <p:spPr>
          <a:xfrm>
            <a:off x="3498060" y="6459864"/>
            <a:ext cx="2477774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Project No. 2014-1-LT01-KA202-000562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15" cstate="print">
            <a:alphaModFix/>
          </a:blip>
          <a:srcRect/>
          <a:stretch/>
        </p:blipFill>
        <p:spPr>
          <a:xfrm>
            <a:off x="6732240" y="188640"/>
            <a:ext cx="2245734" cy="494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hape 21"/>
          <p:cNvPicPr preferRelativeResize="0"/>
          <p:nvPr/>
        </p:nvPicPr>
        <p:blipFill rotWithShape="1">
          <a:blip r:embed="rId16" cstate="print">
            <a:alphaModFix/>
          </a:blip>
          <a:srcRect/>
          <a:stretch/>
        </p:blipFill>
        <p:spPr>
          <a:xfrm>
            <a:off x="0" y="0"/>
            <a:ext cx="1434138" cy="969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15616" y="1700808"/>
            <a:ext cx="6630402" cy="237309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Diversity in Teams – Diversity Team Development </a:t>
            </a:r>
            <a:br>
              <a:rPr lang="en-GB" dirty="0" smtClean="0"/>
            </a:br>
            <a:r>
              <a:rPr lang="de-AT" dirty="0"/>
              <a:t/>
            </a:r>
            <a:br>
              <a:rPr lang="de-AT" dirty="0"/>
            </a:b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15616" y="3861048"/>
            <a:ext cx="6630400" cy="2102354"/>
          </a:xfrm>
        </p:spPr>
        <p:txBody>
          <a:bodyPr/>
          <a:lstStyle/>
          <a:p>
            <a:r>
              <a:rPr lang="en-GB" b="1" dirty="0" smtClean="0"/>
              <a:t>Racism </a:t>
            </a:r>
            <a:r>
              <a:rPr lang="en-GB" b="1" dirty="0" smtClean="0"/>
              <a:t>in the workplace 2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836712"/>
            <a:ext cx="6670558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Jokes at the expense of others?</a:t>
            </a:r>
            <a:br>
              <a:rPr lang="en-GB" sz="3600" dirty="0" smtClean="0"/>
            </a:br>
            <a:r>
              <a:rPr lang="en-GB" sz="3600" dirty="0" smtClean="0"/>
              <a:t>Make a stand against them!</a:t>
            </a:r>
            <a:endParaRPr lang="en-GB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87624" y="2132856"/>
            <a:ext cx="6670557" cy="4354694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Demonstrate clearly that derogatory jokes are inappropriate in the workplace!</a:t>
            </a:r>
          </a:p>
          <a:p>
            <a:r>
              <a:rPr lang="en-GB" dirty="0" smtClean="0"/>
              <a:t>Draw attention to the fact that those being referred to are or could be present!</a:t>
            </a:r>
          </a:p>
          <a:p>
            <a:r>
              <a:rPr lang="en-GB" dirty="0" smtClean="0"/>
              <a:t>Point out how they could feel that their dignity is being attacked! </a:t>
            </a:r>
          </a:p>
          <a:p>
            <a:r>
              <a:rPr lang="en-GB" dirty="0" smtClean="0"/>
              <a:t>Inform others of how jokes made at the expense of people from various groups can result in the strengthening of stereotypes and clichés!</a:t>
            </a:r>
          </a:p>
          <a:p>
            <a:r>
              <a:rPr lang="en-GB" dirty="0" smtClean="0"/>
              <a:t>Also advise that jokes at the expense of others can be a negative influence on the working atmosphere!</a:t>
            </a:r>
          </a:p>
          <a:p>
            <a:pPr>
              <a:buNone/>
            </a:pPr>
            <a:endParaRPr lang="de-A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6670558" cy="1143000"/>
          </a:xfrm>
        </p:spPr>
        <p:txBody>
          <a:bodyPr>
            <a:normAutofit fontScale="90000"/>
          </a:bodyPr>
          <a:lstStyle/>
          <a:p>
            <a:r>
              <a:rPr lang="de-AT" sz="3100" dirty="0" smtClean="0"/>
              <a:t/>
            </a:r>
            <a:br>
              <a:rPr lang="de-AT" sz="3100" dirty="0" smtClean="0"/>
            </a:br>
            <a:r>
              <a:rPr lang="en-GB" sz="3100" dirty="0" smtClean="0"/>
              <a:t>Jokes at the expense of others?</a:t>
            </a:r>
            <a:br>
              <a:rPr lang="en-GB" sz="3100" dirty="0" smtClean="0"/>
            </a:br>
            <a:r>
              <a:rPr lang="en-GB" sz="3100" dirty="0" smtClean="0"/>
              <a:t>Principle of </a:t>
            </a:r>
            <a:r>
              <a:rPr lang="en-GB" sz="3100" b="1" dirty="0" smtClean="0"/>
              <a:t>Distancing-objection-self-reflection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41999" y="2204864"/>
            <a:ext cx="6670557" cy="375003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Clearly</a:t>
            </a:r>
            <a:r>
              <a:rPr lang="en-GB" b="1" dirty="0" smtClean="0"/>
              <a:t> distance </a:t>
            </a:r>
            <a:r>
              <a:rPr lang="en-GB" dirty="0" smtClean="0"/>
              <a:t>yourself:</a:t>
            </a:r>
            <a:br>
              <a:rPr lang="en-GB" dirty="0" smtClean="0"/>
            </a:br>
            <a:r>
              <a:rPr lang="en-GB" dirty="0" smtClean="0"/>
              <a:t>“What a stupid joke!” “Standards are falling here, perhaps we can get back to the original topic of discussion.”</a:t>
            </a:r>
          </a:p>
          <a:p>
            <a:r>
              <a:rPr lang="en-GB" dirty="0" smtClean="0"/>
              <a:t>Express your </a:t>
            </a:r>
            <a:r>
              <a:rPr lang="en-GB" b="1" dirty="0" smtClean="0"/>
              <a:t>objection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smtClean="0"/>
              <a:t>“Such jokes have no place here at work!”</a:t>
            </a:r>
          </a:p>
          <a:p>
            <a:r>
              <a:rPr lang="en-GB" dirty="0" smtClean="0"/>
              <a:t>Encourage </a:t>
            </a:r>
            <a:r>
              <a:rPr lang="en-GB" b="1" dirty="0" smtClean="0"/>
              <a:t>self-reflection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smtClean="0"/>
              <a:t>“What do you want to say to us with that joke?” Would you make such a joke about your own daughter / son / Turkish son-in-law?</a:t>
            </a:r>
          </a:p>
          <a:p>
            <a:endParaRPr lang="de-AT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488832" cy="1143000"/>
          </a:xfrm>
        </p:spPr>
        <p:txBody>
          <a:bodyPr>
            <a:noAutofit/>
          </a:bodyPr>
          <a:lstStyle/>
          <a:p>
            <a:r>
              <a:rPr lang="en-GB" sz="2800" dirty="0" smtClean="0"/>
              <a:t>Discriminatory word selection:</a:t>
            </a:r>
            <a:br>
              <a:rPr lang="en-GB" sz="2800" dirty="0" smtClean="0"/>
            </a:br>
            <a:r>
              <a:rPr lang="en-GB" sz="2800" dirty="0" smtClean="0"/>
              <a:t>Repel counter arguments!</a:t>
            </a:r>
            <a:br>
              <a:rPr lang="en-GB" sz="2800" dirty="0" smtClean="0"/>
            </a:br>
            <a:r>
              <a:rPr lang="en-GB" sz="2800" dirty="0" smtClean="0"/>
              <a:t>Encourage people to reflect on what they say!</a:t>
            </a:r>
            <a:endParaRPr lang="en-GB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41999" y="2276872"/>
            <a:ext cx="6670557" cy="367802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/>
              <a:t>Examples:</a:t>
            </a:r>
          </a:p>
          <a:p>
            <a:pPr>
              <a:buFont typeface="Wingdings" pitchFamily="2" charset="2"/>
              <a:buChar char="Ø"/>
            </a:pPr>
            <a:r>
              <a:rPr lang="en-GB" u="sng" dirty="0" smtClean="0"/>
              <a:t>Nigger</a:t>
            </a:r>
            <a:r>
              <a:rPr lang="en-GB" dirty="0" smtClean="0"/>
              <a:t> “It may be the case that this word was once not discriminatory. But now it is.” </a:t>
            </a:r>
            <a:br>
              <a:rPr lang="en-GB" dirty="0" smtClean="0"/>
            </a:br>
            <a:r>
              <a:rPr lang="en-GB" dirty="0" smtClean="0"/>
              <a:t>“What do you actually want to say when you label people with it?”</a:t>
            </a:r>
          </a:p>
          <a:p>
            <a:pPr>
              <a:buFont typeface="Wingdings" pitchFamily="2" charset="2"/>
              <a:buChar char="Ø"/>
            </a:pPr>
            <a:r>
              <a:rPr lang="en-GB" u="sng" dirty="0" smtClean="0"/>
              <a:t>Handicapped, queer</a:t>
            </a:r>
            <a:r>
              <a:rPr lang="en-GB" dirty="0" smtClean="0"/>
              <a:t> “If you know such a person who told you that the word is fine to use, then this does not mean that all such people think the same.” </a:t>
            </a:r>
          </a:p>
          <a:p>
            <a:pPr>
              <a:buNone/>
            </a:pPr>
            <a:r>
              <a:rPr lang="en-GB" dirty="0" smtClean="0"/>
              <a:t>	“How would you like being continually referred to by such a label?”</a:t>
            </a:r>
            <a:endParaRPr lang="de-A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penPROF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132</Words>
  <Application>Microsoft Office PowerPoint</Application>
  <PresentationFormat>Bildschirmpräsentation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2_OpenPROF</vt:lpstr>
      <vt:lpstr>Diversity in Teams – Diversity Team Development   </vt:lpstr>
      <vt:lpstr>Jokes at the expense of others? Make a stand against them!</vt:lpstr>
      <vt:lpstr> Jokes at the expense of others? Principle of Distancing-objection-self-reflection </vt:lpstr>
      <vt:lpstr>Discriminatory word selection: Repel counter arguments! Encourage people to reflect on what they say!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Diversity in Teams – Diversity-Teamentwicklung</dc:title>
  <dc:creator>Gabi Metz</dc:creator>
  <cp:lastModifiedBy>Veronika Rechberger</cp:lastModifiedBy>
  <cp:revision>15</cp:revision>
  <dcterms:created xsi:type="dcterms:W3CDTF">2016-05-30T13:59:25Z</dcterms:created>
  <dcterms:modified xsi:type="dcterms:W3CDTF">2016-06-30T08:36:46Z</dcterms:modified>
</cp:coreProperties>
</file>