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20" y="-1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t>16-01-06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t>16-01-06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openprof.eu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openprof.eu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128B7170-C26A-7044-A422-5F1AB1E061D0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932D3C-45CF-1044-A285-D8246DCE7B3C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262F96-9613-AF43-ADFD-06E2CAFC236F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A97FD4-5C4B-C540-9968-454DCF014C06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5A88EC9B-76F1-3941-895E-FBC3D01695AA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9CF5FF-AE12-4843-9564-CAF6CE5D31F4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726359-677F-4640-A743-443250ABCC65}" type="datetime4">
              <a:rPr lang="lt-LT" smtClean="0"/>
              <a:t>January 6, 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32D231-B584-0448-B6A9-65F41E109B0E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73B6E4-CB04-754A-8277-1B819FCDDD78}" type="datetime4">
              <a:rPr lang="lt-LT" smtClean="0"/>
              <a:t>January 6, 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E051DD-7CC1-FD4C-921A-20B43F8E1E0C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CC2520-B35C-1C4B-9430-75104CC5C4B9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hyperlink" Target="http://openprof.eu" TargetMode="Externa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000">
                <a:latin typeface="Adobe Caslon Pro"/>
                <a:cs typeface="Adobe Caslon Pro"/>
              </a:defRPr>
            </a:lvl1pPr>
          </a:lstStyle>
          <a:p>
            <a:fld id="{3ADB213C-CC4D-1C4C-9397-C55EFEA46450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Informal Learning at Workplace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By </a:t>
            </a:r>
            <a:r>
              <a:rPr lang="lt-LT" altLang="en-US" dirty="0" err="1" smtClean="0"/>
              <a:t>Cheetham</a:t>
            </a:r>
            <a:r>
              <a:rPr lang="en-US" altLang="en-US" dirty="0" smtClean="0"/>
              <a:t> G.,</a:t>
            </a:r>
            <a:r>
              <a:rPr lang="lt-LT" altLang="en-US" dirty="0" smtClean="0"/>
              <a:t> </a:t>
            </a:r>
            <a:r>
              <a:rPr lang="lt-LT" altLang="en-US" dirty="0" err="1" smtClean="0"/>
              <a:t>Chivers</a:t>
            </a:r>
            <a:r>
              <a:rPr lang="en-US" altLang="en-US" dirty="0" smtClean="0"/>
              <a:t> G.</a:t>
            </a:r>
            <a:r>
              <a:rPr lang="lt-LT" altLang="en-US" dirty="0" smtClean="0"/>
              <a:t> (</a:t>
            </a:r>
            <a:r>
              <a:rPr lang="en-US" altLang="en-US" dirty="0" smtClean="0"/>
              <a:t>2001). How professionals learn in practice: an investigation of informal learning amongst people working in professions. Journal of European Industrial training, 25/5</a:t>
            </a:r>
            <a:endParaRPr lang="lt-LT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5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detailed content analysis has suggested 12 general types of learning processes can be identified from all the data collected in the </a:t>
            </a:r>
            <a:r>
              <a:rPr lang="en-US" dirty="0" err="1" smtClean="0"/>
              <a:t>Cheetham</a:t>
            </a:r>
            <a:r>
              <a:rPr lang="en-US" dirty="0" smtClean="0"/>
              <a:t> and </a:t>
            </a:r>
            <a:r>
              <a:rPr lang="en-US" dirty="0" err="1" smtClean="0"/>
              <a:t>Chivers</a:t>
            </a:r>
            <a:r>
              <a:rPr lang="en-US" dirty="0" smtClean="0"/>
              <a:t>, (2001) research. These components can be arranged into a taxonomy of learning mechanisms along the lines of Bloom’s Taxonomy of Educational Objectives (Bloom, 1956)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93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types of informal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Practice </a:t>
            </a:r>
            <a:r>
              <a:rPr lang="en-US" dirty="0" smtClean="0"/>
              <a:t>and repetition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Reflection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Observation </a:t>
            </a:r>
            <a:r>
              <a:rPr lang="en-US" dirty="0" smtClean="0"/>
              <a:t>and copying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Feedback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Extra </a:t>
            </a:r>
            <a:r>
              <a:rPr lang="en-US" dirty="0" smtClean="0"/>
              <a:t>occupational transfer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Stretching </a:t>
            </a:r>
            <a:r>
              <a:rPr lang="en-US" dirty="0" smtClean="0"/>
              <a:t>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5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types of informal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Perspective </a:t>
            </a:r>
            <a:r>
              <a:rPr lang="en-US" dirty="0" smtClean="0"/>
              <a:t>changing/switching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Mentor</a:t>
            </a:r>
            <a:r>
              <a:rPr lang="en-US" dirty="0" smtClean="0"/>
              <a:t>/coach interaction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Unconscious </a:t>
            </a:r>
            <a:r>
              <a:rPr lang="en-US" dirty="0" smtClean="0"/>
              <a:t>absorption or osmosis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Use </a:t>
            </a:r>
            <a:r>
              <a:rPr lang="en-US" dirty="0" smtClean="0"/>
              <a:t>of psychological devices/mental tricks </a:t>
            </a: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Articulation </a:t>
            </a:r>
            <a:endParaRPr lang="en-US" dirty="0" smtClean="0"/>
          </a:p>
          <a:p>
            <a:pPr marL="514350" indent="-514350">
              <a:buFont typeface="+mj-lt"/>
              <a:buAutoNum type="arabicPeriod" startAt="7"/>
            </a:pPr>
            <a:r>
              <a:rPr lang="en-US" dirty="0" smtClean="0"/>
              <a:t>Collaboration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610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304" y="1600201"/>
            <a:ext cx="7531653" cy="435469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opportunity to experience a wide range of developmental experiences;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motivation to acquire the necessary competencies and to improve these continuously;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adequate </a:t>
            </a:r>
            <a:r>
              <a:rPr lang="en-US" dirty="0" smtClean="0"/>
              <a:t>practice in carrying out the various key tasks and functions in order to master the requisite competencies;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persistence </a:t>
            </a:r>
            <a:r>
              <a:rPr lang="en-US" dirty="0" smtClean="0"/>
              <a:t>in overcoming difficulties and in persevering when things are not going well;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smtClean="0"/>
              <a:t>influence and support (when needed) of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3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vs Informal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Developers should start by explicitly </a:t>
            </a:r>
            <a:r>
              <a:rPr lang="en-US" dirty="0" err="1" smtClean="0"/>
              <a:t>recognising</a:t>
            </a:r>
            <a:r>
              <a:rPr lang="en-US" dirty="0" smtClean="0"/>
              <a:t> the key contribution of informal learning to the acquisition of full professional competence. Conversely, they should accept the limitations of formal </a:t>
            </a:r>
            <a:r>
              <a:rPr lang="en-US" dirty="0" err="1" smtClean="0"/>
              <a:t>programmes</a:t>
            </a:r>
            <a:r>
              <a:rPr lang="en-US" dirty="0" smtClean="0"/>
              <a:t> and acknowledge that much of the necessary learning will be beyond their control.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9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261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Informal Learning at Workplace</vt:lpstr>
      <vt:lpstr>Learning processes</vt:lpstr>
      <vt:lpstr>12 types of informal learning</vt:lpstr>
      <vt:lpstr>12 types of informal learning</vt:lpstr>
      <vt:lpstr>Other types</vt:lpstr>
      <vt:lpstr>Formal vs Informal</vt:lpstr>
    </vt:vector>
  </TitlesOfParts>
  <Company>Vytauto Didžiojo universitetas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Danutė Pranckutė</cp:lastModifiedBy>
  <cp:revision>17</cp:revision>
  <dcterms:created xsi:type="dcterms:W3CDTF">2015-01-05T11:41:52Z</dcterms:created>
  <dcterms:modified xsi:type="dcterms:W3CDTF">2016-01-06T11:14:02Z</dcterms:modified>
</cp:coreProperties>
</file>