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AT" dirty="0" smtClean="0"/>
              <a:t>Diversity in </a:t>
            </a:r>
            <a:r>
              <a:rPr lang="de-AT" dirty="0" err="1" smtClean="0"/>
              <a:t>Organisations</a:t>
            </a:r>
            <a:endParaRPr lang="de-AT" dirty="0"/>
          </a:p>
        </p:txBody>
      </p:sp>
      <p:sp>
        <p:nvSpPr>
          <p:cNvPr id="3" name="Untertitel 2"/>
          <p:cNvSpPr>
            <a:spLocks noGrp="1"/>
          </p:cNvSpPr>
          <p:nvPr>
            <p:ph type="subTitle" idx="1"/>
          </p:nvPr>
        </p:nvSpPr>
        <p:spPr/>
        <p:txBody>
          <a:bodyPr/>
          <a:lstStyle/>
          <a:p>
            <a:r>
              <a:rPr lang="de-AT" b="1" dirty="0" smtClean="0">
                <a:solidFill>
                  <a:schemeClr val="bg1">
                    <a:lumMod val="65000"/>
                  </a:schemeClr>
                </a:solidFill>
              </a:rPr>
              <a:t>Gender </a:t>
            </a:r>
            <a:r>
              <a:rPr lang="de-AT" b="1" dirty="0" smtClean="0">
                <a:solidFill>
                  <a:schemeClr val="bg1">
                    <a:lumMod val="65000"/>
                  </a:schemeClr>
                </a:solidFill>
              </a:rPr>
              <a:t>Mainstreaming in </a:t>
            </a:r>
            <a:r>
              <a:rPr lang="de-AT" b="1" dirty="0" err="1" smtClean="0">
                <a:solidFill>
                  <a:schemeClr val="bg1">
                    <a:lumMod val="65000"/>
                  </a:schemeClr>
                </a:solidFill>
              </a:rPr>
              <a:t>Organisations</a:t>
            </a:r>
            <a:endParaRPr lang="de-AT" b="1" dirty="0">
              <a:solidFill>
                <a:schemeClr val="bg1">
                  <a:lumMod val="6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404664"/>
            <a:ext cx="6670558" cy="1143000"/>
          </a:xfrm>
        </p:spPr>
        <p:txBody>
          <a:bodyPr/>
          <a:lstStyle/>
          <a:p>
            <a:r>
              <a:rPr lang="de-AT" sz="4000" dirty="0" err="1" smtClean="0"/>
              <a:t>What</a:t>
            </a:r>
            <a:r>
              <a:rPr lang="de-AT" sz="4000" dirty="0" smtClean="0"/>
              <a:t> </a:t>
            </a:r>
            <a:r>
              <a:rPr lang="de-AT" sz="4000" dirty="0" err="1" smtClean="0"/>
              <a:t>is</a:t>
            </a:r>
            <a:r>
              <a:rPr lang="de-AT" sz="4000" dirty="0" smtClean="0"/>
              <a:t> </a:t>
            </a:r>
            <a:r>
              <a:rPr lang="de-AT" sz="4000" dirty="0" err="1" smtClean="0"/>
              <a:t>Gender</a:t>
            </a:r>
            <a:r>
              <a:rPr lang="de-AT" sz="4000" dirty="0" smtClean="0"/>
              <a:t> </a:t>
            </a:r>
            <a:r>
              <a:rPr lang="de-AT" sz="4000" dirty="0" err="1" smtClean="0"/>
              <a:t>Mainstreaming</a:t>
            </a:r>
            <a:endParaRPr lang="de-AT" sz="4000" dirty="0"/>
          </a:p>
        </p:txBody>
      </p:sp>
      <p:sp>
        <p:nvSpPr>
          <p:cNvPr id="3" name="Inhaltsplatzhalter 2"/>
          <p:cNvSpPr>
            <a:spLocks noGrp="1"/>
          </p:cNvSpPr>
          <p:nvPr>
            <p:ph type="body" idx="1"/>
          </p:nvPr>
        </p:nvSpPr>
        <p:spPr>
          <a:xfrm>
            <a:off x="1141999" y="2204864"/>
            <a:ext cx="6670557" cy="3750030"/>
          </a:xfrm>
        </p:spPr>
        <p:txBody>
          <a:bodyPr>
            <a:normAutofit fontScale="77500" lnSpcReduction="20000"/>
          </a:bodyPr>
          <a:lstStyle/>
          <a:p>
            <a:pPr indent="0">
              <a:buNone/>
            </a:pPr>
            <a:r>
              <a:rPr lang="en-GB" dirty="0" smtClean="0"/>
              <a:t>The term “gender mainstreaming” means</a:t>
            </a:r>
          </a:p>
          <a:p>
            <a:pPr indent="0">
              <a:buNone/>
            </a:pPr>
            <a:r>
              <a:rPr lang="en-GB" dirty="0" smtClean="0"/>
              <a:t>… putting a gender equality perspective into mainstream policies. The Council of Europe defines it as “the (re)organisation, improvement, development and evaluation of policy processes, so that a gender equality perspective is incorporated in all policies at all levels and at all stages, by the actors normally involved in policy-making”.</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476672"/>
            <a:ext cx="6670558" cy="1143000"/>
          </a:xfrm>
        </p:spPr>
        <p:txBody>
          <a:bodyPr>
            <a:noAutofit/>
          </a:bodyPr>
          <a:lstStyle/>
          <a:p>
            <a:r>
              <a:rPr lang="en-GB" sz="3600" dirty="0" smtClean="0"/>
              <a:t>The benefits for </a:t>
            </a:r>
            <a:r>
              <a:rPr lang="en-GB" sz="3600" dirty="0" smtClean="0"/>
              <a:t/>
            </a:r>
            <a:br>
              <a:rPr lang="en-GB" sz="3600" dirty="0" smtClean="0"/>
            </a:br>
            <a:r>
              <a:rPr lang="en-GB" sz="3600" dirty="0" smtClean="0"/>
              <a:t>Men </a:t>
            </a:r>
            <a:r>
              <a:rPr lang="en-GB" sz="3600" dirty="0" smtClean="0"/>
              <a:t>and Organisations</a:t>
            </a:r>
            <a:endParaRPr lang="en-GB" sz="3600" dirty="0"/>
          </a:p>
        </p:txBody>
      </p:sp>
      <p:sp>
        <p:nvSpPr>
          <p:cNvPr id="3" name="Inhaltsplatzhalter 2"/>
          <p:cNvSpPr>
            <a:spLocks noGrp="1"/>
          </p:cNvSpPr>
          <p:nvPr>
            <p:ph type="body" idx="1"/>
          </p:nvPr>
        </p:nvSpPr>
        <p:spPr>
          <a:xfrm>
            <a:off x="1141999" y="1988840"/>
            <a:ext cx="6670557" cy="3966054"/>
          </a:xfrm>
        </p:spPr>
        <p:txBody>
          <a:bodyPr>
            <a:normAutofit fontScale="70000" lnSpcReduction="20000"/>
          </a:bodyPr>
          <a:lstStyle/>
          <a:p>
            <a:pPr indent="0">
              <a:buNone/>
            </a:pPr>
            <a:r>
              <a:rPr lang="en-GB" dirty="0" smtClean="0"/>
              <a:t>The gender mainstreaming strategy also allows inequalities for men to be analysed and acted upon in policy making processes. On average women are more likely than men to be not represented in important decision making positions. However men are more likely than women to leave school early. The strategy of gender mainstreaming allows analysis of the reasons why these differences occur, as well as the identification of actions to address these issues. Thus organisations can benefit, for example, from highly trained women and men as long-term personnel resources.</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620688"/>
            <a:ext cx="6670558" cy="1143000"/>
          </a:xfrm>
        </p:spPr>
        <p:txBody>
          <a:bodyPr/>
          <a:lstStyle/>
          <a:p>
            <a:r>
              <a:rPr lang="en-GB" sz="4000" dirty="0" smtClean="0"/>
              <a:t>Exercise for </a:t>
            </a:r>
            <a:r>
              <a:rPr lang="en-GB" sz="4000" dirty="0" smtClean="0"/>
              <a:t/>
            </a:r>
            <a:br>
              <a:rPr lang="en-GB" sz="4000" dirty="0" smtClean="0"/>
            </a:br>
            <a:r>
              <a:rPr lang="en-GB" sz="4000" dirty="0" smtClean="0"/>
              <a:t>workshop </a:t>
            </a:r>
            <a:r>
              <a:rPr lang="en-GB" sz="4000" dirty="0" smtClean="0"/>
              <a:t>groups</a:t>
            </a:r>
            <a:endParaRPr lang="en-GB" sz="4000" dirty="0"/>
          </a:p>
        </p:txBody>
      </p:sp>
      <p:sp>
        <p:nvSpPr>
          <p:cNvPr id="3" name="Inhaltsplatzhalter 2"/>
          <p:cNvSpPr>
            <a:spLocks noGrp="1"/>
          </p:cNvSpPr>
          <p:nvPr>
            <p:ph type="body" idx="1"/>
          </p:nvPr>
        </p:nvSpPr>
        <p:spPr>
          <a:xfrm>
            <a:off x="1141999" y="2060848"/>
            <a:ext cx="6670557" cy="3894046"/>
          </a:xfrm>
        </p:spPr>
        <p:txBody>
          <a:bodyPr>
            <a:normAutofit fontScale="85000" lnSpcReduction="20000"/>
          </a:bodyPr>
          <a:lstStyle/>
          <a:p>
            <a:pPr marL="514350" indent="-514350">
              <a:buAutoNum type="arabicPlain"/>
            </a:pPr>
            <a:endParaRPr lang="de-AT" dirty="0" smtClean="0"/>
          </a:p>
          <a:p>
            <a:pPr marL="514350" indent="-514350">
              <a:buFont typeface="+mj-lt"/>
              <a:buAutoNum type="arabicPeriod"/>
            </a:pPr>
            <a:r>
              <a:rPr lang="en-GB" dirty="0" smtClean="0"/>
              <a:t>What indications/indicators of gender inequality could exist within organisations?</a:t>
            </a:r>
          </a:p>
          <a:p>
            <a:pPr marL="514350" indent="-514350">
              <a:buFont typeface="+mj-lt"/>
              <a:buAutoNum type="arabicPeriod"/>
            </a:pPr>
            <a:endParaRPr lang="en-GB" dirty="0" smtClean="0"/>
          </a:p>
          <a:p>
            <a:pPr marL="514350" indent="-514350">
              <a:buFont typeface="+mj-lt"/>
              <a:buAutoNum type="arabicPeriod"/>
            </a:pPr>
            <a:endParaRPr lang="en-GB" dirty="0" smtClean="0"/>
          </a:p>
          <a:p>
            <a:pPr marL="514350" indent="-514350">
              <a:buFont typeface="+mj-lt"/>
              <a:buAutoNum type="arabicPeriod"/>
            </a:pPr>
            <a:r>
              <a:rPr lang="en-GB" dirty="0" smtClean="0"/>
              <a:t>What methods could organisations use to combat gender inequality?</a:t>
            </a:r>
          </a:p>
          <a:p>
            <a:pPr>
              <a:buNone/>
            </a:pPr>
            <a:r>
              <a:rPr lang="de-AT" dirty="0" smtClean="0"/>
              <a:t/>
            </a:r>
            <a:br>
              <a:rPr lang="de-AT" dirty="0" smtClean="0"/>
            </a:br>
            <a:endParaRPr lang="de-AT" dirty="0"/>
          </a:p>
        </p:txBody>
      </p:sp>
    </p:spTree>
  </p:cSld>
  <p:clrMapOvr>
    <a:masterClrMapping/>
  </p:clrMapOvr>
</p:sld>
</file>

<file path=ppt/theme/theme1.xml><?xml version="1.0" encoding="utf-8"?>
<a:theme xmlns:a="http://schemas.openxmlformats.org/drawingml/2006/main" name="2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197</Words>
  <Application>Microsoft Office PowerPoint</Application>
  <PresentationFormat>Bildschirmpräsentation (4:3)</PresentationFormat>
  <Paragraphs>14</Paragraphs>
  <Slides>4</Slides>
  <Notes>0</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2_OpenPROF</vt:lpstr>
      <vt:lpstr>Diversity in Organisations</vt:lpstr>
      <vt:lpstr>What is Gender Mainstreaming</vt:lpstr>
      <vt:lpstr>The benefits for  Men and Organisations</vt:lpstr>
      <vt:lpstr>Exercise for  workshop groups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OER Diversity in Organisations</dc:title>
  <dc:creator>Gabi Metz</dc:creator>
  <cp:lastModifiedBy>Veronika Rechberger</cp:lastModifiedBy>
  <cp:revision>17</cp:revision>
  <dcterms:created xsi:type="dcterms:W3CDTF">2016-05-15T13:46:37Z</dcterms:created>
  <dcterms:modified xsi:type="dcterms:W3CDTF">2016-06-30T08:37:19Z</dcterms:modified>
</cp:coreProperties>
</file>