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smtClean="0"/>
              <a:t>Dimensions of Diversity</a:t>
            </a:r>
            <a:endParaRPr lang="en-GB" dirty="0"/>
          </a:p>
        </p:txBody>
      </p:sp>
      <p:sp>
        <p:nvSpPr>
          <p:cNvPr id="3" name="Untertitel 2"/>
          <p:cNvSpPr>
            <a:spLocks noGrp="1"/>
          </p:cNvSpPr>
          <p:nvPr>
            <p:ph type="subTitle" idx="1"/>
          </p:nvPr>
        </p:nvSpPr>
        <p:spPr/>
        <p:txBody>
          <a:bodyPr/>
          <a:lstStyle/>
          <a:p>
            <a:r>
              <a:rPr lang="en-GB" b="1" dirty="0" smtClean="0">
                <a:solidFill>
                  <a:schemeClr val="bg1">
                    <a:lumMod val="50000"/>
                  </a:schemeClr>
                </a:solidFill>
              </a:rPr>
              <a:t>Diversity dimensions according to the UN Human Rights Convention</a:t>
            </a:r>
            <a:endParaRPr lang="en-GB" b="1" dirty="0">
              <a:solidFill>
                <a:schemeClr val="bg1">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dirty="0"/>
          </a:p>
        </p:txBody>
      </p:sp>
      <p:sp>
        <p:nvSpPr>
          <p:cNvPr id="3" name="Inhaltsplatzhalter 2"/>
          <p:cNvSpPr>
            <a:spLocks noGrp="1"/>
          </p:cNvSpPr>
          <p:nvPr>
            <p:ph type="body" idx="1"/>
          </p:nvPr>
        </p:nvSpPr>
        <p:spPr/>
        <p:txBody>
          <a:bodyPr>
            <a:normAutofit fontScale="92500" lnSpcReduction="20000"/>
          </a:bodyPr>
          <a:lstStyle/>
          <a:p>
            <a:pPr>
              <a:buNone/>
            </a:pPr>
            <a:r>
              <a:rPr lang="de-AT" dirty="0" smtClean="0"/>
              <a:t>	</a:t>
            </a:r>
            <a:r>
              <a:rPr lang="en-GB" dirty="0" smtClean="0"/>
              <a:t>Accordingly human, European and nation state</a:t>
            </a:r>
            <a:r>
              <a:rPr lang="de-AT" dirty="0" smtClean="0"/>
              <a:t> </a:t>
            </a:r>
            <a:r>
              <a:rPr lang="en-GB" dirty="0" smtClean="0"/>
              <a:t>legal provisions define the diversity dimensions</a:t>
            </a:r>
            <a:br>
              <a:rPr lang="en-GB" dirty="0" smtClean="0"/>
            </a:br>
            <a:r>
              <a:rPr lang="en-GB" dirty="0" smtClean="0"/>
              <a:t>“</a:t>
            </a:r>
            <a:r>
              <a:rPr lang="en-GB" b="1" dirty="0" smtClean="0"/>
              <a:t>Age”</a:t>
            </a:r>
            <a:br>
              <a:rPr lang="en-GB" b="1" dirty="0" smtClean="0"/>
            </a:br>
            <a:r>
              <a:rPr lang="en-GB" b="1" dirty="0" smtClean="0"/>
              <a:t>“Disability”</a:t>
            </a:r>
            <a:br>
              <a:rPr lang="en-GB" b="1" dirty="0" smtClean="0"/>
            </a:br>
            <a:r>
              <a:rPr lang="en-GB" b="1" dirty="0" smtClean="0"/>
              <a:t>“Ethnicity”</a:t>
            </a:r>
            <a:br>
              <a:rPr lang="en-GB" b="1" dirty="0" smtClean="0"/>
            </a:br>
            <a:r>
              <a:rPr lang="en-GB" b="1" dirty="0" smtClean="0"/>
              <a:t>“Gender”</a:t>
            </a:r>
            <a:br>
              <a:rPr lang="en-GB" b="1" dirty="0" smtClean="0"/>
            </a:br>
            <a:r>
              <a:rPr lang="en-GB" b="1" dirty="0" smtClean="0"/>
              <a:t>“Religion”</a:t>
            </a:r>
            <a:br>
              <a:rPr lang="en-GB" b="1" dirty="0" smtClean="0"/>
            </a:br>
            <a:r>
              <a:rPr lang="en-GB" b="1" dirty="0" smtClean="0"/>
              <a:t>“Sexual orientation”</a:t>
            </a:r>
            <a:r>
              <a:rPr lang="en-GB" dirty="0" smtClean="0"/>
              <a:t/>
            </a:r>
            <a:br>
              <a:rPr lang="en-GB" dirty="0" smtClean="0"/>
            </a:br>
            <a:r>
              <a:rPr lang="en-GB" dirty="0" smtClean="0"/>
              <a:t>as the “</a:t>
            </a:r>
            <a:r>
              <a:rPr lang="en-GB" u="sng" dirty="0" smtClean="0"/>
              <a:t>Big 6”</a:t>
            </a:r>
            <a:r>
              <a:rPr lang="en-GB" dirty="0" smtClean="0"/>
              <a:t> (</a:t>
            </a:r>
            <a:r>
              <a:rPr lang="en-GB" i="1" dirty="0" err="1" smtClean="0"/>
              <a:t>Hardmaier</a:t>
            </a:r>
            <a:r>
              <a:rPr lang="en-GB" i="1" dirty="0" smtClean="0"/>
              <a:t>/Vinz 2007</a:t>
            </a:r>
            <a:r>
              <a:rPr lang="en-GB" dirty="0" smtClean="0"/>
              <a:t>).</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dirty="0"/>
          </a:p>
        </p:txBody>
      </p:sp>
      <p:sp>
        <p:nvSpPr>
          <p:cNvPr id="3" name="Inhaltsplatzhalter 2"/>
          <p:cNvSpPr>
            <a:spLocks noGrp="1"/>
          </p:cNvSpPr>
          <p:nvPr>
            <p:ph type="body" idx="1"/>
          </p:nvPr>
        </p:nvSpPr>
        <p:spPr/>
        <p:txBody>
          <a:bodyPr>
            <a:normAutofit/>
          </a:bodyPr>
          <a:lstStyle/>
          <a:p>
            <a:r>
              <a:rPr lang="en-GB" dirty="0" smtClean="0"/>
              <a:t>The diversity categories age, disability, ethnicity, gender, religion and sexual orientation differ at many levels. There are not only differences between the individual diversity dimensions but also differences within each dimension.  </a:t>
            </a:r>
          </a:p>
          <a:p>
            <a:pPr marL="0" indent="0">
              <a:buNone/>
            </a:pPr>
            <a:endParaRPr lang="de-A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p:txBody>
          <a:bodyPr>
            <a:normAutofit fontScale="55000" lnSpcReduction="20000"/>
          </a:bodyPr>
          <a:lstStyle/>
          <a:p>
            <a:pPr>
              <a:buNone/>
            </a:pPr>
            <a:r>
              <a:rPr lang="en-GB" dirty="0" smtClean="0"/>
              <a:t>Diversity management, in terms of human rights requirements, needs to be considered in relation to several challenges: </a:t>
            </a:r>
          </a:p>
          <a:p>
            <a:pPr>
              <a:buNone/>
            </a:pPr>
            <a:endParaRPr lang="en-GB" dirty="0" smtClean="0"/>
          </a:p>
          <a:p>
            <a:pPr>
              <a:buFont typeface="Wingdings" pitchFamily="2" charset="2"/>
              <a:buChar char="§"/>
            </a:pPr>
            <a:r>
              <a:rPr lang="en-GB" dirty="0" smtClean="0"/>
              <a:t>Simultaneously visualising and recognising diversity</a:t>
            </a:r>
          </a:p>
          <a:p>
            <a:pPr>
              <a:buFont typeface="Wingdings" pitchFamily="2" charset="2"/>
              <a:buChar char="§"/>
            </a:pPr>
            <a:r>
              <a:rPr lang="en-GB" dirty="0" smtClean="0"/>
              <a:t>Potential clashes within different groups, where conflicts of interest exist, that could become manifestated. </a:t>
            </a:r>
          </a:p>
          <a:p>
            <a:pPr>
              <a:buFont typeface="Wingdings" pitchFamily="2" charset="2"/>
              <a:buChar char="§"/>
            </a:pPr>
            <a:r>
              <a:rPr lang="en-GB" dirty="0" smtClean="0"/>
              <a:t>Critical and reflective diversity management operates on the one hand between identity critique (the attempt to avoid fixing and essentialising a person or group in an identity position) and on the other hand defining identities by the simultaneous recognition of these identity constructions (by naming and managing certain social categories they therefore always become defined) </a:t>
            </a:r>
          </a:p>
          <a:p>
            <a:pPr marL="0" indent="0">
              <a:buNone/>
            </a:pPr>
            <a:endParaRPr lang="de-A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p:txBody>
          <a:bodyPr>
            <a:normAutofit fontScale="70000" lnSpcReduction="20000"/>
          </a:bodyPr>
          <a:lstStyle/>
          <a:p>
            <a:r>
              <a:rPr lang="en-GB" dirty="0" smtClean="0"/>
              <a:t>A central task within diversity management, that refers to general human rights that are valid for all, is the reflection and the breaking down of dual and often stereotypical thinking when designating groups or persons (e.g. young/old, male/female) to organisations or social structures.   </a:t>
            </a:r>
          </a:p>
          <a:p>
            <a:r>
              <a:rPr lang="en-GB" dirty="0" smtClean="0"/>
              <a:t>But as diversity management is context-specific, it depends upon the organisation, as to which dimensions play a leading active role and how these are actually dealt with. </a:t>
            </a:r>
          </a:p>
          <a:p>
            <a:r>
              <a:rPr lang="en-GB" dirty="0" smtClean="0"/>
              <a:t>Fundamentally diversity management should address as many diversity dimensions as possible. </a:t>
            </a:r>
          </a:p>
          <a:p>
            <a:pPr>
              <a:buNone/>
            </a:pPr>
            <a:endParaRPr lang="de-A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p:txBody>
          <a:bodyPr>
            <a:normAutofit fontScale="70000" lnSpcReduction="20000"/>
          </a:bodyPr>
          <a:lstStyle/>
          <a:p>
            <a:pPr>
              <a:buNone/>
            </a:pPr>
            <a:endParaRPr lang="de-AT" dirty="0" smtClean="0"/>
          </a:p>
          <a:p>
            <a:r>
              <a:rPr lang="en-GB" dirty="0" smtClean="0"/>
              <a:t>Working with diversity is not just limited to these diversity dimensions, but rather it fundamentally encompasses every difference and every similarity between people and groups. In this respect, for example, commuters and sports fans could become the focus of tactically and strategically oriented initiatives. </a:t>
            </a:r>
          </a:p>
          <a:p>
            <a:r>
              <a:rPr lang="en-GB" dirty="0" smtClean="0"/>
              <a:t>In terms of the definition of diversity management all diversity dimensions are not only of interest to an organisation‘s own workforce but are also of interest to it’s external stakeholders.  </a:t>
            </a:r>
          </a:p>
          <a:p>
            <a:pPr algn="r">
              <a:buNone/>
            </a:pPr>
            <a:r>
              <a:rPr lang="en-GB" i="1" dirty="0" smtClean="0"/>
              <a:t>(</a:t>
            </a:r>
            <a:r>
              <a:rPr lang="en-GB" i="1" dirty="0" err="1" smtClean="0"/>
              <a:t>Bendl</a:t>
            </a:r>
            <a:r>
              <a:rPr lang="en-GB" i="1" dirty="0" smtClean="0"/>
              <a:t>/</a:t>
            </a:r>
            <a:r>
              <a:rPr lang="en-GB" i="1" dirty="0" err="1" smtClean="0"/>
              <a:t>Hannapi</a:t>
            </a:r>
            <a:r>
              <a:rPr lang="en-GB" i="1" dirty="0" smtClean="0"/>
              <a:t>-Egger/Hofmann 2012)</a:t>
            </a:r>
          </a:p>
        </p:txBody>
      </p:sp>
    </p:spTree>
  </p:cSld>
  <p:clrMapOvr>
    <a:masterClrMapping/>
  </p:clrMapOvr>
</p:sld>
</file>

<file path=ppt/theme/theme1.xml><?xml version="1.0" encoding="utf-8"?>
<a:theme xmlns:a="http://schemas.openxmlformats.org/drawingml/2006/main" name="1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326</Words>
  <Application>Microsoft Office PowerPoint</Application>
  <PresentationFormat>Bildschirmpräsentation (4:3)</PresentationFormat>
  <Paragraphs>16</Paragraphs>
  <Slides>6</Slides>
  <Notes>0</Notes>
  <HiddenSlides>0</HiddenSlides>
  <MMClips>0</MMClips>
  <ScaleCrop>false</ScaleCrop>
  <HeadingPairs>
    <vt:vector size="4" baseType="variant">
      <vt:variant>
        <vt:lpstr>Design</vt:lpstr>
      </vt:variant>
      <vt:variant>
        <vt:i4>1</vt:i4>
      </vt:variant>
      <vt:variant>
        <vt:lpstr>Folientitel</vt:lpstr>
      </vt:variant>
      <vt:variant>
        <vt:i4>6</vt:i4>
      </vt:variant>
    </vt:vector>
  </HeadingPairs>
  <TitlesOfParts>
    <vt:vector size="7" baseType="lpstr">
      <vt:lpstr>1_OpenPROF</vt:lpstr>
      <vt:lpstr>Dimensions of Diversity</vt:lpstr>
      <vt:lpstr>Folie 2</vt:lpstr>
      <vt:lpstr>Folie 3</vt:lpstr>
      <vt:lpstr>Folie 4</vt:lpstr>
      <vt:lpstr>Folie 5</vt:lpstr>
      <vt:lpstr>Folie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Dimensionen von Diversität</dc:title>
  <dc:creator>Gabi Metz</dc:creator>
  <cp:lastModifiedBy>Veronika Rechberger</cp:lastModifiedBy>
  <cp:revision>28</cp:revision>
  <dcterms:created xsi:type="dcterms:W3CDTF">2016-06-02T07:37:12Z</dcterms:created>
  <dcterms:modified xsi:type="dcterms:W3CDTF">2016-06-29T11:53:30Z</dcterms:modified>
</cp:coreProperties>
</file>