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1141998" y="1201971"/>
            <a:ext cx="6630402" cy="2373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141999" y="3692460"/>
            <a:ext cx="6630400" cy="21023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391075" y="6356362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2299931" y="442268"/>
            <a:ext cx="4354694" cy="667055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 rot="5400000">
            <a:off x="4508673" y="2395364"/>
            <a:ext cx="5851525" cy="161007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 rot="5400000">
            <a:off x="883735" y="532900"/>
            <a:ext cx="5851525" cy="533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74016" y="4406900"/>
            <a:ext cx="6638538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 sz="4000" b="1" cap="none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74016" y="2906713"/>
            <a:ext cx="663854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Clr>
                <a:srgbClr val="888888"/>
              </a:buClr>
              <a:buNone/>
              <a:defRPr sz="2000">
                <a:solidFill>
                  <a:srgbClr val="888888"/>
                </a:solidFill>
              </a:defRPr>
            </a:lvl1pPr>
            <a:lvl2pPr marL="457200" lvl="1" indent="0" rtl="0">
              <a:spcBef>
                <a:spcPts val="0"/>
              </a:spcBef>
              <a:buClr>
                <a:srgbClr val="888888"/>
              </a:buClr>
              <a:buNone/>
              <a:defRPr sz="1800">
                <a:solidFill>
                  <a:srgbClr val="888888"/>
                </a:solidFill>
              </a:defRPr>
            </a:lvl2pPr>
            <a:lvl3pPr marL="914400" lvl="2" indent="0" rtl="0">
              <a:spcBef>
                <a:spcPts val="0"/>
              </a:spcBef>
              <a:buClr>
                <a:srgbClr val="888888"/>
              </a:buClr>
              <a:buNone/>
              <a:defRPr sz="1600">
                <a:solidFill>
                  <a:srgbClr val="888888"/>
                </a:solidFill>
              </a:defRPr>
            </a:lvl3pPr>
            <a:lvl4pPr marL="1371600" lvl="3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4pPr>
            <a:lvl5pPr marL="1828800" lvl="4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5pPr>
            <a:lvl6pPr marL="2286000" lvl="5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marL="2743200" lvl="6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marL="3200400" lvl="7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marL="3657600" lvl="8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1141998" y="1600200"/>
            <a:ext cx="3353801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164356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1141998" y="722862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 sz="2800"/>
            </a:lvl2pPr>
            <a:lvl3pPr lvl="2" rtl="0">
              <a:spcBef>
                <a:spcPts val="0"/>
              </a:spcBef>
              <a:defRPr sz="2400"/>
            </a:lvl3pPr>
            <a:lvl4pPr lvl="3" rtl="0">
              <a:spcBef>
                <a:spcPts val="0"/>
              </a:spcBef>
              <a:defRPr sz="2000"/>
            </a:lvl4pPr>
            <a:lvl5pPr lvl="4" rtl="0">
              <a:spcBef>
                <a:spcPts val="0"/>
              </a:spcBef>
              <a:defRPr sz="2000"/>
            </a:lvl5pPr>
            <a:lvl6pPr lvl="5" rtl="0">
              <a:spcBef>
                <a:spcPts val="0"/>
              </a:spcBef>
              <a:defRPr sz="2000"/>
            </a:lvl6pPr>
            <a:lvl7pPr lvl="6" rtl="0">
              <a:spcBef>
                <a:spcPts val="0"/>
              </a:spcBef>
              <a:defRPr sz="2000"/>
            </a:lvl7pPr>
            <a:lvl8pPr lvl="7" rtl="0">
              <a:spcBef>
                <a:spcPts val="0"/>
              </a:spcBef>
              <a:defRPr sz="2000"/>
            </a:lvl8pPr>
            <a:lvl9pPr lvl="8"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1183933" y="4800600"/>
            <a:ext cx="6628623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pic" idx="2"/>
          </p:nvPr>
        </p:nvSpPr>
        <p:spPr>
          <a:xfrm>
            <a:off x="1183933" y="207244"/>
            <a:ext cx="6628623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1183933" y="5367337"/>
            <a:ext cx="6628623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E9E9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 cstate="print">
            <a:alphaModFix/>
          </a:blip>
          <a:srcRect/>
          <a:stretch/>
        </p:blipFill>
        <p:spPr>
          <a:xfrm>
            <a:off x="0" y="4736855"/>
            <a:ext cx="9144000" cy="2121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hape 11"/>
          <p:cNvPicPr preferRelativeResize="0"/>
          <p:nvPr/>
        </p:nvPicPr>
        <p:blipFill rotWithShape="1">
          <a:blip r:embed="rId14" cstate="print">
            <a:alphaModFix/>
          </a:blip>
          <a:srcRect/>
          <a:stretch/>
        </p:blipFill>
        <p:spPr>
          <a:xfrm>
            <a:off x="0" y="0"/>
            <a:ext cx="9144000" cy="5861359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Shape 17"/>
          <p:cNvSpPr/>
          <p:nvPr/>
        </p:nvSpPr>
        <p:spPr>
          <a:xfrm>
            <a:off x="3124200" y="6500625"/>
            <a:ext cx="184666" cy="3077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>
              <a:solidFill>
                <a:srgbClr val="4548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7866248" y="6452575"/>
            <a:ext cx="1100700" cy="246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</a:rPr>
              <a:t>openprof.eu</a:t>
            </a:r>
          </a:p>
        </p:txBody>
      </p:sp>
      <p:sp>
        <p:nvSpPr>
          <p:cNvPr id="19" name="Shape 19"/>
          <p:cNvSpPr/>
          <p:nvPr/>
        </p:nvSpPr>
        <p:spPr>
          <a:xfrm>
            <a:off x="3498060" y="6459864"/>
            <a:ext cx="2477774" cy="246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</a:rPr>
              <a:t>Project No. 2014-1-LT01-KA202-000562</a:t>
            </a:r>
          </a:p>
        </p:txBody>
      </p:sp>
      <p:pic>
        <p:nvPicPr>
          <p:cNvPr id="20" name="Shape 20"/>
          <p:cNvPicPr preferRelativeResize="0"/>
          <p:nvPr/>
        </p:nvPicPr>
        <p:blipFill rotWithShape="1">
          <a:blip r:embed="rId15" cstate="print">
            <a:alphaModFix/>
          </a:blip>
          <a:srcRect/>
          <a:stretch/>
        </p:blipFill>
        <p:spPr>
          <a:xfrm>
            <a:off x="6732240" y="188640"/>
            <a:ext cx="2245734" cy="4943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Shape 21"/>
          <p:cNvPicPr preferRelativeResize="0"/>
          <p:nvPr/>
        </p:nvPicPr>
        <p:blipFill rotWithShape="1">
          <a:blip r:embed="rId16" cstate="print">
            <a:alphaModFix/>
          </a:blip>
          <a:srcRect/>
          <a:stretch/>
        </p:blipFill>
        <p:spPr>
          <a:xfrm>
            <a:off x="0" y="0"/>
            <a:ext cx="1434138" cy="96901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Representations of Diversity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>
                    <a:lumMod val="50000"/>
                  </a:schemeClr>
                </a:solidFill>
              </a:rPr>
              <a:t>Diverse Professional Connotations</a:t>
            </a:r>
            <a:endParaRPr lang="en-GB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6670558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Associations with careers</a:t>
            </a:r>
            <a:endParaRPr lang="en-GB" dirty="0"/>
          </a:p>
        </p:txBody>
      </p:sp>
      <p:pic>
        <p:nvPicPr>
          <p:cNvPr id="5" name="Inhaltsplatzhalter 4" descr="Abb. 1_Hofer 1_Postwurf 2011.JP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259632" y="2204864"/>
            <a:ext cx="2811463" cy="3921125"/>
          </a:xfrm>
        </p:spPr>
      </p:pic>
      <p:pic>
        <p:nvPicPr>
          <p:cNvPr id="6" name="Inhaltsplatzhalter 5" descr="Abb. 2_Hofer 2_Postwurf 2011.JPG"/>
          <p:cNvPicPr>
            <a:picLocks noGrp="1" noChangeAspect="1"/>
          </p:cNvPicPr>
          <p:nvPr>
            <p:ph sz="half"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5076056" y="2204864"/>
            <a:ext cx="2822575" cy="3921125"/>
          </a:xfrm>
        </p:spPr>
      </p:pic>
      <p:sp>
        <p:nvSpPr>
          <p:cNvPr id="3" name="TextBox 2"/>
          <p:cNvSpPr txBox="1"/>
          <p:nvPr/>
        </p:nvSpPr>
        <p:spPr>
          <a:xfrm>
            <a:off x="971600" y="1628800"/>
            <a:ext cx="3356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“Just 21 hours. That makes sense for my family!”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148064" y="1772816"/>
            <a:ext cx="2773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“One nil for team spirit”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692696"/>
            <a:ext cx="6670558" cy="1143000"/>
          </a:xfrm>
        </p:spPr>
        <p:txBody>
          <a:bodyPr>
            <a:noAutofit/>
          </a:bodyPr>
          <a:lstStyle/>
          <a:p>
            <a:r>
              <a:rPr lang="en-GB" sz="3600" dirty="0" smtClean="0"/>
              <a:t>Associations with careers</a:t>
            </a:r>
            <a:br>
              <a:rPr lang="en-GB" sz="3600" dirty="0" smtClean="0"/>
            </a:br>
            <a:r>
              <a:rPr lang="en-GB" sz="3600" dirty="0" smtClean="0"/>
              <a:t>Exercise</a:t>
            </a:r>
            <a:endParaRPr lang="en-GB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1259632" y="2132856"/>
            <a:ext cx="6670557" cy="3816424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GB" b="1" dirty="0" smtClean="0"/>
              <a:t>Try to imagine the following people doing the job stated: </a:t>
            </a:r>
          </a:p>
          <a:p>
            <a:r>
              <a:rPr lang="en-GB" dirty="0" smtClean="0"/>
              <a:t>Dark-skinned woman as manager of a graphic design company</a:t>
            </a:r>
          </a:p>
          <a:p>
            <a:r>
              <a:rPr lang="en-GB" dirty="0" smtClean="0"/>
              <a:t>Person in a wheelchair selling shoes</a:t>
            </a:r>
          </a:p>
          <a:p>
            <a:r>
              <a:rPr lang="en-GB" dirty="0" smtClean="0"/>
              <a:t>An older man selling ladies fashion</a:t>
            </a:r>
          </a:p>
          <a:p>
            <a:r>
              <a:rPr lang="en-GB" dirty="0" smtClean="0"/>
              <a:t>Asian man as head of a department in an installation company</a:t>
            </a:r>
          </a:p>
          <a:p>
            <a:r>
              <a:rPr lang="en-GB" dirty="0" smtClean="0"/>
              <a:t>Very young woman as a university professor</a:t>
            </a:r>
          </a:p>
          <a:p>
            <a:pPr>
              <a:buNone/>
            </a:pPr>
            <a:endParaRPr lang="en-GB" dirty="0" smtClean="0"/>
          </a:p>
          <a:p>
            <a:pPr indent="0">
              <a:buNone/>
            </a:pPr>
            <a:r>
              <a:rPr lang="en-GB" dirty="0" smtClean="0"/>
              <a:t>Do you find any of these examples amusing?</a:t>
            </a:r>
            <a:br>
              <a:rPr lang="en-GB" dirty="0" smtClean="0"/>
            </a:br>
            <a:endParaRPr lang="en-GB" dirty="0" smtClean="0"/>
          </a:p>
          <a:p>
            <a:pPr indent="0">
              <a:buNone/>
            </a:pPr>
            <a:r>
              <a:rPr lang="en-GB" dirty="0" smtClean="0"/>
              <a:t>What makes it difficult for us to visualise these scenarios?</a:t>
            </a:r>
            <a:br>
              <a:rPr lang="en-GB" dirty="0" smtClean="0"/>
            </a:br>
            <a:endParaRPr lang="en-GB" dirty="0" smtClean="0"/>
          </a:p>
          <a:p>
            <a:pPr indent="0">
              <a:buNone/>
            </a:pPr>
            <a:r>
              <a:rPr lang="en-GB" dirty="0" smtClean="0"/>
              <a:t>Do you believe that origin, age, physical limitations affect the quality of a particular person’s work? </a:t>
            </a:r>
          </a:p>
          <a:p>
            <a:pPr>
              <a:buNone/>
            </a:pPr>
            <a:r>
              <a:rPr lang="de-DE" dirty="0" smtClean="0"/>
              <a:t> </a:t>
            </a:r>
            <a:endParaRPr lang="de-D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6670558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The assignment of roles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1187624" y="1988840"/>
            <a:ext cx="6670557" cy="4354694"/>
          </a:xfrm>
        </p:spPr>
        <p:txBody>
          <a:bodyPr>
            <a:normAutofit fontScale="62500" lnSpcReduction="20000"/>
          </a:bodyPr>
          <a:lstStyle/>
          <a:p>
            <a:r>
              <a:rPr lang="en-GB" dirty="0" smtClean="0"/>
              <a:t>People are assigned certain roles depending upon their gender, cultural origin, age, sexual orientation, faith etc. </a:t>
            </a:r>
          </a:p>
          <a:p>
            <a:r>
              <a:rPr lang="en-GB" dirty="0" smtClean="0"/>
              <a:t>That is why we are more likely to see women working in cafes, men in technical professions and people with a migrant background doing cleaning work etc. </a:t>
            </a:r>
          </a:p>
          <a:p>
            <a:r>
              <a:rPr lang="en-GB" dirty="0" smtClean="0"/>
              <a:t>There is history and tradition behind the assignment of roles and it appears to be quite normal.</a:t>
            </a:r>
          </a:p>
          <a:p>
            <a:r>
              <a:rPr lang="en-GB" dirty="0" smtClean="0"/>
              <a:t>The potential of each individual is assigned depending upon their membership of a group (men as a group, women as a group, particular age groups, white people, dark-skinned people, people with physical limitations, people with psychological characteristics, …)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6670558" cy="1143000"/>
          </a:xfrm>
        </p:spPr>
        <p:txBody>
          <a:bodyPr/>
          <a:lstStyle/>
          <a:p>
            <a:r>
              <a:rPr lang="en-GB" dirty="0" smtClean="0"/>
              <a:t>Diversity as a chance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1115616" y="1772816"/>
            <a:ext cx="6670557" cy="4354694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People can fit with their assigned roles and stereotypes, but they also may not. </a:t>
            </a:r>
          </a:p>
          <a:p>
            <a:r>
              <a:rPr lang="en-GB" dirty="0" smtClean="0"/>
              <a:t>Whatever group they belong to, their knowledge, skills and potential need to always be fully recognised. </a:t>
            </a:r>
          </a:p>
          <a:p>
            <a:r>
              <a:rPr lang="en-GB" dirty="0" smtClean="0"/>
              <a:t>Diversity represents a great opportunity. </a:t>
            </a:r>
            <a:r>
              <a:rPr lang="en-GB" b="1" dirty="0" smtClean="0"/>
              <a:t>People with different backgrounds und lifestyles bring new perspectives and approaches to a society and enriches the way it views itself. Diversity leads to development and progress.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penPROF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282</Words>
  <Application>Microsoft Office PowerPoint</Application>
  <PresentationFormat>Bildschirmpräsentation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1_OpenPROF</vt:lpstr>
      <vt:lpstr>Representations of Diversity</vt:lpstr>
      <vt:lpstr>Associations with careers</vt:lpstr>
      <vt:lpstr>Associations with careers Exercise</vt:lpstr>
      <vt:lpstr>The assignment of roles</vt:lpstr>
      <vt:lpstr>Diversity as a chance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Diversity Management und Chancengleichheit</dc:title>
  <dc:creator>metz</dc:creator>
  <cp:lastModifiedBy>Veronika Rechberger</cp:lastModifiedBy>
  <cp:revision>39</cp:revision>
  <dcterms:created xsi:type="dcterms:W3CDTF">2016-05-16T13:31:38Z</dcterms:created>
  <dcterms:modified xsi:type="dcterms:W3CDTF">2016-06-30T08:35:05Z</dcterms:modified>
</cp:coreProperties>
</file>