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ghes" initials="H" lastIdx="1" clrIdx="0">
    <p:extLst>
      <p:ext uri="{19B8F6BF-5375-455C-9EA6-DF929625EA0E}">
        <p15:presenceInfo xmlns:p15="http://schemas.microsoft.com/office/powerpoint/2012/main" xmlns="" userId="Hugh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4660"/>
  </p:normalViewPr>
  <p:slideViewPr>
    <p:cSldViewPr>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6-09T07:22:20.054" idx="1">
    <p:pos x="4100" y="433"/>
    <p:text>years seem to be wrong way round!</p:text>
    <p:extLst>
      <p:ext uri="{C676402C-5697-4E1C-873F-D02D1690AC5C}">
        <p15:threadingInfo xmlns:p15="http://schemas.microsoft.com/office/powerpoint/2012/main" xmlns=""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Diversity in Organisationen</a:t>
            </a:r>
            <a:endParaRPr lang="de-DE" dirty="0"/>
          </a:p>
        </p:txBody>
      </p:sp>
      <p:sp>
        <p:nvSpPr>
          <p:cNvPr id="3" name="Untertitel 2"/>
          <p:cNvSpPr>
            <a:spLocks noGrp="1"/>
          </p:cNvSpPr>
          <p:nvPr>
            <p:ph type="subTitle" idx="1"/>
          </p:nvPr>
        </p:nvSpPr>
        <p:spPr/>
        <p:txBody>
          <a:bodyPr/>
          <a:lstStyle/>
          <a:p>
            <a:r>
              <a:rPr lang="de-DE" b="1" dirty="0" smtClean="0">
                <a:solidFill>
                  <a:schemeClr val="bg1">
                    <a:lumMod val="65000"/>
                  </a:schemeClr>
                </a:solidFill>
              </a:rPr>
              <a:t>Managing </a:t>
            </a:r>
            <a:r>
              <a:rPr lang="de-DE" b="1" dirty="0" err="1" smtClean="0">
                <a:solidFill>
                  <a:schemeClr val="bg1">
                    <a:lumMod val="65000"/>
                  </a:schemeClr>
                </a:solidFill>
              </a:rPr>
              <a:t>Diversity</a:t>
            </a:r>
            <a:r>
              <a:rPr lang="de-DE" b="1" dirty="0" smtClean="0">
                <a:solidFill>
                  <a:schemeClr val="bg1">
                    <a:lumMod val="65000"/>
                  </a:schemeClr>
                </a:solidFill>
              </a:rPr>
              <a:t>: an </a:t>
            </a:r>
            <a:r>
              <a:rPr lang="de-DE" b="1" dirty="0" err="1" smtClean="0">
                <a:solidFill>
                  <a:schemeClr val="bg1">
                    <a:lumMod val="65000"/>
                  </a:schemeClr>
                </a:solidFill>
              </a:rPr>
              <a:t>introduction</a:t>
            </a:r>
            <a:endParaRPr lang="de-DE" b="1" dirty="0">
              <a:solidFill>
                <a:schemeClr val="bg1">
                  <a:lumMod val="6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476672"/>
            <a:ext cx="6670558" cy="1143000"/>
          </a:xfrm>
        </p:spPr>
        <p:txBody>
          <a:bodyPr>
            <a:noAutofit/>
          </a:bodyPr>
          <a:lstStyle/>
          <a:p>
            <a:r>
              <a:rPr lang="en-GB" sz="3600" dirty="0" smtClean="0"/>
              <a:t>Compliance with legal requirements</a:t>
            </a:r>
            <a:endParaRPr lang="en-GB" sz="3600" dirty="0"/>
          </a:p>
        </p:txBody>
      </p:sp>
      <p:sp>
        <p:nvSpPr>
          <p:cNvPr id="3" name="Inhaltsplatzhalter 2"/>
          <p:cNvSpPr>
            <a:spLocks noGrp="1"/>
          </p:cNvSpPr>
          <p:nvPr>
            <p:ph type="body" idx="1"/>
          </p:nvPr>
        </p:nvSpPr>
        <p:spPr/>
        <p:txBody>
          <a:bodyPr>
            <a:normAutofit/>
          </a:bodyPr>
          <a:lstStyle/>
          <a:p>
            <a:endParaRPr lang="de-DE" dirty="0" smtClean="0"/>
          </a:p>
          <a:p>
            <a:pPr indent="0">
              <a:buNone/>
            </a:pPr>
            <a:r>
              <a:rPr lang="de-DE" sz="2800" dirty="0" smtClean="0"/>
              <a:t>Last but not least:</a:t>
            </a:r>
            <a:br>
              <a:rPr lang="de-DE" sz="2800" dirty="0" smtClean="0"/>
            </a:br>
            <a:r>
              <a:rPr lang="en-GB" sz="2800" dirty="0" smtClean="0"/>
              <a:t>By complying with European equality law and the respective national laws, companies remain within the law, avoiding legal proceedings and the associated reputational damage.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404664"/>
            <a:ext cx="6670558" cy="1143000"/>
          </a:xfrm>
        </p:spPr>
        <p:txBody>
          <a:bodyPr>
            <a:normAutofit/>
          </a:bodyPr>
          <a:lstStyle/>
          <a:p>
            <a:r>
              <a:rPr lang="en-GB" sz="2000" i="1" dirty="0" err="1" smtClean="0"/>
              <a:t>Krell</a:t>
            </a:r>
            <a:r>
              <a:rPr lang="en-GB" sz="2000" i="1" dirty="0" smtClean="0"/>
              <a:t>, 2000 quoted from </a:t>
            </a:r>
            <a:r>
              <a:rPr lang="en-GB" sz="2000" i="1" dirty="0" err="1" smtClean="0"/>
              <a:t>Cordes</a:t>
            </a:r>
            <a:r>
              <a:rPr lang="en-GB" sz="2000" i="1" dirty="0" smtClean="0"/>
              <a:t> 2004 </a:t>
            </a:r>
            <a:endParaRPr lang="en-GB" sz="2000" i="1" dirty="0"/>
          </a:p>
        </p:txBody>
      </p:sp>
      <p:sp>
        <p:nvSpPr>
          <p:cNvPr id="3" name="Inhaltsplatzhalter 2"/>
          <p:cNvSpPr>
            <a:spLocks noGrp="1"/>
          </p:cNvSpPr>
          <p:nvPr>
            <p:ph type="body" idx="1"/>
          </p:nvPr>
        </p:nvSpPr>
        <p:spPr>
          <a:xfrm>
            <a:off x="1141999" y="2060848"/>
            <a:ext cx="6670557" cy="3894046"/>
          </a:xfrm>
        </p:spPr>
        <p:txBody>
          <a:bodyPr>
            <a:normAutofit fontScale="92500" lnSpcReduction="20000"/>
          </a:bodyPr>
          <a:lstStyle/>
          <a:p>
            <a:pPr indent="0">
              <a:buNone/>
            </a:pPr>
            <a:r>
              <a:rPr lang="de-DE" dirty="0" smtClean="0"/>
              <a:t>Diversity Management …</a:t>
            </a:r>
          </a:p>
          <a:p>
            <a:pPr indent="0">
              <a:buNone/>
            </a:pPr>
            <a:r>
              <a:rPr lang="en-GB" dirty="0" smtClean="0"/>
              <a:t>… refers to “all characteristics that influence the self-perception and above all the external perception of a person or group, and which can act as sources of discrimination, friction and tensions between different employees in the workplace.”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3568" y="476672"/>
            <a:ext cx="6670558" cy="1143000"/>
          </a:xfrm>
        </p:spPr>
        <p:txBody>
          <a:bodyPr>
            <a:noAutofit/>
          </a:bodyPr>
          <a:lstStyle/>
          <a:p>
            <a:r>
              <a:rPr lang="en-GB" sz="3600" dirty="0" smtClean="0"/>
              <a:t>Legal Frameworks for </a:t>
            </a:r>
            <a:br>
              <a:rPr lang="en-GB" sz="3600" dirty="0" smtClean="0"/>
            </a:br>
            <a:r>
              <a:rPr lang="en-GB" sz="3600" dirty="0" smtClean="0"/>
              <a:t>Diversity Management</a:t>
            </a:r>
            <a:endParaRPr lang="en-GB" sz="3600" dirty="0"/>
          </a:p>
        </p:txBody>
      </p:sp>
      <p:sp>
        <p:nvSpPr>
          <p:cNvPr id="3" name="Inhaltsplatzhalter 2"/>
          <p:cNvSpPr>
            <a:spLocks noGrp="1"/>
          </p:cNvSpPr>
          <p:nvPr>
            <p:ph type="body" idx="1"/>
          </p:nvPr>
        </p:nvSpPr>
        <p:spPr>
          <a:xfrm>
            <a:off x="1141999" y="2060848"/>
            <a:ext cx="6670557" cy="3894046"/>
          </a:xfrm>
        </p:spPr>
        <p:txBody>
          <a:bodyPr>
            <a:normAutofit fontScale="55000" lnSpcReduction="20000"/>
          </a:bodyPr>
          <a:lstStyle/>
          <a:p>
            <a:r>
              <a:rPr lang="en-GB" b="1" dirty="0" smtClean="0"/>
              <a:t>UN Human Rights Convention</a:t>
            </a:r>
          </a:p>
          <a:p>
            <a:r>
              <a:rPr lang="en-GB" b="1" dirty="0" smtClean="0"/>
              <a:t>Civil Rights Acts USA 1963/64</a:t>
            </a:r>
          </a:p>
          <a:p>
            <a:r>
              <a:rPr lang="en-GB" b="1" dirty="0" smtClean="0"/>
              <a:t>EU Community Law </a:t>
            </a:r>
            <a:r>
              <a:rPr lang="en-GB" dirty="0" smtClean="0"/>
              <a:t>(Primary and Secondary legislation, e.g. Article 141</a:t>
            </a:r>
          </a:p>
          <a:p>
            <a:r>
              <a:rPr lang="en-GB" dirty="0" smtClean="0"/>
              <a:t>Austria: Federal Equal Treatment Act </a:t>
            </a:r>
            <a:r>
              <a:rPr lang="en-GB" dirty="0" err="1" smtClean="0"/>
              <a:t>BGlBG</a:t>
            </a:r>
            <a:r>
              <a:rPr lang="en-GB" dirty="0" smtClean="0"/>
              <a:t> 2004</a:t>
            </a:r>
          </a:p>
          <a:p>
            <a:pPr>
              <a:buFont typeface="Wingdings"/>
              <a:buChar char="Ø"/>
            </a:pPr>
            <a:r>
              <a:rPr lang="en-GB" dirty="0" smtClean="0"/>
              <a:t>Equal treatment of people regardless of their gender, sexual orientation, ethnic origin, religion, world view and age</a:t>
            </a:r>
          </a:p>
          <a:p>
            <a:pPr>
              <a:buFont typeface="Wingdings"/>
              <a:buChar char="Ø"/>
            </a:pPr>
            <a:r>
              <a:rPr lang="en-GB" dirty="0" smtClean="0"/>
              <a:t>Outlawing of unequal treatment in the workplace</a:t>
            </a:r>
          </a:p>
          <a:p>
            <a:pPr>
              <a:buFont typeface="Wingdings"/>
              <a:buChar char="Ø"/>
            </a:pPr>
            <a:r>
              <a:rPr lang="en-GB" dirty="0" smtClean="0"/>
              <a:t>“Affirmative actions” /measures that transitionally give preference to underrepresented groups are permitted in order to achieve equality (=positive discrimination)</a:t>
            </a:r>
          </a:p>
          <a:p>
            <a:pPr>
              <a:buFont typeface="Wingdings"/>
              <a:buChar char="Ø"/>
            </a:pPr>
            <a:r>
              <a:rPr lang="en-GB" dirty="0" smtClean="0"/>
              <a:t>It is the legal responsibility of all employers to guarantee their employees that the workplace is free from all forms of discrimination.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15616" y="692696"/>
            <a:ext cx="6670558" cy="1143000"/>
          </a:xfrm>
        </p:spPr>
        <p:txBody>
          <a:bodyPr>
            <a:noAutofit/>
          </a:bodyPr>
          <a:lstStyle/>
          <a:p>
            <a:r>
              <a:rPr lang="en-GB" sz="3200" dirty="0" smtClean="0"/>
              <a:t>Diversity Management makes sense in terms of …</a:t>
            </a:r>
            <a:endParaRPr lang="en-GB" sz="3200" dirty="0"/>
          </a:p>
        </p:txBody>
      </p:sp>
      <p:sp>
        <p:nvSpPr>
          <p:cNvPr id="3" name="Inhaltsplatzhalter 2"/>
          <p:cNvSpPr>
            <a:spLocks noGrp="1"/>
          </p:cNvSpPr>
          <p:nvPr>
            <p:ph type="body" idx="1"/>
          </p:nvPr>
        </p:nvSpPr>
        <p:spPr>
          <a:xfrm>
            <a:off x="1187624" y="1772816"/>
            <a:ext cx="6670557" cy="3750030"/>
          </a:xfrm>
        </p:spPr>
        <p:txBody>
          <a:bodyPr>
            <a:normAutofit/>
          </a:bodyPr>
          <a:lstStyle/>
          <a:p>
            <a:endParaRPr lang="de-DE" sz="2800" dirty="0" smtClean="0"/>
          </a:p>
          <a:p>
            <a:r>
              <a:rPr lang="de-DE" sz="2800" dirty="0" smtClean="0"/>
              <a:t>… </a:t>
            </a:r>
            <a:r>
              <a:rPr lang="en-GB" sz="2800" dirty="0" smtClean="0"/>
              <a:t>personnel marketing/recruiting</a:t>
            </a:r>
          </a:p>
          <a:p>
            <a:r>
              <a:rPr lang="en-GB" sz="2800" dirty="0" smtClean="0"/>
              <a:t>… employee satisfaction</a:t>
            </a:r>
          </a:p>
          <a:p>
            <a:r>
              <a:rPr lang="en-GB" sz="2800" dirty="0" smtClean="0"/>
              <a:t>… creativity and innovation</a:t>
            </a:r>
          </a:p>
          <a:p>
            <a:r>
              <a:rPr lang="en-GB" sz="2800" dirty="0" smtClean="0"/>
              <a:t>… marketing und sales</a:t>
            </a:r>
          </a:p>
          <a:p>
            <a:r>
              <a:rPr lang="en-GB" sz="2800" dirty="0" smtClean="0"/>
              <a:t>… the company‘s image</a:t>
            </a:r>
          </a:p>
          <a:p>
            <a:r>
              <a:rPr lang="en-GB" sz="2800" dirty="0" smtClean="0"/>
              <a:t>… compliance with legal requirements</a:t>
            </a:r>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43608" y="404664"/>
            <a:ext cx="6670558" cy="1143000"/>
          </a:xfrm>
        </p:spPr>
        <p:txBody>
          <a:bodyPr>
            <a:normAutofit fontScale="90000"/>
          </a:bodyPr>
          <a:lstStyle/>
          <a:p>
            <a:r>
              <a:rPr lang="en-GB" noProof="1" smtClean="0"/>
              <a:t>Personnel marketing/recruiting</a:t>
            </a:r>
            <a:endParaRPr lang="en-GB" noProof="1"/>
          </a:p>
        </p:txBody>
      </p:sp>
      <p:sp>
        <p:nvSpPr>
          <p:cNvPr id="3" name="Inhaltsplatzhalter 2"/>
          <p:cNvSpPr>
            <a:spLocks noGrp="1"/>
          </p:cNvSpPr>
          <p:nvPr>
            <p:ph type="body" idx="1"/>
          </p:nvPr>
        </p:nvSpPr>
        <p:spPr/>
        <p:txBody>
          <a:bodyPr>
            <a:normAutofit/>
          </a:bodyPr>
          <a:lstStyle/>
          <a:p>
            <a:endParaRPr lang="de-DE" dirty="0" smtClean="0"/>
          </a:p>
          <a:p>
            <a:r>
              <a:rPr lang="en-GB" sz="2800" dirty="0" smtClean="0"/>
              <a:t>You can recruit at a national or international level</a:t>
            </a:r>
          </a:p>
          <a:p>
            <a:r>
              <a:rPr lang="en-GB" sz="2800" dirty="0" smtClean="0"/>
              <a:t>You have the most varied “pool of candidates”, at your disposal, from which you can select employees from</a:t>
            </a:r>
          </a:p>
          <a:p>
            <a:r>
              <a:rPr lang="en-GB" sz="2800" dirty="0" smtClean="0"/>
              <a:t>You can fill vacancies with exactly the right people  </a:t>
            </a:r>
          </a:p>
          <a:p>
            <a:endParaRPr lang="de-DE"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404664"/>
            <a:ext cx="6670558" cy="1143000"/>
          </a:xfrm>
        </p:spPr>
        <p:txBody>
          <a:bodyPr>
            <a:normAutofit/>
          </a:bodyPr>
          <a:lstStyle/>
          <a:p>
            <a:r>
              <a:rPr lang="en-GB" sz="4000" dirty="0" smtClean="0"/>
              <a:t>Employee Satisfaction</a:t>
            </a:r>
            <a:endParaRPr lang="en-GB" sz="4000" dirty="0"/>
          </a:p>
        </p:txBody>
      </p:sp>
      <p:sp>
        <p:nvSpPr>
          <p:cNvPr id="3" name="Inhaltsplatzhalter 2"/>
          <p:cNvSpPr>
            <a:spLocks noGrp="1"/>
          </p:cNvSpPr>
          <p:nvPr>
            <p:ph type="body" idx="1"/>
          </p:nvPr>
        </p:nvSpPr>
        <p:spPr/>
        <p:txBody>
          <a:bodyPr>
            <a:normAutofit fontScale="47500" lnSpcReduction="20000"/>
          </a:bodyPr>
          <a:lstStyle/>
          <a:p>
            <a:pPr indent="0">
              <a:buNone/>
            </a:pPr>
            <a:endParaRPr lang="de-DE" b="1" dirty="0" smtClean="0"/>
          </a:p>
          <a:p>
            <a:pPr indent="0">
              <a:buNone/>
            </a:pPr>
            <a:r>
              <a:rPr lang="en-GB" b="1" dirty="0" smtClean="0"/>
              <a:t>Diversity Management means taking the needs and requirements of your employees in the workplace/working environment seriously, valuing their potential, integrating their skills and talents into the work of the company and supporting their professional development.  </a:t>
            </a:r>
            <a:endParaRPr lang="en-GB" b="1" dirty="0" smtClean="0"/>
          </a:p>
          <a:p>
            <a:pPr indent="0">
              <a:buNone/>
            </a:pPr>
            <a:endParaRPr lang="en-GB" b="1" dirty="0" smtClean="0"/>
          </a:p>
          <a:p>
            <a:r>
              <a:rPr lang="en-GB" u="sng" dirty="0" smtClean="0"/>
              <a:t>This pays off in terms of </a:t>
            </a:r>
          </a:p>
          <a:p>
            <a:pPr>
              <a:buNone/>
            </a:pPr>
            <a:r>
              <a:rPr lang="en-GB" dirty="0" smtClean="0"/>
              <a:t>	&gt; employee satisfaction</a:t>
            </a:r>
          </a:p>
          <a:p>
            <a:pPr>
              <a:buNone/>
            </a:pPr>
            <a:r>
              <a:rPr lang="en-GB" dirty="0" smtClean="0"/>
              <a:t>	&gt; the internal working atmosphere</a:t>
            </a:r>
            <a:br>
              <a:rPr lang="en-GB" dirty="0" smtClean="0"/>
            </a:br>
            <a:r>
              <a:rPr lang="en-GB" dirty="0" smtClean="0"/>
              <a:t>&gt; the loyalty of the employees towards the </a:t>
            </a:r>
            <a:r>
              <a:rPr lang="en-GB" dirty="0" smtClean="0"/>
              <a:t>company</a:t>
            </a:r>
          </a:p>
          <a:p>
            <a:pPr>
              <a:buNone/>
            </a:pPr>
            <a:endParaRPr lang="en-GB" dirty="0" smtClean="0"/>
          </a:p>
          <a:p>
            <a:r>
              <a:rPr lang="en-GB" u="sng" dirty="0" smtClean="0"/>
              <a:t>Which in turn results in </a:t>
            </a:r>
          </a:p>
          <a:p>
            <a:pPr>
              <a:buNone/>
            </a:pPr>
            <a:r>
              <a:rPr lang="en-GB" dirty="0" smtClean="0"/>
              <a:t>	&gt; lower staff turnover</a:t>
            </a:r>
            <a:br>
              <a:rPr lang="en-GB" dirty="0" smtClean="0"/>
            </a:br>
            <a:r>
              <a:rPr lang="en-GB" dirty="0" smtClean="0"/>
              <a:t>&gt; reduced HR costs</a:t>
            </a:r>
            <a:br>
              <a:rPr lang="en-GB" dirty="0" smtClean="0"/>
            </a:br>
            <a:r>
              <a:rPr lang="en-GB" dirty="0" smtClean="0"/>
              <a:t>&gt; higher productivity</a:t>
            </a:r>
            <a:br>
              <a:rPr lang="en-GB" dirty="0" smtClean="0"/>
            </a:br>
            <a:r>
              <a:rPr lang="en-GB" dirty="0" smtClean="0"/>
              <a:t>&gt; better company performance</a:t>
            </a:r>
            <a:br>
              <a:rPr lang="en-GB" dirty="0" smtClean="0"/>
            </a:br>
            <a:r>
              <a:rPr lang="en-GB" dirty="0" smtClean="0"/>
              <a:t>&gt; commercial success and greater job security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476672"/>
            <a:ext cx="6670558" cy="1143000"/>
          </a:xfrm>
        </p:spPr>
        <p:txBody>
          <a:bodyPr/>
          <a:lstStyle/>
          <a:p>
            <a:r>
              <a:rPr lang="en-GB" sz="3600" dirty="0" smtClean="0"/>
              <a:t>Creativity and innovation</a:t>
            </a:r>
            <a:endParaRPr lang="en-GB" sz="3600" dirty="0"/>
          </a:p>
        </p:txBody>
      </p:sp>
      <p:sp>
        <p:nvSpPr>
          <p:cNvPr id="3" name="Inhaltsplatzhalter 2"/>
          <p:cNvSpPr>
            <a:spLocks noGrp="1"/>
          </p:cNvSpPr>
          <p:nvPr>
            <p:ph type="body" idx="1"/>
          </p:nvPr>
        </p:nvSpPr>
        <p:spPr>
          <a:xfrm>
            <a:off x="1187624" y="1700808"/>
            <a:ext cx="6670557" cy="4354694"/>
          </a:xfrm>
        </p:spPr>
        <p:txBody>
          <a:bodyPr>
            <a:noAutofit/>
          </a:bodyPr>
          <a:lstStyle/>
          <a:p>
            <a:r>
              <a:rPr lang="en-GB" sz="1600" dirty="0" smtClean="0"/>
              <a:t>Diversity within companies means that the personnel reflects the demographic reality of the customers, and thus all the requirements of your product or service will conform to this </a:t>
            </a:r>
            <a:r>
              <a:rPr lang="en-GB" sz="1600" dirty="0" smtClean="0"/>
              <a:t>reality.</a:t>
            </a:r>
          </a:p>
          <a:p>
            <a:r>
              <a:rPr lang="en-GB" sz="1600" dirty="0" smtClean="0"/>
              <a:t>Your </a:t>
            </a:r>
            <a:r>
              <a:rPr lang="en-GB" sz="1600" dirty="0" smtClean="0"/>
              <a:t>product or service corresponds therefore not only to the continued demands of your target group but rather the target group can be expanded. </a:t>
            </a:r>
          </a:p>
          <a:p>
            <a:r>
              <a:rPr lang="en-GB" sz="1600" dirty="0" smtClean="0"/>
              <a:t>Within diverse teams the intellectual barriers of homogeneous teams can be broken down, as other, more diverse, ways of thinking and viewpoints can be introduced. </a:t>
            </a:r>
          </a:p>
          <a:p>
            <a:r>
              <a:rPr lang="en-GB" sz="1600" dirty="0" smtClean="0"/>
              <a:t>Diverse teams are more creative than homogeneous ones, as they reflect this diversity. This makes innovation and development possible! </a:t>
            </a:r>
          </a:p>
          <a:p>
            <a:r>
              <a:rPr lang="en-GB" sz="1600" dirty="0" smtClean="0"/>
              <a:t>A quote from </a:t>
            </a:r>
            <a:r>
              <a:rPr lang="en-GB" sz="1600" dirty="0" err="1" smtClean="0"/>
              <a:t>Hallstein-Moerk</a:t>
            </a:r>
            <a:r>
              <a:rPr lang="en-GB" sz="1600" dirty="0" smtClean="0"/>
              <a:t>, Executive Vice President HR at Nokia: “Individuals who no longer feel they need to conform to fit in will think more authentically and bring new thinking to the company that is potentially important for innovation and strategy.”</a:t>
            </a:r>
            <a:endParaRPr lang="en-GB"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260648"/>
            <a:ext cx="6670558" cy="1143000"/>
          </a:xfrm>
        </p:spPr>
        <p:txBody>
          <a:bodyPr/>
          <a:lstStyle/>
          <a:p>
            <a:r>
              <a:rPr lang="en-GB" sz="3600" dirty="0" smtClean="0"/>
              <a:t>Marketing and Sales</a:t>
            </a:r>
            <a:endParaRPr lang="en-GB" sz="3600" dirty="0"/>
          </a:p>
        </p:txBody>
      </p:sp>
      <p:sp>
        <p:nvSpPr>
          <p:cNvPr id="3" name="Inhaltsplatzhalter 2"/>
          <p:cNvSpPr>
            <a:spLocks noGrp="1"/>
          </p:cNvSpPr>
          <p:nvPr>
            <p:ph type="body" idx="1"/>
          </p:nvPr>
        </p:nvSpPr>
        <p:spPr>
          <a:xfrm>
            <a:off x="1115616" y="1340768"/>
            <a:ext cx="6670557" cy="4354694"/>
          </a:xfrm>
        </p:spPr>
        <p:txBody>
          <a:bodyPr>
            <a:noAutofit/>
          </a:bodyPr>
          <a:lstStyle/>
          <a:p>
            <a:pPr indent="0">
              <a:buNone/>
            </a:pPr>
            <a:r>
              <a:rPr lang="en-GB" sz="1400" b="1" dirty="0" smtClean="0"/>
              <a:t>With diverse teams you are address the broad mass of customers.</a:t>
            </a:r>
          </a:p>
          <a:p>
            <a:pPr indent="0">
              <a:buNone/>
            </a:pPr>
            <a:r>
              <a:rPr lang="en-GB" sz="1400" u="sng" dirty="0" smtClean="0"/>
              <a:t>Example Marketing</a:t>
            </a:r>
            <a:r>
              <a:rPr lang="en-GB" sz="1400" dirty="0" smtClean="0"/>
              <a:t>: the presentation of a new product, that you want to reach the broadest possible target audience with, would be more successful if delivered by a diverse presentation team representing a wider target audience than by an individual person  representing only one group. </a:t>
            </a:r>
          </a:p>
          <a:p>
            <a:pPr indent="0">
              <a:buNone/>
            </a:pPr>
            <a:r>
              <a:rPr lang="en-GB" sz="1400" u="sng" dirty="0" smtClean="0"/>
              <a:t>Example Sales</a:t>
            </a:r>
            <a:r>
              <a:rPr lang="en-GB" sz="1400" dirty="0" smtClean="0"/>
              <a:t>:  “birds of a feather stick together” goes the saying, which can mean in sales terms, for example, a black woman feels more comfortable in a department store/boutique if the shop assistant is also a black woman. Perhaps she would not even enter the shop if there were only white shop assistants.</a:t>
            </a:r>
          </a:p>
          <a:p>
            <a:pPr indent="0">
              <a:buNone/>
            </a:pPr>
            <a:r>
              <a:rPr lang="en-GB" sz="1400" b="1" dirty="0" smtClean="0"/>
              <a:t>Best practice - company</a:t>
            </a:r>
            <a:r>
              <a:rPr lang="en-GB" sz="1400" dirty="0" smtClean="0"/>
              <a:t>: </a:t>
            </a:r>
            <a:r>
              <a:rPr lang="en-GB" sz="1400" dirty="0" smtClean="0"/>
              <a:t/>
            </a:r>
            <a:br>
              <a:rPr lang="en-GB" sz="1400" dirty="0" smtClean="0"/>
            </a:br>
            <a:r>
              <a:rPr lang="en-GB" sz="1400" u="sng" dirty="0" smtClean="0"/>
              <a:t>IKEA</a:t>
            </a:r>
            <a:r>
              <a:rPr lang="en-GB" sz="1400" dirty="0" smtClean="0"/>
              <a:t> </a:t>
            </a:r>
            <a:r>
              <a:rPr lang="en-GB" sz="1400" dirty="0" smtClean="0"/>
              <a:t>became well known for its marketing strategy that spoke to all groups of people, enabling it to position itself as the “top dog” in the interior design / furniture sector. </a:t>
            </a:r>
            <a:br>
              <a:rPr lang="en-GB" sz="1400" dirty="0" smtClean="0"/>
            </a:br>
            <a:r>
              <a:rPr lang="en-GB" sz="1400" u="sng" dirty="0" smtClean="0"/>
              <a:t>General Motors</a:t>
            </a:r>
            <a:r>
              <a:rPr lang="en-GB" sz="1400" dirty="0" smtClean="0"/>
              <a:t> recognised that women were not being addressed by its sales strategies, and that the sale of cars was almost exclusively directed towards men. With the “female buyer influence initiative”, run by a diverse team, exhibition cars were displayed with child car seats, space for wheelchairs etc., and the sales personnel become more diversely mixed, and benefitting from specialist training in order to be able to effectively deal with all types of clients.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55576" y="548680"/>
            <a:ext cx="6670558" cy="1143000"/>
          </a:xfrm>
        </p:spPr>
        <p:txBody>
          <a:bodyPr/>
          <a:lstStyle/>
          <a:p>
            <a:r>
              <a:rPr lang="de-DE" sz="4000" dirty="0" smtClean="0"/>
              <a:t>Image</a:t>
            </a:r>
            <a:endParaRPr lang="de-DE" sz="4000" dirty="0"/>
          </a:p>
        </p:txBody>
      </p:sp>
      <p:sp>
        <p:nvSpPr>
          <p:cNvPr id="3" name="Inhaltsplatzhalter 2"/>
          <p:cNvSpPr>
            <a:spLocks noGrp="1"/>
          </p:cNvSpPr>
          <p:nvPr>
            <p:ph type="body" idx="1"/>
          </p:nvPr>
        </p:nvSpPr>
        <p:spPr/>
        <p:txBody>
          <a:bodyPr>
            <a:normAutofit/>
          </a:bodyPr>
          <a:lstStyle/>
          <a:p>
            <a:pPr>
              <a:buNone/>
            </a:pPr>
            <a:endParaRPr lang="de-DE" dirty="0" smtClean="0"/>
          </a:p>
          <a:p>
            <a:pPr>
              <a:buNone/>
            </a:pPr>
            <a:endParaRPr lang="de-DE" dirty="0" smtClean="0"/>
          </a:p>
          <a:p>
            <a:pPr indent="0">
              <a:buNone/>
            </a:pPr>
            <a:r>
              <a:rPr lang="en-GB" sz="2400" dirty="0" smtClean="0"/>
              <a:t>Companies that are </a:t>
            </a:r>
            <a:r>
              <a:rPr lang="en-GB" sz="2400" dirty="0" smtClean="0"/>
              <a:t>committed </a:t>
            </a:r>
            <a:r>
              <a:rPr lang="en-GB" sz="2400" dirty="0" smtClean="0"/>
              <a:t>to diversity and that practice diversity management do not only increase their productivity but also enjoy a much higher reputation.  </a:t>
            </a:r>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604</Words>
  <Application>Microsoft Office PowerPoint</Application>
  <PresentationFormat>Bildschirmpräsentation (4:3)</PresentationFormat>
  <Paragraphs>55</Paragraphs>
  <Slides>10</Slides>
  <Notes>0</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2_OpenPROF</vt:lpstr>
      <vt:lpstr>Diversity in Organisationen</vt:lpstr>
      <vt:lpstr>Krell, 2000 quoted from Cordes 2004 </vt:lpstr>
      <vt:lpstr>Legal Frameworks for  Diversity Management</vt:lpstr>
      <vt:lpstr>Diversity Management makes sense in terms of …</vt:lpstr>
      <vt:lpstr>Personnel marketing/recruiting</vt:lpstr>
      <vt:lpstr>Employee Satisfaction</vt:lpstr>
      <vt:lpstr>Creativity and innovation</vt:lpstr>
      <vt:lpstr>Marketing and Sales</vt:lpstr>
      <vt:lpstr>Image</vt:lpstr>
      <vt:lpstr>Compliance with legal requirements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Organisationen</dc:title>
  <dc:creator>metz</dc:creator>
  <cp:lastModifiedBy>Veronika Rechberger</cp:lastModifiedBy>
  <cp:revision>51</cp:revision>
  <dcterms:created xsi:type="dcterms:W3CDTF">2016-05-21T10:32:46Z</dcterms:created>
  <dcterms:modified xsi:type="dcterms:W3CDTF">2016-06-30T08:01:34Z</dcterms:modified>
</cp:coreProperties>
</file>