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81"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AC7"/>
    <a:srgbClr val="E2E5E6"/>
    <a:srgbClr val="A5ADB2"/>
    <a:srgbClr val="454851"/>
    <a:srgbClr val="3C3E48"/>
    <a:srgbClr val="3F404A"/>
    <a:srgbClr val="E9E9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76" d="100"/>
          <a:sy n="176" d="100"/>
        </p:scale>
        <p:origin x="-120" y="-1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9F0521-83F5-4DF4-BC2B-47A8AF91C07D}" type="doc">
      <dgm:prSet loTypeId="urn:microsoft.com/office/officeart/2005/8/layout/pyramid2" loCatId="list" qsTypeId="urn:microsoft.com/office/officeart/2005/8/quickstyle/3d9" qsCatId="3D" csTypeId="urn:microsoft.com/office/officeart/2005/8/colors/accent1_2" csCatId="accent1" phldr="1"/>
      <dgm:spPr/>
      <dgm:t>
        <a:bodyPr/>
        <a:lstStyle/>
        <a:p>
          <a:endParaRPr lang="lt-LT"/>
        </a:p>
      </dgm:t>
    </dgm:pt>
    <dgm:pt modelId="{ED7166CB-0A89-4961-9BA4-2D03AAE3BECF}">
      <dgm:prSet phldrT="[Text]"/>
      <dgm:spPr/>
      <dgm:t>
        <a:bodyPr/>
        <a:lstStyle/>
        <a:p>
          <a:r>
            <a:rPr lang="en-US" dirty="0" smtClean="0"/>
            <a:t>5% Lecture</a:t>
          </a:r>
          <a:endParaRPr lang="lt-LT" dirty="0"/>
        </a:p>
      </dgm:t>
    </dgm:pt>
    <dgm:pt modelId="{A3435702-33DB-4670-9075-1769BAC9B0F3}" type="parTrans" cxnId="{88DC5931-8C51-4AAF-B8D2-6619EAD18727}">
      <dgm:prSet/>
      <dgm:spPr/>
      <dgm:t>
        <a:bodyPr/>
        <a:lstStyle/>
        <a:p>
          <a:endParaRPr lang="lt-LT"/>
        </a:p>
      </dgm:t>
    </dgm:pt>
    <dgm:pt modelId="{9D6C1F05-43C5-408B-BB5D-C9ED62E63F73}" type="sibTrans" cxnId="{88DC5931-8C51-4AAF-B8D2-6619EAD18727}">
      <dgm:prSet/>
      <dgm:spPr/>
      <dgm:t>
        <a:bodyPr/>
        <a:lstStyle/>
        <a:p>
          <a:endParaRPr lang="lt-LT"/>
        </a:p>
      </dgm:t>
    </dgm:pt>
    <dgm:pt modelId="{4AD40288-A6E6-4095-A2C0-D5DDBDE6BD67}">
      <dgm:prSet phldrT="[Text]"/>
      <dgm:spPr/>
      <dgm:t>
        <a:bodyPr/>
        <a:lstStyle/>
        <a:p>
          <a:r>
            <a:rPr lang="en-US" dirty="0" smtClean="0"/>
            <a:t>10% Reading</a:t>
          </a:r>
          <a:endParaRPr lang="lt-LT" dirty="0"/>
        </a:p>
      </dgm:t>
    </dgm:pt>
    <dgm:pt modelId="{89E7EF98-A469-4356-8807-5CA9508631F9}" type="parTrans" cxnId="{90718E53-61D9-43CC-9CBC-9893EC74E4A8}">
      <dgm:prSet/>
      <dgm:spPr/>
      <dgm:t>
        <a:bodyPr/>
        <a:lstStyle/>
        <a:p>
          <a:endParaRPr lang="lt-LT"/>
        </a:p>
      </dgm:t>
    </dgm:pt>
    <dgm:pt modelId="{D96C2399-94C5-412C-B2B8-09B732115D45}" type="sibTrans" cxnId="{90718E53-61D9-43CC-9CBC-9893EC74E4A8}">
      <dgm:prSet/>
      <dgm:spPr/>
      <dgm:t>
        <a:bodyPr/>
        <a:lstStyle/>
        <a:p>
          <a:endParaRPr lang="lt-LT"/>
        </a:p>
      </dgm:t>
    </dgm:pt>
    <dgm:pt modelId="{CD2505FB-2F29-4DF8-9EB4-E2C616847437}">
      <dgm:prSet phldrT="[Text]"/>
      <dgm:spPr/>
      <dgm:t>
        <a:bodyPr/>
        <a:lstStyle/>
        <a:p>
          <a:r>
            <a:rPr lang="en-US" dirty="0" smtClean="0"/>
            <a:t>20% Audio</a:t>
          </a:r>
          <a:r>
            <a:rPr lang="lt-LT" dirty="0" smtClean="0"/>
            <a:t> </a:t>
          </a:r>
          <a:r>
            <a:rPr lang="en-US" dirty="0" smtClean="0"/>
            <a:t>/</a:t>
          </a:r>
          <a:r>
            <a:rPr lang="lt-LT" dirty="0" smtClean="0"/>
            <a:t> </a:t>
          </a:r>
          <a:r>
            <a:rPr lang="en-US" dirty="0" smtClean="0"/>
            <a:t>Video</a:t>
          </a:r>
          <a:r>
            <a:rPr lang="lt-LT" dirty="0" smtClean="0"/>
            <a:t> </a:t>
          </a:r>
          <a:endParaRPr lang="lt-LT" dirty="0"/>
        </a:p>
      </dgm:t>
    </dgm:pt>
    <dgm:pt modelId="{C6C1790F-B7E1-448D-9B63-CDC828CDB21F}" type="parTrans" cxnId="{9C268967-93AE-42FF-859F-037F4686E70A}">
      <dgm:prSet/>
      <dgm:spPr/>
      <dgm:t>
        <a:bodyPr/>
        <a:lstStyle/>
        <a:p>
          <a:endParaRPr lang="lt-LT"/>
        </a:p>
      </dgm:t>
    </dgm:pt>
    <dgm:pt modelId="{685F78E3-BD13-42D5-BF08-976163BCD106}" type="sibTrans" cxnId="{9C268967-93AE-42FF-859F-037F4686E70A}">
      <dgm:prSet/>
      <dgm:spPr/>
      <dgm:t>
        <a:bodyPr/>
        <a:lstStyle/>
        <a:p>
          <a:endParaRPr lang="lt-LT"/>
        </a:p>
      </dgm:t>
    </dgm:pt>
    <dgm:pt modelId="{80F23E07-9354-4D04-9EB1-3DBDC1BCC499}">
      <dgm:prSet phldrT="[Text]"/>
      <dgm:spPr/>
      <dgm:t>
        <a:bodyPr/>
        <a:lstStyle/>
        <a:p>
          <a:r>
            <a:rPr lang="en-US" dirty="0" smtClean="0"/>
            <a:t>50% Group discussion</a:t>
          </a:r>
          <a:endParaRPr lang="lt-LT" dirty="0"/>
        </a:p>
      </dgm:t>
    </dgm:pt>
    <dgm:pt modelId="{7985B547-11C4-4608-8BEF-73E4FEE6930D}" type="parTrans" cxnId="{E702F55F-DDD5-44AB-8B6E-498FA5AA1251}">
      <dgm:prSet/>
      <dgm:spPr/>
      <dgm:t>
        <a:bodyPr/>
        <a:lstStyle/>
        <a:p>
          <a:endParaRPr lang="lt-LT"/>
        </a:p>
      </dgm:t>
    </dgm:pt>
    <dgm:pt modelId="{0167308B-DAD5-4138-A365-807C40309602}" type="sibTrans" cxnId="{E702F55F-DDD5-44AB-8B6E-498FA5AA1251}">
      <dgm:prSet/>
      <dgm:spPr/>
      <dgm:t>
        <a:bodyPr/>
        <a:lstStyle/>
        <a:p>
          <a:endParaRPr lang="lt-LT"/>
        </a:p>
      </dgm:t>
    </dgm:pt>
    <dgm:pt modelId="{F8BE4781-34BA-4C8C-8D44-42EEA0704D6E}">
      <dgm:prSet phldrT="[Text]"/>
      <dgm:spPr/>
      <dgm:t>
        <a:bodyPr/>
        <a:lstStyle/>
        <a:p>
          <a:r>
            <a:rPr lang="en-US" dirty="0" smtClean="0"/>
            <a:t>30% Demonstration</a:t>
          </a:r>
          <a:endParaRPr lang="lt-LT" dirty="0"/>
        </a:p>
      </dgm:t>
    </dgm:pt>
    <dgm:pt modelId="{7CE5B07D-6764-4752-927C-5653DCB807AF}" type="parTrans" cxnId="{21D40F4E-A0B6-4B48-A6F7-38278077BCA6}">
      <dgm:prSet/>
      <dgm:spPr/>
      <dgm:t>
        <a:bodyPr/>
        <a:lstStyle/>
        <a:p>
          <a:endParaRPr lang="lt-LT"/>
        </a:p>
      </dgm:t>
    </dgm:pt>
    <dgm:pt modelId="{FB0219C7-91A5-4BF4-B51F-4CFE17B2B0B6}" type="sibTrans" cxnId="{21D40F4E-A0B6-4B48-A6F7-38278077BCA6}">
      <dgm:prSet/>
      <dgm:spPr/>
      <dgm:t>
        <a:bodyPr/>
        <a:lstStyle/>
        <a:p>
          <a:endParaRPr lang="lt-LT"/>
        </a:p>
      </dgm:t>
    </dgm:pt>
    <dgm:pt modelId="{615A198A-3164-4C96-A368-92E03BB457C7}">
      <dgm:prSet phldrT="[Text]"/>
      <dgm:spPr/>
      <dgm:t>
        <a:bodyPr/>
        <a:lstStyle/>
        <a:p>
          <a:r>
            <a:rPr lang="en-US" dirty="0" smtClean="0"/>
            <a:t>75%</a:t>
          </a:r>
          <a:r>
            <a:rPr lang="lt-LT" dirty="0" smtClean="0"/>
            <a:t> </a:t>
          </a:r>
          <a:r>
            <a:rPr lang="en-US" dirty="0" smtClean="0"/>
            <a:t>Practice</a:t>
          </a:r>
          <a:endParaRPr lang="lt-LT" dirty="0"/>
        </a:p>
      </dgm:t>
    </dgm:pt>
    <dgm:pt modelId="{D1E907B0-D1E9-431F-A3B6-810091204115}" type="parTrans" cxnId="{F89B5A49-5329-40F5-AAB3-7E9F7D0AC8CE}">
      <dgm:prSet/>
      <dgm:spPr/>
      <dgm:t>
        <a:bodyPr/>
        <a:lstStyle/>
        <a:p>
          <a:endParaRPr lang="lt-LT"/>
        </a:p>
      </dgm:t>
    </dgm:pt>
    <dgm:pt modelId="{1614E8CC-10C9-4048-ABB4-2535D5113C92}" type="sibTrans" cxnId="{F89B5A49-5329-40F5-AAB3-7E9F7D0AC8CE}">
      <dgm:prSet/>
      <dgm:spPr/>
      <dgm:t>
        <a:bodyPr/>
        <a:lstStyle/>
        <a:p>
          <a:endParaRPr lang="lt-LT"/>
        </a:p>
      </dgm:t>
    </dgm:pt>
    <dgm:pt modelId="{2D859DF9-55FB-40A7-A04C-60CF84B1E3A2}">
      <dgm:prSet phldrT="[Text]"/>
      <dgm:spPr/>
      <dgm:t>
        <a:bodyPr/>
        <a:lstStyle/>
        <a:p>
          <a:r>
            <a:rPr lang="en-US" dirty="0" smtClean="0"/>
            <a:t>90%</a:t>
          </a:r>
          <a:r>
            <a:rPr lang="lt-LT" dirty="0" smtClean="0"/>
            <a:t> </a:t>
          </a:r>
          <a:r>
            <a:rPr lang="en-US" dirty="0" smtClean="0"/>
            <a:t>Teaching others</a:t>
          </a:r>
          <a:endParaRPr lang="lt-LT" dirty="0"/>
        </a:p>
      </dgm:t>
    </dgm:pt>
    <dgm:pt modelId="{5A181658-0BD9-4FF9-A8CA-C548E3787548}" type="parTrans" cxnId="{D98CA15E-8738-4E0A-A51E-8B84DB7A83AB}">
      <dgm:prSet/>
      <dgm:spPr/>
      <dgm:t>
        <a:bodyPr/>
        <a:lstStyle/>
        <a:p>
          <a:endParaRPr lang="lt-LT"/>
        </a:p>
      </dgm:t>
    </dgm:pt>
    <dgm:pt modelId="{4BF75FBD-EB02-4A2E-B2E1-78E9839F771F}" type="sibTrans" cxnId="{D98CA15E-8738-4E0A-A51E-8B84DB7A83AB}">
      <dgm:prSet/>
      <dgm:spPr/>
      <dgm:t>
        <a:bodyPr/>
        <a:lstStyle/>
        <a:p>
          <a:endParaRPr lang="lt-LT"/>
        </a:p>
      </dgm:t>
    </dgm:pt>
    <dgm:pt modelId="{37F85456-A8D7-4F2E-8631-A891ED20119C}" type="pres">
      <dgm:prSet presAssocID="{829F0521-83F5-4DF4-BC2B-47A8AF91C07D}" presName="compositeShape" presStyleCnt="0">
        <dgm:presLayoutVars>
          <dgm:dir/>
          <dgm:resizeHandles/>
        </dgm:presLayoutVars>
      </dgm:prSet>
      <dgm:spPr/>
      <dgm:t>
        <a:bodyPr/>
        <a:lstStyle/>
        <a:p>
          <a:endParaRPr lang="lt-LT"/>
        </a:p>
      </dgm:t>
    </dgm:pt>
    <dgm:pt modelId="{5F0A49E3-C1A3-4050-8B72-BB026AB84E7B}" type="pres">
      <dgm:prSet presAssocID="{829F0521-83F5-4DF4-BC2B-47A8AF91C07D}" presName="pyramid" presStyleLbl="node1" presStyleIdx="0" presStyleCnt="1"/>
      <dgm:spPr/>
      <dgm:t>
        <a:bodyPr/>
        <a:lstStyle/>
        <a:p>
          <a:endParaRPr lang="lt-LT"/>
        </a:p>
      </dgm:t>
    </dgm:pt>
    <dgm:pt modelId="{E42E9D3D-E792-45A1-8CA3-CCA0295A6ACF}" type="pres">
      <dgm:prSet presAssocID="{829F0521-83F5-4DF4-BC2B-47A8AF91C07D}" presName="theList" presStyleCnt="0"/>
      <dgm:spPr/>
    </dgm:pt>
    <dgm:pt modelId="{DD1BC2BB-6617-46CC-A06E-EB5527393515}" type="pres">
      <dgm:prSet presAssocID="{ED7166CB-0A89-4961-9BA4-2D03AAE3BECF}" presName="aNode" presStyleLbl="fgAcc1" presStyleIdx="0" presStyleCnt="7">
        <dgm:presLayoutVars>
          <dgm:bulletEnabled val="1"/>
        </dgm:presLayoutVars>
      </dgm:prSet>
      <dgm:spPr/>
      <dgm:t>
        <a:bodyPr/>
        <a:lstStyle/>
        <a:p>
          <a:endParaRPr lang="lt-LT"/>
        </a:p>
      </dgm:t>
    </dgm:pt>
    <dgm:pt modelId="{F714AF76-1FE1-4FEE-93F3-6B21203F0139}" type="pres">
      <dgm:prSet presAssocID="{ED7166CB-0A89-4961-9BA4-2D03AAE3BECF}" presName="aSpace" presStyleCnt="0"/>
      <dgm:spPr/>
    </dgm:pt>
    <dgm:pt modelId="{E6A07056-4769-4660-9D04-1679842ACE71}" type="pres">
      <dgm:prSet presAssocID="{4AD40288-A6E6-4095-A2C0-D5DDBDE6BD67}" presName="aNode" presStyleLbl="fgAcc1" presStyleIdx="1" presStyleCnt="7">
        <dgm:presLayoutVars>
          <dgm:bulletEnabled val="1"/>
        </dgm:presLayoutVars>
      </dgm:prSet>
      <dgm:spPr/>
      <dgm:t>
        <a:bodyPr/>
        <a:lstStyle/>
        <a:p>
          <a:endParaRPr lang="lt-LT"/>
        </a:p>
      </dgm:t>
    </dgm:pt>
    <dgm:pt modelId="{EB9BB114-09BC-4CC0-AFDC-31F3FE4D80DA}" type="pres">
      <dgm:prSet presAssocID="{4AD40288-A6E6-4095-A2C0-D5DDBDE6BD67}" presName="aSpace" presStyleCnt="0"/>
      <dgm:spPr/>
    </dgm:pt>
    <dgm:pt modelId="{E462D198-0AED-4A9D-9783-7331C8964B95}" type="pres">
      <dgm:prSet presAssocID="{CD2505FB-2F29-4DF8-9EB4-E2C616847437}" presName="aNode" presStyleLbl="fgAcc1" presStyleIdx="2" presStyleCnt="7">
        <dgm:presLayoutVars>
          <dgm:bulletEnabled val="1"/>
        </dgm:presLayoutVars>
      </dgm:prSet>
      <dgm:spPr/>
      <dgm:t>
        <a:bodyPr/>
        <a:lstStyle/>
        <a:p>
          <a:endParaRPr lang="lt-LT"/>
        </a:p>
      </dgm:t>
    </dgm:pt>
    <dgm:pt modelId="{3E4279B5-3016-4AFC-9549-4F7233227B1C}" type="pres">
      <dgm:prSet presAssocID="{CD2505FB-2F29-4DF8-9EB4-E2C616847437}" presName="aSpace" presStyleCnt="0"/>
      <dgm:spPr/>
    </dgm:pt>
    <dgm:pt modelId="{85FDB444-2D62-4AFB-A25C-0B77A09E0630}" type="pres">
      <dgm:prSet presAssocID="{F8BE4781-34BA-4C8C-8D44-42EEA0704D6E}" presName="aNode" presStyleLbl="fgAcc1" presStyleIdx="3" presStyleCnt="7">
        <dgm:presLayoutVars>
          <dgm:bulletEnabled val="1"/>
        </dgm:presLayoutVars>
      </dgm:prSet>
      <dgm:spPr/>
      <dgm:t>
        <a:bodyPr/>
        <a:lstStyle/>
        <a:p>
          <a:endParaRPr lang="lt-LT"/>
        </a:p>
      </dgm:t>
    </dgm:pt>
    <dgm:pt modelId="{02B3F8E7-F4F1-4FB5-930D-70AD29516DB7}" type="pres">
      <dgm:prSet presAssocID="{F8BE4781-34BA-4C8C-8D44-42EEA0704D6E}" presName="aSpace" presStyleCnt="0"/>
      <dgm:spPr/>
    </dgm:pt>
    <dgm:pt modelId="{6CB6415E-EB8C-4D75-ABDB-70590B06AD69}" type="pres">
      <dgm:prSet presAssocID="{80F23E07-9354-4D04-9EB1-3DBDC1BCC499}" presName="aNode" presStyleLbl="fgAcc1" presStyleIdx="4" presStyleCnt="7">
        <dgm:presLayoutVars>
          <dgm:bulletEnabled val="1"/>
        </dgm:presLayoutVars>
      </dgm:prSet>
      <dgm:spPr/>
      <dgm:t>
        <a:bodyPr/>
        <a:lstStyle/>
        <a:p>
          <a:endParaRPr lang="lt-LT"/>
        </a:p>
      </dgm:t>
    </dgm:pt>
    <dgm:pt modelId="{1B871AEF-BB01-41E2-84CA-BE97DC8344E4}" type="pres">
      <dgm:prSet presAssocID="{80F23E07-9354-4D04-9EB1-3DBDC1BCC499}" presName="aSpace" presStyleCnt="0"/>
      <dgm:spPr/>
    </dgm:pt>
    <dgm:pt modelId="{FBD5FD95-A85A-4700-A2AB-AD10B5E93F2C}" type="pres">
      <dgm:prSet presAssocID="{615A198A-3164-4C96-A368-92E03BB457C7}" presName="aNode" presStyleLbl="fgAcc1" presStyleIdx="5" presStyleCnt="7">
        <dgm:presLayoutVars>
          <dgm:bulletEnabled val="1"/>
        </dgm:presLayoutVars>
      </dgm:prSet>
      <dgm:spPr/>
      <dgm:t>
        <a:bodyPr/>
        <a:lstStyle/>
        <a:p>
          <a:endParaRPr lang="lt-LT"/>
        </a:p>
      </dgm:t>
    </dgm:pt>
    <dgm:pt modelId="{81CCB2E2-A3C4-4BEF-9CC1-114575293B01}" type="pres">
      <dgm:prSet presAssocID="{615A198A-3164-4C96-A368-92E03BB457C7}" presName="aSpace" presStyleCnt="0"/>
      <dgm:spPr/>
    </dgm:pt>
    <dgm:pt modelId="{C2C67000-7EC0-4A06-ADFE-FAD78C6147A1}" type="pres">
      <dgm:prSet presAssocID="{2D859DF9-55FB-40A7-A04C-60CF84B1E3A2}" presName="aNode" presStyleLbl="fgAcc1" presStyleIdx="6" presStyleCnt="7">
        <dgm:presLayoutVars>
          <dgm:bulletEnabled val="1"/>
        </dgm:presLayoutVars>
      </dgm:prSet>
      <dgm:spPr/>
      <dgm:t>
        <a:bodyPr/>
        <a:lstStyle/>
        <a:p>
          <a:endParaRPr lang="lt-LT"/>
        </a:p>
      </dgm:t>
    </dgm:pt>
    <dgm:pt modelId="{57E39A53-CA48-409C-A1D8-7E0285DA1A63}" type="pres">
      <dgm:prSet presAssocID="{2D859DF9-55FB-40A7-A04C-60CF84B1E3A2}" presName="aSpace" presStyleCnt="0"/>
      <dgm:spPr/>
    </dgm:pt>
  </dgm:ptLst>
  <dgm:cxnLst>
    <dgm:cxn modelId="{E702F55F-DDD5-44AB-8B6E-498FA5AA1251}" srcId="{829F0521-83F5-4DF4-BC2B-47A8AF91C07D}" destId="{80F23E07-9354-4D04-9EB1-3DBDC1BCC499}" srcOrd="4" destOrd="0" parTransId="{7985B547-11C4-4608-8BEF-73E4FEE6930D}" sibTransId="{0167308B-DAD5-4138-A365-807C40309602}"/>
    <dgm:cxn modelId="{298186FD-90C3-D548-AC63-092664859E2B}" type="presOf" srcId="{615A198A-3164-4C96-A368-92E03BB457C7}" destId="{FBD5FD95-A85A-4700-A2AB-AD10B5E93F2C}" srcOrd="0" destOrd="0" presId="urn:microsoft.com/office/officeart/2005/8/layout/pyramid2"/>
    <dgm:cxn modelId="{90718E53-61D9-43CC-9CBC-9893EC74E4A8}" srcId="{829F0521-83F5-4DF4-BC2B-47A8AF91C07D}" destId="{4AD40288-A6E6-4095-A2C0-D5DDBDE6BD67}" srcOrd="1" destOrd="0" parTransId="{89E7EF98-A469-4356-8807-5CA9508631F9}" sibTransId="{D96C2399-94C5-412C-B2B8-09B732115D45}"/>
    <dgm:cxn modelId="{AEEB625D-45F2-B34E-BAB2-67EADA8F4F20}" type="presOf" srcId="{CD2505FB-2F29-4DF8-9EB4-E2C616847437}" destId="{E462D198-0AED-4A9D-9783-7331C8964B95}" srcOrd="0" destOrd="0" presId="urn:microsoft.com/office/officeart/2005/8/layout/pyramid2"/>
    <dgm:cxn modelId="{2F558E70-EDAE-034C-95D2-50E6CD2E377E}" type="presOf" srcId="{4AD40288-A6E6-4095-A2C0-D5DDBDE6BD67}" destId="{E6A07056-4769-4660-9D04-1679842ACE71}" srcOrd="0" destOrd="0" presId="urn:microsoft.com/office/officeart/2005/8/layout/pyramid2"/>
    <dgm:cxn modelId="{88DC5931-8C51-4AAF-B8D2-6619EAD18727}" srcId="{829F0521-83F5-4DF4-BC2B-47A8AF91C07D}" destId="{ED7166CB-0A89-4961-9BA4-2D03AAE3BECF}" srcOrd="0" destOrd="0" parTransId="{A3435702-33DB-4670-9075-1769BAC9B0F3}" sibTransId="{9D6C1F05-43C5-408B-BB5D-C9ED62E63F73}"/>
    <dgm:cxn modelId="{D98CA15E-8738-4E0A-A51E-8B84DB7A83AB}" srcId="{829F0521-83F5-4DF4-BC2B-47A8AF91C07D}" destId="{2D859DF9-55FB-40A7-A04C-60CF84B1E3A2}" srcOrd="6" destOrd="0" parTransId="{5A181658-0BD9-4FF9-A8CA-C548E3787548}" sibTransId="{4BF75FBD-EB02-4A2E-B2E1-78E9839F771F}"/>
    <dgm:cxn modelId="{9C268967-93AE-42FF-859F-037F4686E70A}" srcId="{829F0521-83F5-4DF4-BC2B-47A8AF91C07D}" destId="{CD2505FB-2F29-4DF8-9EB4-E2C616847437}" srcOrd="2" destOrd="0" parTransId="{C6C1790F-B7E1-448D-9B63-CDC828CDB21F}" sibTransId="{685F78E3-BD13-42D5-BF08-976163BCD106}"/>
    <dgm:cxn modelId="{BFE8E990-8FBD-AB4C-90A6-9225CE968278}" type="presOf" srcId="{80F23E07-9354-4D04-9EB1-3DBDC1BCC499}" destId="{6CB6415E-EB8C-4D75-ABDB-70590B06AD69}" srcOrd="0" destOrd="0" presId="urn:microsoft.com/office/officeart/2005/8/layout/pyramid2"/>
    <dgm:cxn modelId="{50824822-29AE-B649-ABF4-365BB98B2949}" type="presOf" srcId="{F8BE4781-34BA-4C8C-8D44-42EEA0704D6E}" destId="{85FDB444-2D62-4AFB-A25C-0B77A09E0630}" srcOrd="0" destOrd="0" presId="urn:microsoft.com/office/officeart/2005/8/layout/pyramid2"/>
    <dgm:cxn modelId="{21D40F4E-A0B6-4B48-A6F7-38278077BCA6}" srcId="{829F0521-83F5-4DF4-BC2B-47A8AF91C07D}" destId="{F8BE4781-34BA-4C8C-8D44-42EEA0704D6E}" srcOrd="3" destOrd="0" parTransId="{7CE5B07D-6764-4752-927C-5653DCB807AF}" sibTransId="{FB0219C7-91A5-4BF4-B51F-4CFE17B2B0B6}"/>
    <dgm:cxn modelId="{552ADF55-CD53-474B-BF2C-7ED75F1DFCA9}" type="presOf" srcId="{829F0521-83F5-4DF4-BC2B-47A8AF91C07D}" destId="{37F85456-A8D7-4F2E-8631-A891ED20119C}" srcOrd="0" destOrd="0" presId="urn:microsoft.com/office/officeart/2005/8/layout/pyramid2"/>
    <dgm:cxn modelId="{001F651A-AA8E-8441-A481-414A645D23EF}" type="presOf" srcId="{ED7166CB-0A89-4961-9BA4-2D03AAE3BECF}" destId="{DD1BC2BB-6617-46CC-A06E-EB5527393515}" srcOrd="0" destOrd="0" presId="urn:microsoft.com/office/officeart/2005/8/layout/pyramid2"/>
    <dgm:cxn modelId="{F89B5A49-5329-40F5-AAB3-7E9F7D0AC8CE}" srcId="{829F0521-83F5-4DF4-BC2B-47A8AF91C07D}" destId="{615A198A-3164-4C96-A368-92E03BB457C7}" srcOrd="5" destOrd="0" parTransId="{D1E907B0-D1E9-431F-A3B6-810091204115}" sibTransId="{1614E8CC-10C9-4048-ABB4-2535D5113C92}"/>
    <dgm:cxn modelId="{7AD74A5B-8E50-4E4C-9E5A-91790A421064}" type="presOf" srcId="{2D859DF9-55FB-40A7-A04C-60CF84B1E3A2}" destId="{C2C67000-7EC0-4A06-ADFE-FAD78C6147A1}" srcOrd="0" destOrd="0" presId="urn:microsoft.com/office/officeart/2005/8/layout/pyramid2"/>
    <dgm:cxn modelId="{CF41C287-F573-684F-8BE2-A1556CE5B5FB}" type="presParOf" srcId="{37F85456-A8D7-4F2E-8631-A891ED20119C}" destId="{5F0A49E3-C1A3-4050-8B72-BB026AB84E7B}" srcOrd="0" destOrd="0" presId="urn:microsoft.com/office/officeart/2005/8/layout/pyramid2"/>
    <dgm:cxn modelId="{444622C4-7163-F846-B2DB-65C676A233C6}" type="presParOf" srcId="{37F85456-A8D7-4F2E-8631-A891ED20119C}" destId="{E42E9D3D-E792-45A1-8CA3-CCA0295A6ACF}" srcOrd="1" destOrd="0" presId="urn:microsoft.com/office/officeart/2005/8/layout/pyramid2"/>
    <dgm:cxn modelId="{B3982664-40C3-7743-ACA6-E9299A954A7A}" type="presParOf" srcId="{E42E9D3D-E792-45A1-8CA3-CCA0295A6ACF}" destId="{DD1BC2BB-6617-46CC-A06E-EB5527393515}" srcOrd="0" destOrd="0" presId="urn:microsoft.com/office/officeart/2005/8/layout/pyramid2"/>
    <dgm:cxn modelId="{2BCC0AAB-0498-1640-8B51-B02AD155D07E}" type="presParOf" srcId="{E42E9D3D-E792-45A1-8CA3-CCA0295A6ACF}" destId="{F714AF76-1FE1-4FEE-93F3-6B21203F0139}" srcOrd="1" destOrd="0" presId="urn:microsoft.com/office/officeart/2005/8/layout/pyramid2"/>
    <dgm:cxn modelId="{BAAB24A9-F555-F54D-B757-9FDD03E391E3}" type="presParOf" srcId="{E42E9D3D-E792-45A1-8CA3-CCA0295A6ACF}" destId="{E6A07056-4769-4660-9D04-1679842ACE71}" srcOrd="2" destOrd="0" presId="urn:microsoft.com/office/officeart/2005/8/layout/pyramid2"/>
    <dgm:cxn modelId="{05BCF3AF-C7B5-3740-BCB3-D60F846928B8}" type="presParOf" srcId="{E42E9D3D-E792-45A1-8CA3-CCA0295A6ACF}" destId="{EB9BB114-09BC-4CC0-AFDC-31F3FE4D80DA}" srcOrd="3" destOrd="0" presId="urn:microsoft.com/office/officeart/2005/8/layout/pyramid2"/>
    <dgm:cxn modelId="{A49CABA5-9311-8D42-B019-05E61AB0CD50}" type="presParOf" srcId="{E42E9D3D-E792-45A1-8CA3-CCA0295A6ACF}" destId="{E462D198-0AED-4A9D-9783-7331C8964B95}" srcOrd="4" destOrd="0" presId="urn:microsoft.com/office/officeart/2005/8/layout/pyramid2"/>
    <dgm:cxn modelId="{FA8C8690-2647-204B-A866-E051CB40E03F}" type="presParOf" srcId="{E42E9D3D-E792-45A1-8CA3-CCA0295A6ACF}" destId="{3E4279B5-3016-4AFC-9549-4F7233227B1C}" srcOrd="5" destOrd="0" presId="urn:microsoft.com/office/officeart/2005/8/layout/pyramid2"/>
    <dgm:cxn modelId="{168D2EC2-EAA9-0D42-942C-9F1C48167039}" type="presParOf" srcId="{E42E9D3D-E792-45A1-8CA3-CCA0295A6ACF}" destId="{85FDB444-2D62-4AFB-A25C-0B77A09E0630}" srcOrd="6" destOrd="0" presId="urn:microsoft.com/office/officeart/2005/8/layout/pyramid2"/>
    <dgm:cxn modelId="{47757AF6-64EE-B64B-8E5E-F65F8A4F01EA}" type="presParOf" srcId="{E42E9D3D-E792-45A1-8CA3-CCA0295A6ACF}" destId="{02B3F8E7-F4F1-4FB5-930D-70AD29516DB7}" srcOrd="7" destOrd="0" presId="urn:microsoft.com/office/officeart/2005/8/layout/pyramid2"/>
    <dgm:cxn modelId="{FFC58947-34CA-2746-B64B-7FFC44FCDE22}" type="presParOf" srcId="{E42E9D3D-E792-45A1-8CA3-CCA0295A6ACF}" destId="{6CB6415E-EB8C-4D75-ABDB-70590B06AD69}" srcOrd="8" destOrd="0" presId="urn:microsoft.com/office/officeart/2005/8/layout/pyramid2"/>
    <dgm:cxn modelId="{3542A5E1-2713-F44A-A495-35D2FE98C72F}" type="presParOf" srcId="{E42E9D3D-E792-45A1-8CA3-CCA0295A6ACF}" destId="{1B871AEF-BB01-41E2-84CA-BE97DC8344E4}" srcOrd="9" destOrd="0" presId="urn:microsoft.com/office/officeart/2005/8/layout/pyramid2"/>
    <dgm:cxn modelId="{D6402296-CE6E-A14C-B67D-AE1662A4ACF1}" type="presParOf" srcId="{E42E9D3D-E792-45A1-8CA3-CCA0295A6ACF}" destId="{FBD5FD95-A85A-4700-A2AB-AD10B5E93F2C}" srcOrd="10" destOrd="0" presId="urn:microsoft.com/office/officeart/2005/8/layout/pyramid2"/>
    <dgm:cxn modelId="{E541AC64-883B-1B4C-98A5-64D117149F69}" type="presParOf" srcId="{E42E9D3D-E792-45A1-8CA3-CCA0295A6ACF}" destId="{81CCB2E2-A3C4-4BEF-9CC1-114575293B01}" srcOrd="11" destOrd="0" presId="urn:microsoft.com/office/officeart/2005/8/layout/pyramid2"/>
    <dgm:cxn modelId="{9E40F00C-2728-FE4C-8ACD-8CE3D6439F36}" type="presParOf" srcId="{E42E9D3D-E792-45A1-8CA3-CCA0295A6ACF}" destId="{C2C67000-7EC0-4A06-ADFE-FAD78C6147A1}" srcOrd="12" destOrd="0" presId="urn:microsoft.com/office/officeart/2005/8/layout/pyramid2"/>
    <dgm:cxn modelId="{B828C037-20A4-9E43-8051-166BED937E3C}" type="presParOf" srcId="{E42E9D3D-E792-45A1-8CA3-CCA0295A6ACF}" destId="{57E39A53-CA48-409C-A1D8-7E0285DA1A63}" srcOrd="1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A49E3-C1A3-4050-8B72-BB026AB84E7B}">
      <dsp:nvSpPr>
        <dsp:cNvPr id="0" name=""/>
        <dsp:cNvSpPr/>
      </dsp:nvSpPr>
      <dsp:spPr>
        <a:xfrm>
          <a:off x="0" y="0"/>
          <a:ext cx="3043880" cy="6286544"/>
        </a:xfrm>
        <a:prstGeom prst="triangle">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sp>
    <dsp:sp modelId="{DD1BC2BB-6617-46CC-A06E-EB5527393515}">
      <dsp:nvSpPr>
        <dsp:cNvPr id="0" name=""/>
        <dsp:cNvSpPr/>
      </dsp:nvSpPr>
      <dsp:spPr>
        <a:xfrm>
          <a:off x="1521940" y="629268"/>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5% Lecture</a:t>
          </a:r>
          <a:endParaRPr lang="lt-LT" sz="1600" kern="1200" dirty="0"/>
        </a:p>
      </dsp:txBody>
      <dsp:txXfrm>
        <a:off x="1553108" y="660436"/>
        <a:ext cx="1916186" cy="576141"/>
      </dsp:txXfrm>
    </dsp:sp>
    <dsp:sp modelId="{E6A07056-4769-4660-9D04-1679842ACE71}">
      <dsp:nvSpPr>
        <dsp:cNvPr id="0" name=""/>
        <dsp:cNvSpPr/>
      </dsp:nvSpPr>
      <dsp:spPr>
        <a:xfrm>
          <a:off x="1521940" y="1347555"/>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10% Reading</a:t>
          </a:r>
          <a:endParaRPr lang="lt-LT" sz="1600" kern="1200" dirty="0"/>
        </a:p>
      </dsp:txBody>
      <dsp:txXfrm>
        <a:off x="1553108" y="1378723"/>
        <a:ext cx="1916186" cy="576141"/>
      </dsp:txXfrm>
    </dsp:sp>
    <dsp:sp modelId="{E462D198-0AED-4A9D-9783-7331C8964B95}">
      <dsp:nvSpPr>
        <dsp:cNvPr id="0" name=""/>
        <dsp:cNvSpPr/>
      </dsp:nvSpPr>
      <dsp:spPr>
        <a:xfrm>
          <a:off x="1521940" y="2065841"/>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20% Audio</a:t>
          </a:r>
          <a:r>
            <a:rPr lang="lt-LT" sz="1600" kern="1200" dirty="0" smtClean="0"/>
            <a:t> </a:t>
          </a:r>
          <a:r>
            <a:rPr lang="en-US" sz="1600" kern="1200" dirty="0" smtClean="0"/>
            <a:t>/</a:t>
          </a:r>
          <a:r>
            <a:rPr lang="lt-LT" sz="1600" kern="1200" dirty="0" smtClean="0"/>
            <a:t> </a:t>
          </a:r>
          <a:r>
            <a:rPr lang="en-US" sz="1600" kern="1200" dirty="0" smtClean="0"/>
            <a:t>Video</a:t>
          </a:r>
          <a:r>
            <a:rPr lang="lt-LT" sz="1600" kern="1200" dirty="0" smtClean="0"/>
            <a:t> </a:t>
          </a:r>
          <a:endParaRPr lang="lt-LT" sz="1600" kern="1200" dirty="0"/>
        </a:p>
      </dsp:txBody>
      <dsp:txXfrm>
        <a:off x="1553108" y="2097009"/>
        <a:ext cx="1916186" cy="576141"/>
      </dsp:txXfrm>
    </dsp:sp>
    <dsp:sp modelId="{85FDB444-2D62-4AFB-A25C-0B77A09E0630}">
      <dsp:nvSpPr>
        <dsp:cNvPr id="0" name=""/>
        <dsp:cNvSpPr/>
      </dsp:nvSpPr>
      <dsp:spPr>
        <a:xfrm>
          <a:off x="1521940" y="2784128"/>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30% Demonstration</a:t>
          </a:r>
          <a:endParaRPr lang="lt-LT" sz="1600" kern="1200" dirty="0"/>
        </a:p>
      </dsp:txBody>
      <dsp:txXfrm>
        <a:off x="1553108" y="2815296"/>
        <a:ext cx="1916186" cy="576141"/>
      </dsp:txXfrm>
    </dsp:sp>
    <dsp:sp modelId="{6CB6415E-EB8C-4D75-ABDB-70590B06AD69}">
      <dsp:nvSpPr>
        <dsp:cNvPr id="0" name=""/>
        <dsp:cNvSpPr/>
      </dsp:nvSpPr>
      <dsp:spPr>
        <a:xfrm>
          <a:off x="1521940" y="3502415"/>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50% Group discussion</a:t>
          </a:r>
          <a:endParaRPr lang="lt-LT" sz="1600" kern="1200" dirty="0"/>
        </a:p>
      </dsp:txBody>
      <dsp:txXfrm>
        <a:off x="1553108" y="3533583"/>
        <a:ext cx="1916186" cy="576141"/>
      </dsp:txXfrm>
    </dsp:sp>
    <dsp:sp modelId="{FBD5FD95-A85A-4700-A2AB-AD10B5E93F2C}">
      <dsp:nvSpPr>
        <dsp:cNvPr id="0" name=""/>
        <dsp:cNvSpPr/>
      </dsp:nvSpPr>
      <dsp:spPr>
        <a:xfrm>
          <a:off x="1521940" y="4220702"/>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75%</a:t>
          </a:r>
          <a:r>
            <a:rPr lang="lt-LT" sz="1600" kern="1200" dirty="0" smtClean="0"/>
            <a:t> </a:t>
          </a:r>
          <a:r>
            <a:rPr lang="en-US" sz="1600" kern="1200" dirty="0" smtClean="0"/>
            <a:t>Practice</a:t>
          </a:r>
          <a:endParaRPr lang="lt-LT" sz="1600" kern="1200" dirty="0"/>
        </a:p>
      </dsp:txBody>
      <dsp:txXfrm>
        <a:off x="1553108" y="4251870"/>
        <a:ext cx="1916186" cy="576141"/>
      </dsp:txXfrm>
    </dsp:sp>
    <dsp:sp modelId="{C2C67000-7EC0-4A06-ADFE-FAD78C6147A1}">
      <dsp:nvSpPr>
        <dsp:cNvPr id="0" name=""/>
        <dsp:cNvSpPr/>
      </dsp:nvSpPr>
      <dsp:spPr>
        <a:xfrm>
          <a:off x="1521940" y="4938988"/>
          <a:ext cx="1978522" cy="638477"/>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sp3d prstMaterial="matte"/>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90%</a:t>
          </a:r>
          <a:r>
            <a:rPr lang="lt-LT" sz="1600" kern="1200" dirty="0" smtClean="0"/>
            <a:t> </a:t>
          </a:r>
          <a:r>
            <a:rPr lang="en-US" sz="1600" kern="1200" dirty="0" smtClean="0"/>
            <a:t>Teaching others</a:t>
          </a:r>
          <a:endParaRPr lang="lt-LT" sz="1600" kern="1200" dirty="0"/>
        </a:p>
      </dsp:txBody>
      <dsp:txXfrm>
        <a:off x="1553108" y="4970156"/>
        <a:ext cx="1916186" cy="576141"/>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76BF3C-C592-1A47-9228-7DAC5B174F6F}" type="datetimeFigureOut">
              <a:rPr lang="en-US" smtClean="0"/>
              <a:t>16-01-06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336BA4-5F08-484A-BE8C-7FEF39E9CE8A}" type="slidenum">
              <a:rPr lang="en-US" smtClean="0"/>
              <a:t>‹#›</a:t>
            </a:fld>
            <a:endParaRPr lang="en-US"/>
          </a:p>
        </p:txBody>
      </p:sp>
    </p:spTree>
    <p:extLst>
      <p:ext uri="{BB962C8B-B14F-4D97-AF65-F5344CB8AC3E}">
        <p14:creationId xmlns:p14="http://schemas.microsoft.com/office/powerpoint/2010/main" val="26011093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33B8F7-1BCD-E045-956B-7C1C5AAB2160}" type="datetimeFigureOut">
              <a:rPr lang="en-US" smtClean="0"/>
              <a:t>16-01-06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DF95D-83B9-1242-9B85-291237A571F6}" type="slidenum">
              <a:rPr lang="en-US" smtClean="0"/>
              <a:t>‹#›</a:t>
            </a:fld>
            <a:endParaRPr lang="en-US"/>
          </a:p>
        </p:txBody>
      </p:sp>
    </p:spTree>
    <p:extLst>
      <p:ext uri="{BB962C8B-B14F-4D97-AF65-F5344CB8AC3E}">
        <p14:creationId xmlns:p14="http://schemas.microsoft.com/office/powerpoint/2010/main" val="22865208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67A0977B-A76E-4C31-8D92-57241DBD1775}" type="slidenum">
              <a:rPr lang="lt-LT" smtClean="0"/>
              <a:pPr/>
              <a:t>7</a:t>
            </a:fld>
            <a:endParaRPr lang="lt-LT"/>
          </a:p>
        </p:txBody>
      </p:sp>
    </p:spTree>
    <p:extLst>
      <p:ext uri="{BB962C8B-B14F-4D97-AF65-F5344CB8AC3E}">
        <p14:creationId xmlns:p14="http://schemas.microsoft.com/office/powerpoint/2010/main" val="3795766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67A0977B-A76E-4C31-8D92-57241DBD1775}" type="slidenum">
              <a:rPr lang="lt-LT" smtClean="0"/>
              <a:pPr/>
              <a:t>8</a:t>
            </a:fld>
            <a:endParaRPr lang="lt-LT"/>
          </a:p>
        </p:txBody>
      </p:sp>
    </p:spTree>
    <p:extLst>
      <p:ext uri="{BB962C8B-B14F-4D97-AF65-F5344CB8AC3E}">
        <p14:creationId xmlns:p14="http://schemas.microsoft.com/office/powerpoint/2010/main" val="332744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1998" y="1201972"/>
            <a:ext cx="6630402" cy="2373099"/>
          </a:xfrm>
        </p:spPr>
        <p:txBody>
          <a:bodyPr>
            <a:normAutofit/>
          </a:bodyPr>
          <a:lstStyle>
            <a:lvl1pPr>
              <a:defRPr sz="4000"/>
            </a:lvl1pPr>
          </a:lstStyle>
          <a:p>
            <a:r>
              <a:rPr lang="lt-LT" dirty="0" smtClean="0"/>
              <a:t>Click to edit Master title style</a:t>
            </a:r>
            <a:endParaRPr lang="en-US" dirty="0"/>
          </a:p>
        </p:txBody>
      </p:sp>
      <p:sp>
        <p:nvSpPr>
          <p:cNvPr id="3" name="Subtitle 2"/>
          <p:cNvSpPr>
            <a:spLocks noGrp="1"/>
          </p:cNvSpPr>
          <p:nvPr>
            <p:ph type="subTitle" idx="1"/>
          </p:nvPr>
        </p:nvSpPr>
        <p:spPr>
          <a:xfrm>
            <a:off x="1141999" y="3692461"/>
            <a:ext cx="6630401" cy="210235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dirty="0" smtClean="0"/>
              <a:t>Click to edit Master subtitle style</a:t>
            </a:r>
            <a:endParaRPr lang="en-US" dirty="0"/>
          </a:p>
        </p:txBody>
      </p:sp>
      <p:sp>
        <p:nvSpPr>
          <p:cNvPr id="14" name="Rectangle 13"/>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1222688" y="6395466"/>
            <a:ext cx="2168419"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Pentagon 15"/>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7" name="Rectangle 16"/>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8"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128B7170-C26A-7044-A422-5F1AB1E061D0}" type="datetime4">
              <a:rPr lang="lt-LT" smtClean="0"/>
              <a:t>January 6,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415767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2932D3C-45CF-1044-A285-D8246DCE7B3C}"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95603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610072" cy="5851525"/>
          </a:xfrm>
        </p:spPr>
        <p:txBody>
          <a:bodyPr vert="eaVert"/>
          <a:lstStyle/>
          <a:p>
            <a:r>
              <a:rPr lang="lt-LT" dirty="0" smtClean="0"/>
              <a:t>Click to edit Master title style</a:t>
            </a:r>
            <a:endParaRPr lang="en-US" dirty="0"/>
          </a:p>
        </p:txBody>
      </p:sp>
      <p:sp>
        <p:nvSpPr>
          <p:cNvPr id="3" name="Vertical Text Placeholder 2"/>
          <p:cNvSpPr>
            <a:spLocks noGrp="1"/>
          </p:cNvSpPr>
          <p:nvPr>
            <p:ph type="body" orient="vert" idx="1"/>
          </p:nvPr>
        </p:nvSpPr>
        <p:spPr>
          <a:xfrm>
            <a:off x="1141998" y="274638"/>
            <a:ext cx="5335001" cy="5851525"/>
          </a:xfrm>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7262F96-9613-AF43-ADFD-06E2CAFC236F}"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775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idx="1"/>
          </p:nvPr>
        </p:nvSpPr>
        <p:spPr/>
        <p:txBody>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CA97FD4-5C4B-C540-9968-454DCF014C06}"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3272439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74017" y="4406900"/>
            <a:ext cx="6638539" cy="1362075"/>
          </a:xfrm>
        </p:spPr>
        <p:txBody>
          <a:bodyPr anchor="t"/>
          <a:lstStyle>
            <a:lvl1pPr algn="l">
              <a:defRPr sz="4000" b="1" cap="all"/>
            </a:lvl1pPr>
          </a:lstStyle>
          <a:p>
            <a:r>
              <a:rPr lang="lt-LT" smtClean="0"/>
              <a:t>Click to edit Master title style</a:t>
            </a:r>
            <a:endParaRPr lang="en-US"/>
          </a:p>
        </p:txBody>
      </p:sp>
      <p:sp>
        <p:nvSpPr>
          <p:cNvPr id="3" name="Text Placeholder 2"/>
          <p:cNvSpPr>
            <a:spLocks noGrp="1"/>
          </p:cNvSpPr>
          <p:nvPr>
            <p:ph type="body" idx="1"/>
          </p:nvPr>
        </p:nvSpPr>
        <p:spPr>
          <a:xfrm>
            <a:off x="1174017" y="2906713"/>
            <a:ext cx="66385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Click to edit Master text styles</a:t>
            </a:r>
          </a:p>
        </p:txBody>
      </p:sp>
      <p:sp>
        <p:nvSpPr>
          <p:cNvPr id="13" name="Rectangle 12"/>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Pentagon 13"/>
          <p:cNvSpPr/>
          <p:nvPr userDrawn="1"/>
        </p:nvSpPr>
        <p:spPr>
          <a:xfrm>
            <a:off x="1174017" y="6395466"/>
            <a:ext cx="2217090"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 name="Rectangle 10"/>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6"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5A88EC9B-76F1-3941-895E-FBC3D01695AA}" type="datetime4">
              <a:rPr lang="lt-LT" smtClean="0"/>
              <a:t>January 6, 2016</a:t>
            </a:fld>
            <a:endParaRPr lang="en-US" dirty="0"/>
          </a:p>
        </p:txBody>
      </p:sp>
      <p:sp>
        <p:nvSpPr>
          <p:cNvPr id="17" name="Rectangle 16"/>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36318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sz="half" idx="1"/>
          </p:nvPr>
        </p:nvSpPr>
        <p:spPr>
          <a:xfrm>
            <a:off x="1141998" y="1600200"/>
            <a:ext cx="33538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4" name="Content Placeholder 3"/>
          <p:cNvSpPr>
            <a:spLocks noGrp="1"/>
          </p:cNvSpPr>
          <p:nvPr>
            <p:ph sz="half" idx="2"/>
          </p:nvPr>
        </p:nvSpPr>
        <p:spPr>
          <a:xfrm>
            <a:off x="4648200" y="1600200"/>
            <a:ext cx="31643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D9CF5FF-AE12-4843-9564-CAF6CE5D31F4}"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18982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0726359-677F-4640-A743-443250ABCC65}" type="datetime4">
              <a:rPr lang="lt-LT" smtClean="0"/>
              <a:t>January 6, 2016</a:t>
            </a:fld>
            <a:endParaRPr lang="en-US"/>
          </a:p>
        </p:txBody>
      </p:sp>
      <p:sp>
        <p:nvSpPr>
          <p:cNvPr id="9" name="Slide Number Placeholder 8"/>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31306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1998" y="722862"/>
            <a:ext cx="6670559" cy="1143000"/>
          </a:xfrm>
        </p:spPr>
        <p:txBody>
          <a:bodyPr/>
          <a:lstStyle/>
          <a:p>
            <a:r>
              <a:rPr lang="lt-LT" dirty="0"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D32D231-B584-0448-B6A9-65F41E109B0E}" type="datetime4">
              <a:rPr lang="lt-LT" smtClean="0"/>
              <a:t>January 6, 2016</a:t>
            </a:fld>
            <a:endParaRPr lang="en-US" dirty="0"/>
          </a:p>
        </p:txBody>
      </p:sp>
      <p:sp>
        <p:nvSpPr>
          <p:cNvPr id="5" name="Slide Number Placeholder 4"/>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751999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73B6E4-CB04-754A-8277-1B819FCDDD78}" type="datetime4">
              <a:rPr lang="lt-LT" smtClean="0"/>
              <a:t>January 6, 2016</a:t>
            </a:fld>
            <a:endParaRPr lang="en-US"/>
          </a:p>
        </p:txBody>
      </p:sp>
      <p:sp>
        <p:nvSpPr>
          <p:cNvPr id="4" name="Slide Number Placeholder 3"/>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70080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t-L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BE051DD-7CC1-FD4C-921A-20B43F8E1E0C}"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81175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3933" y="4800600"/>
            <a:ext cx="6628623" cy="566738"/>
          </a:xfrm>
        </p:spPr>
        <p:txBody>
          <a:bodyPr anchor="b"/>
          <a:lstStyle>
            <a:lvl1pPr algn="l">
              <a:defRPr sz="2000" b="1"/>
            </a:lvl1pPr>
          </a:lstStyle>
          <a:p>
            <a:r>
              <a:rPr lang="lt-LT" smtClean="0"/>
              <a:t>Click to edit Master title style</a:t>
            </a:r>
            <a:endParaRPr lang="en-US"/>
          </a:p>
        </p:txBody>
      </p:sp>
      <p:sp>
        <p:nvSpPr>
          <p:cNvPr id="3" name="Picture Placeholder 2"/>
          <p:cNvSpPr>
            <a:spLocks noGrp="1"/>
          </p:cNvSpPr>
          <p:nvPr>
            <p:ph type="pic" idx="1"/>
          </p:nvPr>
        </p:nvSpPr>
        <p:spPr>
          <a:xfrm>
            <a:off x="1183933" y="207245"/>
            <a:ext cx="6628624"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183933" y="5367338"/>
            <a:ext cx="662862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CCC2520-B35C-1C4B-9430-75104CC5C4B9}"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3740870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hyperlink" Target="http://openprof.eu"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998" y="511630"/>
            <a:ext cx="6670559" cy="906007"/>
          </a:xfrm>
          <a:prstGeom prst="rect">
            <a:avLst/>
          </a:prstGeom>
        </p:spPr>
        <p:txBody>
          <a:bodyPr vert="horz" lIns="91440" tIns="45720" rIns="91440" bIns="45720" rtlCol="0" anchor="ctr">
            <a:normAutofit/>
          </a:bodyPr>
          <a:lstStyle/>
          <a:p>
            <a:r>
              <a:rPr lang="lt-LT" dirty="0" smtClean="0"/>
              <a:t>Click to edit Master title style</a:t>
            </a:r>
            <a:endParaRPr lang="en-US" dirty="0"/>
          </a:p>
        </p:txBody>
      </p:sp>
      <p:sp>
        <p:nvSpPr>
          <p:cNvPr id="3" name="Text Placeholder 2"/>
          <p:cNvSpPr>
            <a:spLocks noGrp="1"/>
          </p:cNvSpPr>
          <p:nvPr>
            <p:ph type="body" idx="1"/>
          </p:nvPr>
        </p:nvSpPr>
        <p:spPr>
          <a:xfrm>
            <a:off x="1141999" y="1600201"/>
            <a:ext cx="6670558" cy="4354694"/>
          </a:xfrm>
          <a:prstGeom prst="rect">
            <a:avLst/>
          </a:prstGeom>
        </p:spPr>
        <p:txBody>
          <a:bodyPr vert="horz" lIns="91440" tIns="45720" rIns="91440" bIns="45720" rtlCol="0">
            <a:normAutofit/>
          </a:body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6" name="Slide Number Placeholder 5"/>
          <p:cNvSpPr>
            <a:spLocks noGrp="1"/>
          </p:cNvSpPr>
          <p:nvPr>
            <p:ph type="sldNum" sz="quarter" idx="4"/>
          </p:nvPr>
        </p:nvSpPr>
        <p:spPr>
          <a:xfrm>
            <a:off x="6553200" y="6356350"/>
            <a:ext cx="12593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
        <p:nvSpPr>
          <p:cNvPr id="9" name="Rectangle 8"/>
          <p:cNvSpPr/>
          <p:nvPr userDrawn="1"/>
        </p:nvSpPr>
        <p:spPr>
          <a:xfrm>
            <a:off x="3124200" y="6500625"/>
            <a:ext cx="184666" cy="307777"/>
          </a:xfrm>
          <a:prstGeom prst="rect">
            <a:avLst/>
          </a:prstGeom>
        </p:spPr>
        <p:txBody>
          <a:bodyPr wrap="none">
            <a:spAutoFit/>
          </a:bodyPr>
          <a:lstStyle/>
          <a:p>
            <a:endParaRPr lang="en-US" sz="1400" b="0" dirty="0" smtClean="0">
              <a:ln>
                <a:solidFill>
                  <a:srgbClr val="3C3E48"/>
                </a:solidFill>
              </a:ln>
              <a:solidFill>
                <a:srgbClr val="454851"/>
              </a:solidFill>
              <a:latin typeface="Adobe Caslon Pro"/>
              <a:cs typeface="Adobe Caslon Pro"/>
            </a:endParaRPr>
          </a:p>
        </p:txBody>
      </p:sp>
      <p:sp>
        <p:nvSpPr>
          <p:cNvPr id="12" name="Rectangle 11"/>
          <p:cNvSpPr/>
          <p:nvPr userDrawn="1"/>
        </p:nvSpPr>
        <p:spPr>
          <a:xfrm>
            <a:off x="3599389" y="6424799"/>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pic>
        <p:nvPicPr>
          <p:cNvPr id="14" name="Picture 13" descr="erasmusplus_logo.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331420" y="151631"/>
            <a:ext cx="1635435" cy="360000"/>
          </a:xfrm>
          <a:prstGeom prst="rect">
            <a:avLst/>
          </a:prstGeom>
        </p:spPr>
      </p:pic>
      <p:pic>
        <p:nvPicPr>
          <p:cNvPr id="15" name="Picture 14" descr="oficialus_logo_296x200_0.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
            <a:ext cx="1290320" cy="871838"/>
          </a:xfrm>
          <a:prstGeom prst="rect">
            <a:avLst/>
          </a:prstGeom>
        </p:spPr>
      </p:pic>
      <p:sp>
        <p:nvSpPr>
          <p:cNvPr id="18" name="Date Placeholder 3"/>
          <p:cNvSpPr>
            <a:spLocks noGrp="1"/>
          </p:cNvSpPr>
          <p:nvPr>
            <p:ph type="dt" sz="half" idx="2"/>
          </p:nvPr>
        </p:nvSpPr>
        <p:spPr>
          <a:xfrm>
            <a:off x="457200" y="6356350"/>
            <a:ext cx="2133600" cy="365125"/>
          </a:xfrm>
          <a:prstGeom prst="rect">
            <a:avLst/>
          </a:prstGeom>
        </p:spPr>
        <p:txBody>
          <a:bodyPr/>
          <a:lstStyle>
            <a:lvl1pPr algn="ctr">
              <a:lnSpc>
                <a:spcPct val="150000"/>
              </a:lnSpc>
              <a:defRPr sz="1000">
                <a:latin typeface="Adobe Caslon Pro"/>
                <a:cs typeface="Adobe Caslon Pro"/>
              </a:defRPr>
            </a:lvl1pPr>
          </a:lstStyle>
          <a:p>
            <a:fld id="{3ADB213C-CC4D-1C4C-9397-C55EFEA46450}" type="datetime4">
              <a:rPr lang="lt-LT" smtClean="0"/>
              <a:t>January 6,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15"/>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297549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sldNum="0" hdr="0" ftr="0"/>
  <p:txStyles>
    <p:titleStyle>
      <a:lvl1pPr algn="ctr" defTabSz="457200" rtl="0" eaLnBrk="1" latinLnBrk="0" hangingPunct="1">
        <a:spcBef>
          <a:spcPct val="0"/>
        </a:spcBef>
        <a:buNone/>
        <a:defRPr sz="3600" kern="1200">
          <a:solidFill>
            <a:srgbClr val="279AC7"/>
          </a:solidFill>
          <a:latin typeface="Adobe Caslon Pro"/>
          <a:ea typeface="+mj-ea"/>
          <a:cs typeface="Adobe Caslon Pro"/>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Adobe Caslon Pro"/>
          <a:ea typeface="+mn-ea"/>
          <a:cs typeface="Adobe Caslon Pro"/>
        </a:defRPr>
      </a:lvl1pPr>
      <a:lvl2pPr marL="742950" indent="-285750" algn="l" defTabSz="457200" rtl="0" eaLnBrk="1" latinLnBrk="0" hangingPunct="1">
        <a:spcBef>
          <a:spcPct val="20000"/>
        </a:spcBef>
        <a:buFont typeface="Arial"/>
        <a:buChar char="–"/>
        <a:defRPr sz="2400" kern="1200">
          <a:solidFill>
            <a:schemeClr val="tx1"/>
          </a:solidFill>
          <a:latin typeface="Adobe Caslon Pro"/>
          <a:ea typeface="+mn-ea"/>
          <a:cs typeface="Adobe Caslon Pro"/>
        </a:defRPr>
      </a:lvl2pPr>
      <a:lvl3pPr marL="1143000" indent="-228600" algn="l" defTabSz="457200" rtl="0" eaLnBrk="1" latinLnBrk="0" hangingPunct="1">
        <a:spcBef>
          <a:spcPct val="20000"/>
        </a:spcBef>
        <a:buFont typeface="Arial"/>
        <a:buChar char="•"/>
        <a:defRPr sz="2000" kern="1200">
          <a:solidFill>
            <a:schemeClr val="tx1"/>
          </a:solidFill>
          <a:latin typeface="Adobe Caslon Pro"/>
          <a:ea typeface="+mn-ea"/>
          <a:cs typeface="Adobe Caslon Pro"/>
        </a:defRPr>
      </a:lvl3pPr>
      <a:lvl4pPr marL="16002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4pPr>
      <a:lvl5pPr marL="20574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ikihow.com/Use-a-Cell-Phon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4.xml"/><Relationship Id="rId2" Type="http://schemas.openxmlformats.org/officeDocument/2006/relationships/diagramData" Target="../diagrams/data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Learning</a:t>
            </a:r>
          </a:p>
        </p:txBody>
      </p:sp>
      <p:sp>
        <p:nvSpPr>
          <p:cNvPr id="3" name="Subtitle 2"/>
          <p:cNvSpPr>
            <a:spLocks noGrp="1"/>
          </p:cNvSpPr>
          <p:nvPr>
            <p:ph type="subTitle" idx="1"/>
          </p:nvPr>
        </p:nvSpPr>
        <p:spPr/>
        <p:txBody>
          <a:bodyPr/>
          <a:lstStyle/>
          <a:p>
            <a:r>
              <a:rPr lang="en-US" dirty="0"/>
              <a:t>Personal Professional Development</a:t>
            </a:r>
          </a:p>
          <a:p>
            <a:endParaRPr lang="en-US" dirty="0"/>
          </a:p>
        </p:txBody>
      </p:sp>
      <p:sp>
        <p:nvSpPr>
          <p:cNvPr id="4" name="Date Placeholder 3"/>
          <p:cNvSpPr>
            <a:spLocks noGrp="1"/>
          </p:cNvSpPr>
          <p:nvPr>
            <p:ph type="dt" sz="half" idx="2"/>
          </p:nvPr>
        </p:nvSpPr>
        <p:spPr/>
        <p:txBody>
          <a:bodyPr/>
          <a:lstStyle/>
          <a:p>
            <a:fld id="{7344AB8B-F704-224D-9588-E3DF592BBB37}" type="datetime4">
              <a:rPr lang="lt-LT" smtClean="0"/>
              <a:t>January 6, 2016</a:t>
            </a:fld>
            <a:endParaRPr lang="en-US" dirty="0"/>
          </a:p>
        </p:txBody>
      </p:sp>
    </p:spTree>
    <p:extLst>
      <p:ext uri="{BB962C8B-B14F-4D97-AF65-F5344CB8AC3E}">
        <p14:creationId xmlns:p14="http://schemas.microsoft.com/office/powerpoint/2010/main" val="469096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lt-LT" sz="3600" b="1" dirty="0" smtClean="0"/>
              <a:t>Learning is about giving meaning</a:t>
            </a:r>
            <a:endParaRPr lang="lt-LT" altLang="lt-LT" sz="3600" b="1" dirty="0" smtClean="0"/>
          </a:p>
        </p:txBody>
      </p:sp>
      <p:sp>
        <p:nvSpPr>
          <p:cNvPr id="11267" name="Content Placeholder 2"/>
          <p:cNvSpPr>
            <a:spLocks noGrp="1"/>
          </p:cNvSpPr>
          <p:nvPr>
            <p:ph idx="1"/>
          </p:nvPr>
        </p:nvSpPr>
        <p:spPr/>
        <p:txBody>
          <a:bodyPr/>
          <a:lstStyle/>
          <a:p>
            <a:pPr algn="just" eaLnBrk="1" hangingPunct="1"/>
            <a:r>
              <a:rPr lang="en-US" altLang="lt-LT" dirty="0" smtClean="0">
                <a:solidFill>
                  <a:srgbClr val="1C1C1C"/>
                </a:solidFill>
              </a:rPr>
              <a:t>The things we learn depend on the nature of information and previous knowledge of a learner.  </a:t>
            </a:r>
          </a:p>
          <a:p>
            <a:pPr algn="just" eaLnBrk="1" hangingPunct="1"/>
            <a:r>
              <a:rPr lang="en-US" altLang="lt-LT" dirty="0" smtClean="0">
                <a:solidFill>
                  <a:srgbClr val="1C1C1C"/>
                </a:solidFill>
              </a:rPr>
              <a:t>Relation between acquired knowledge and new information occurs when we give meaning by acquiring new information. </a:t>
            </a:r>
          </a:p>
          <a:p>
            <a:pPr algn="just" eaLnBrk="1" hangingPunct="1"/>
            <a:r>
              <a:rPr lang="en-US" altLang="lt-LT" dirty="0" smtClean="0">
                <a:solidFill>
                  <a:srgbClr val="1C1C1C"/>
                </a:solidFill>
              </a:rPr>
              <a:t>Thus, learning is, in fact, active specification of information and creation of new models.</a:t>
            </a:r>
            <a:endParaRPr lang="lt-LT" altLang="lt-LT" dirty="0" smtClean="0">
              <a:solidFill>
                <a:srgbClr val="1C1C1C"/>
              </a:solidFill>
            </a:endParaRPr>
          </a:p>
          <a:p>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4E2C40FC-95DC-764B-846E-CDD9B30474A5}" type="datetime4">
              <a:rPr lang="lt-LT" smtClean="0"/>
              <a:t>January 6, 2016</a:t>
            </a:fld>
            <a:endParaRPr lang="en-US"/>
          </a:p>
        </p:txBody>
      </p:sp>
    </p:spTree>
    <p:extLst>
      <p:ext uri="{BB962C8B-B14F-4D97-AF65-F5344CB8AC3E}">
        <p14:creationId xmlns:p14="http://schemas.microsoft.com/office/powerpoint/2010/main" val="145843277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r>
              <a:rPr lang="en-US" altLang="lt-LT" sz="3600" b="1" dirty="0" smtClean="0"/>
              <a:t>Learning depends on previous experience</a:t>
            </a:r>
            <a:endParaRPr lang="lt-LT" altLang="lt-LT" sz="3600" b="1" dirty="0" smtClean="0"/>
          </a:p>
        </p:txBody>
      </p:sp>
      <p:sp>
        <p:nvSpPr>
          <p:cNvPr id="12291" name="Content Placeholder 2"/>
          <p:cNvSpPr>
            <a:spLocks noGrp="1"/>
          </p:cNvSpPr>
          <p:nvPr>
            <p:ph idx="1"/>
          </p:nvPr>
        </p:nvSpPr>
        <p:spPr>
          <a:xfrm>
            <a:off x="395536" y="1556792"/>
            <a:ext cx="8229600" cy="4525963"/>
          </a:xfrm>
        </p:spPr>
        <p:txBody>
          <a:bodyPr/>
          <a:lstStyle/>
          <a:p>
            <a:pPr algn="just" eaLnBrk="1" hangingPunct="1"/>
            <a:r>
              <a:rPr lang="en-US" altLang="lt-LT" dirty="0" smtClean="0">
                <a:solidFill>
                  <a:srgbClr val="1C1C1C"/>
                </a:solidFill>
              </a:rPr>
              <a:t>When we learn, our pre-formed opinion, previous experience and previously acquired information and knowledge about learning subject are very important. </a:t>
            </a:r>
          </a:p>
          <a:p>
            <a:pPr algn="just" eaLnBrk="1" hangingPunct="1"/>
            <a:r>
              <a:rPr lang="en-GB" altLang="lt-LT" dirty="0" smtClean="0">
                <a:solidFill>
                  <a:srgbClr val="1C1C1C"/>
                </a:solidFill>
              </a:rPr>
              <a:t>Since pre-formed opinion and previous experience of each learner differ, no one can study and learn the same (even if they are taught the same).</a:t>
            </a:r>
            <a:endParaRPr lang="lt-LT" altLang="lt-LT" dirty="0" smtClean="0">
              <a:solidFill>
                <a:srgbClr val="1C1C1C"/>
              </a:solidFill>
            </a:endParaRPr>
          </a:p>
          <a:p>
            <a:endParaRPr lang="lt-LT" altLang="lt-LT" dirty="0" smtClean="0"/>
          </a:p>
        </p:txBody>
      </p:sp>
      <p:sp>
        <p:nvSpPr>
          <p:cNvPr id="2" name="Date Placeholder 1"/>
          <p:cNvSpPr>
            <a:spLocks noGrp="1"/>
          </p:cNvSpPr>
          <p:nvPr>
            <p:ph type="dt" sz="half" idx="10"/>
          </p:nvPr>
        </p:nvSpPr>
        <p:spPr/>
        <p:txBody>
          <a:bodyPr/>
          <a:lstStyle/>
          <a:p>
            <a:fld id="{D4659D43-08DE-C44D-8A51-7F19C616A05E}" type="datetime4">
              <a:rPr lang="lt-LT" smtClean="0"/>
              <a:t>January 6, 2016</a:t>
            </a:fld>
            <a:endParaRPr lang="en-US"/>
          </a:p>
        </p:txBody>
      </p:sp>
    </p:spTree>
    <p:extLst>
      <p:ext uri="{BB962C8B-B14F-4D97-AF65-F5344CB8AC3E}">
        <p14:creationId xmlns:p14="http://schemas.microsoft.com/office/powerpoint/2010/main" val="20990209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US" altLang="lt-LT" sz="3200" b="1" dirty="0" smtClean="0"/>
              <a:t>Learning is a systematization of information</a:t>
            </a:r>
            <a:endParaRPr lang="lt-LT" altLang="lt-LT" sz="3200" b="1" dirty="0" smtClean="0"/>
          </a:p>
        </p:txBody>
      </p:sp>
      <p:sp>
        <p:nvSpPr>
          <p:cNvPr id="13315" name="Content Placeholder 2"/>
          <p:cNvSpPr>
            <a:spLocks noGrp="1"/>
          </p:cNvSpPr>
          <p:nvPr>
            <p:ph idx="1"/>
          </p:nvPr>
        </p:nvSpPr>
        <p:spPr/>
        <p:txBody>
          <a:bodyPr/>
          <a:lstStyle/>
          <a:p>
            <a:pPr algn="just" eaLnBrk="1" hangingPunct="1"/>
            <a:r>
              <a:rPr lang="en-US" altLang="lt-LT" dirty="0" smtClean="0">
                <a:solidFill>
                  <a:srgbClr val="1C1C1C"/>
                </a:solidFill>
              </a:rPr>
              <a:t>When you learn, you should take your previous knowledge and experience into consideration. Moreover, try to process that knowledge actively and related new information with your previously acquired meaningful context.  </a:t>
            </a:r>
          </a:p>
          <a:p>
            <a:pPr algn="just" eaLnBrk="1" hangingPunct="1"/>
            <a:r>
              <a:rPr lang="en-US" altLang="lt-LT" dirty="0" smtClean="0">
                <a:solidFill>
                  <a:srgbClr val="1C1C1C"/>
                </a:solidFill>
              </a:rPr>
              <a:t>Thus, learning is a systematization of information</a:t>
            </a:r>
            <a:r>
              <a:rPr lang="lt-LT" altLang="lt-LT" dirty="0" smtClean="0">
                <a:solidFill>
                  <a:srgbClr val="1C1C1C"/>
                </a:solidFill>
              </a:rPr>
              <a:t>.</a:t>
            </a:r>
          </a:p>
          <a:p>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3B7F930B-D9AC-B14C-AFA8-3A7F9BB92BBD}" type="datetime4">
              <a:rPr lang="lt-LT" smtClean="0"/>
              <a:t>January 6, 2016</a:t>
            </a:fld>
            <a:endParaRPr lang="en-US"/>
          </a:p>
        </p:txBody>
      </p:sp>
    </p:spTree>
    <p:extLst>
      <p:ext uri="{BB962C8B-B14F-4D97-AF65-F5344CB8AC3E}">
        <p14:creationId xmlns:p14="http://schemas.microsoft.com/office/powerpoint/2010/main" val="49850863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US" altLang="lt-LT" sz="4000" b="1" dirty="0" smtClean="0"/>
              <a:t>Combination of previously acquired and new knowledge</a:t>
            </a:r>
            <a:endParaRPr lang="lt-LT" altLang="lt-LT" sz="4000" b="1" dirty="0" smtClean="0"/>
          </a:p>
        </p:txBody>
      </p:sp>
      <p:sp>
        <p:nvSpPr>
          <p:cNvPr id="14339" name="Content Placeholder 2"/>
          <p:cNvSpPr>
            <a:spLocks noGrp="1"/>
          </p:cNvSpPr>
          <p:nvPr>
            <p:ph idx="1"/>
          </p:nvPr>
        </p:nvSpPr>
        <p:spPr/>
        <p:txBody>
          <a:bodyPr>
            <a:normAutofit/>
          </a:bodyPr>
          <a:lstStyle/>
          <a:p>
            <a:pPr algn="just" eaLnBrk="1" hangingPunct="1"/>
            <a:r>
              <a:rPr lang="en-US" altLang="lt-LT" dirty="0" smtClean="0">
                <a:solidFill>
                  <a:srgbClr val="1C1C1C"/>
                </a:solidFill>
              </a:rPr>
              <a:t>Learning is said to be an active process of understanding, construction of meanings and skills, when a learner gives meaning to new information and combines new information segments with previously acquired cognition schemes. </a:t>
            </a:r>
          </a:p>
          <a:p>
            <a:pPr algn="just" eaLnBrk="1" hangingPunct="1"/>
            <a:r>
              <a:rPr lang="en-GB" altLang="lt-LT" dirty="0" smtClean="0">
                <a:solidFill>
                  <a:srgbClr val="1C1C1C"/>
                </a:solidFill>
              </a:rPr>
              <a:t>It means that learning can be understood as a combination of previously acquired and new knowledge or skills.</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A03507CF-4AC1-0941-8C99-9F0490785333}" type="datetime4">
              <a:rPr lang="lt-LT" smtClean="0"/>
              <a:t>January 6, 2016</a:t>
            </a:fld>
            <a:endParaRPr lang="en-US"/>
          </a:p>
        </p:txBody>
      </p:sp>
    </p:spTree>
    <p:extLst>
      <p:ext uri="{BB962C8B-B14F-4D97-AF65-F5344CB8AC3E}">
        <p14:creationId xmlns:p14="http://schemas.microsoft.com/office/powerpoint/2010/main" val="320456882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08000" y="773748"/>
            <a:ext cx="8429625" cy="642937"/>
          </a:xfrm>
        </p:spPr>
        <p:txBody>
          <a:bodyPr/>
          <a:lstStyle/>
          <a:p>
            <a:pPr eaLnBrk="1" hangingPunct="1"/>
            <a:r>
              <a:rPr lang="en-US" altLang="lt-LT" sz="3600" b="1" dirty="0" smtClean="0"/>
              <a:t>Set short-term goals</a:t>
            </a:r>
            <a:endParaRPr lang="lt-LT" altLang="lt-LT" sz="3600" dirty="0" smtClean="0"/>
          </a:p>
        </p:txBody>
      </p:sp>
      <p:sp>
        <p:nvSpPr>
          <p:cNvPr id="15363" name="Content Placeholder 2"/>
          <p:cNvSpPr>
            <a:spLocks noGrp="1"/>
          </p:cNvSpPr>
          <p:nvPr>
            <p:ph idx="1"/>
          </p:nvPr>
        </p:nvSpPr>
        <p:spPr>
          <a:xfrm>
            <a:off x="508000" y="1696719"/>
            <a:ext cx="7599680" cy="4804093"/>
          </a:xfrm>
        </p:spPr>
        <p:txBody>
          <a:bodyPr/>
          <a:lstStyle/>
          <a:p>
            <a:pPr marL="0" indent="0" algn="just" eaLnBrk="1" hangingPunct="1">
              <a:buNone/>
            </a:pPr>
            <a:r>
              <a:rPr lang="en-US" altLang="lt-LT" dirty="0">
                <a:solidFill>
                  <a:srgbClr val="1C1C1C"/>
                </a:solidFill>
              </a:rPr>
              <a:t>F</a:t>
            </a:r>
            <a:r>
              <a:rPr lang="en-US" altLang="lt-LT" dirty="0" smtClean="0">
                <a:solidFill>
                  <a:srgbClr val="1C1C1C"/>
                </a:solidFill>
              </a:rPr>
              <a:t>ind a method to measure the level </a:t>
            </a:r>
            <a:r>
              <a:rPr lang="en-US" altLang="lt-LT" dirty="0">
                <a:solidFill>
                  <a:srgbClr val="1C1C1C"/>
                </a:solidFill>
              </a:rPr>
              <a:t>o</a:t>
            </a:r>
            <a:r>
              <a:rPr lang="en-US" altLang="lt-LT" dirty="0" smtClean="0">
                <a:solidFill>
                  <a:srgbClr val="1C1C1C"/>
                </a:solidFill>
              </a:rPr>
              <a:t>f progress. Use various available measures: notes, phone, programs, computer, the Internet, calendar, </a:t>
            </a:r>
            <a:r>
              <a:rPr lang="en-US" altLang="lt-LT" i="1" dirty="0" smtClean="0">
                <a:solidFill>
                  <a:srgbClr val="1C1C1C"/>
                </a:solidFill>
              </a:rPr>
              <a:t>blog</a:t>
            </a:r>
            <a:r>
              <a:rPr lang="en-US" altLang="lt-LT" dirty="0" smtClean="0">
                <a:solidFill>
                  <a:srgbClr val="1C1C1C"/>
                </a:solidFill>
              </a:rPr>
              <a:t>, etc.  Watch your progress, set your goals, make notes in your calendar and try to reach these goals. </a:t>
            </a:r>
          </a:p>
        </p:txBody>
      </p:sp>
      <p:sp>
        <p:nvSpPr>
          <p:cNvPr id="2" name="Date Placeholder 1"/>
          <p:cNvSpPr>
            <a:spLocks noGrp="1"/>
          </p:cNvSpPr>
          <p:nvPr>
            <p:ph type="dt" sz="half" idx="10"/>
          </p:nvPr>
        </p:nvSpPr>
        <p:spPr/>
        <p:txBody>
          <a:bodyPr/>
          <a:lstStyle/>
          <a:p>
            <a:fld id="{134B57CD-2A73-0B4F-94DF-9A63E6358A86}" type="datetime4">
              <a:rPr lang="lt-LT" smtClean="0"/>
              <a:t>January 6, 2016</a:t>
            </a:fld>
            <a:endParaRPr lang="en-US"/>
          </a:p>
        </p:txBody>
      </p:sp>
    </p:spTree>
    <p:extLst>
      <p:ext uri="{BB962C8B-B14F-4D97-AF65-F5344CB8AC3E}">
        <p14:creationId xmlns:p14="http://schemas.microsoft.com/office/powerpoint/2010/main" val="115343603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lt-LT" b="1" dirty="0" smtClean="0"/>
              <a:t>Reward yourself</a:t>
            </a:r>
            <a:endParaRPr lang="lt-LT" altLang="lt-LT" b="1" dirty="0" smtClean="0"/>
          </a:p>
        </p:txBody>
      </p:sp>
      <p:sp>
        <p:nvSpPr>
          <p:cNvPr id="16387" name="Content Placeholder 2"/>
          <p:cNvSpPr>
            <a:spLocks noGrp="1"/>
          </p:cNvSpPr>
          <p:nvPr>
            <p:ph idx="1"/>
          </p:nvPr>
        </p:nvSpPr>
        <p:spPr>
          <a:xfrm>
            <a:off x="457200" y="2000250"/>
            <a:ext cx="8258175" cy="4125913"/>
          </a:xfrm>
        </p:spPr>
        <p:txBody>
          <a:bodyPr/>
          <a:lstStyle/>
          <a:p>
            <a:pPr marL="0" indent="0" algn="just" eaLnBrk="1" hangingPunct="1">
              <a:buNone/>
            </a:pPr>
            <a:r>
              <a:rPr lang="en-US" altLang="lt-LT" dirty="0" smtClean="0">
                <a:solidFill>
                  <a:srgbClr val="1C1C1C"/>
                </a:solidFill>
              </a:rPr>
              <a:t>Each time when you reach a goal, reward yourself: buy something, gratify yourself, or simply do a break. </a:t>
            </a:r>
          </a:p>
          <a:p>
            <a:pPr marL="0" indent="0" algn="just" eaLnBrk="1" hangingPunct="1">
              <a:buNone/>
            </a:pPr>
            <a:endParaRPr lang="en-US" altLang="lt-LT" dirty="0">
              <a:solidFill>
                <a:srgbClr val="1C1C1C"/>
              </a:solidFill>
            </a:endParaRPr>
          </a:p>
          <a:p>
            <a:endParaRPr lang="lt-LT" altLang="lt-LT" dirty="0" smtClean="0"/>
          </a:p>
        </p:txBody>
      </p:sp>
      <p:sp>
        <p:nvSpPr>
          <p:cNvPr id="2" name="Date Placeholder 1"/>
          <p:cNvSpPr>
            <a:spLocks noGrp="1"/>
          </p:cNvSpPr>
          <p:nvPr>
            <p:ph type="dt" sz="half" idx="10"/>
          </p:nvPr>
        </p:nvSpPr>
        <p:spPr/>
        <p:txBody>
          <a:bodyPr/>
          <a:lstStyle/>
          <a:p>
            <a:fld id="{0F03C7C6-0EF8-5F46-B6C7-98D8BFD89FE8}" type="datetime4">
              <a:rPr lang="lt-LT" smtClean="0"/>
              <a:t>January 6, 2016</a:t>
            </a:fld>
            <a:endParaRPr lang="en-US"/>
          </a:p>
        </p:txBody>
      </p:sp>
    </p:spTree>
    <p:extLst>
      <p:ext uri="{BB962C8B-B14F-4D97-AF65-F5344CB8AC3E}">
        <p14:creationId xmlns:p14="http://schemas.microsoft.com/office/powerpoint/2010/main" val="16839091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eaLnBrk="1" hangingPunct="1"/>
            <a:r>
              <a:rPr lang="en-US" altLang="lt-LT" b="1" dirty="0" smtClean="0"/>
              <a:t>Choose learning style that looks appropriate to you</a:t>
            </a:r>
            <a:endParaRPr lang="lt-LT" altLang="lt-LT" dirty="0" smtClean="0"/>
          </a:p>
        </p:txBody>
      </p:sp>
      <p:sp>
        <p:nvSpPr>
          <p:cNvPr id="17411" name="Content Placeholder 2"/>
          <p:cNvSpPr>
            <a:spLocks noGrp="1"/>
          </p:cNvSpPr>
          <p:nvPr>
            <p:ph idx="1"/>
          </p:nvPr>
        </p:nvSpPr>
        <p:spPr/>
        <p:txBody>
          <a:bodyPr/>
          <a:lstStyle/>
          <a:p>
            <a:pPr eaLnBrk="1" hangingPunct="1"/>
            <a:endParaRPr lang="lt-LT" altLang="lt-LT" dirty="0" smtClean="0">
              <a:solidFill>
                <a:srgbClr val="1C1C1C"/>
              </a:solidFill>
            </a:endParaRPr>
          </a:p>
          <a:p>
            <a:pPr marL="0" indent="0" algn="just" eaLnBrk="1" hangingPunct="1">
              <a:buNone/>
            </a:pPr>
            <a:r>
              <a:rPr lang="en-US" altLang="lt-LT" dirty="0" smtClean="0">
                <a:solidFill>
                  <a:srgbClr val="1C1C1C"/>
                </a:solidFill>
              </a:rPr>
              <a:t>If learning style chosen by you has answered the purpose, just continue learning. If not, try again or find another one. </a:t>
            </a:r>
          </a:p>
          <a:p>
            <a:pPr marL="0" indent="0" algn="just" eaLnBrk="1" hangingPunct="1">
              <a:buNone/>
            </a:pPr>
            <a:endParaRPr lang="en-US" altLang="lt-LT" dirty="0">
              <a:solidFill>
                <a:srgbClr val="1C1C1C"/>
              </a:solidFill>
            </a:endParaRPr>
          </a:p>
          <a:p>
            <a:pPr marL="0" indent="0" algn="just" eaLnBrk="1" hangingPunct="1">
              <a:buNone/>
            </a:pPr>
            <a:r>
              <a:rPr lang="en-US" altLang="lt-LT" dirty="0" smtClean="0">
                <a:solidFill>
                  <a:srgbClr val="1C1C1C"/>
                </a:solidFill>
              </a:rPr>
              <a:t> </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40C7A738-F6F2-0C45-9B04-3AD564402B2A}" type="datetime4">
              <a:rPr lang="lt-LT" smtClean="0"/>
              <a:t>January 6, 2016</a:t>
            </a:fld>
            <a:endParaRPr lang="en-US"/>
          </a:p>
        </p:txBody>
      </p:sp>
    </p:spTree>
    <p:extLst>
      <p:ext uri="{BB962C8B-B14F-4D97-AF65-F5344CB8AC3E}">
        <p14:creationId xmlns:p14="http://schemas.microsoft.com/office/powerpoint/2010/main" val="144469361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lt-LT" sz="3600" b="1" dirty="0"/>
              <a:t>F</a:t>
            </a:r>
            <a:r>
              <a:rPr lang="en-US" altLang="lt-LT" sz="3600" b="1" dirty="0" smtClean="0"/>
              <a:t>ind out your learning style</a:t>
            </a:r>
            <a:endParaRPr lang="lt-LT" altLang="lt-LT" sz="3600" dirty="0" smtClean="0"/>
          </a:p>
        </p:txBody>
      </p:sp>
      <p:sp>
        <p:nvSpPr>
          <p:cNvPr id="18435" name="Rectangle 3"/>
          <p:cNvSpPr>
            <a:spLocks noGrp="1" noChangeArrowheads="1"/>
          </p:cNvSpPr>
          <p:nvPr>
            <p:ph idx="1"/>
          </p:nvPr>
        </p:nvSpPr>
        <p:spPr/>
        <p:txBody>
          <a:bodyPr/>
          <a:lstStyle/>
          <a:p>
            <a:pPr algn="just" eaLnBrk="1" hangingPunct="1"/>
            <a:r>
              <a:rPr lang="en-US" altLang="lt-LT" dirty="0" smtClean="0">
                <a:solidFill>
                  <a:srgbClr val="1C1C1C"/>
                </a:solidFill>
              </a:rPr>
              <a:t>Generally we speak about learning through </a:t>
            </a:r>
            <a:r>
              <a:rPr lang="en-US" altLang="lt-LT" i="1" dirty="0" smtClean="0">
                <a:solidFill>
                  <a:srgbClr val="1C1C1C"/>
                </a:solidFill>
              </a:rPr>
              <a:t>seeing</a:t>
            </a:r>
            <a:r>
              <a:rPr lang="en-US" altLang="lt-LT" dirty="0" smtClean="0">
                <a:solidFill>
                  <a:srgbClr val="1C1C1C"/>
                </a:solidFill>
              </a:rPr>
              <a:t>, </a:t>
            </a:r>
            <a:r>
              <a:rPr lang="en-US" altLang="lt-LT" i="1" dirty="0" smtClean="0">
                <a:solidFill>
                  <a:srgbClr val="1C1C1C"/>
                </a:solidFill>
              </a:rPr>
              <a:t>doing</a:t>
            </a:r>
            <a:r>
              <a:rPr lang="en-US" altLang="lt-LT" dirty="0" smtClean="0">
                <a:solidFill>
                  <a:srgbClr val="1C1C1C"/>
                </a:solidFill>
              </a:rPr>
              <a:t> or </a:t>
            </a:r>
            <a:r>
              <a:rPr lang="en-US" altLang="lt-LT" i="1" dirty="0" smtClean="0">
                <a:solidFill>
                  <a:srgbClr val="1C1C1C"/>
                </a:solidFill>
              </a:rPr>
              <a:t>hearing</a:t>
            </a:r>
            <a:r>
              <a:rPr lang="en-US" altLang="lt-LT" dirty="0" smtClean="0">
                <a:solidFill>
                  <a:srgbClr val="1C1C1C"/>
                </a:solidFill>
              </a:rPr>
              <a:t>.</a:t>
            </a:r>
            <a:r>
              <a:rPr lang="lt-LT" altLang="lt-LT" dirty="0" smtClean="0">
                <a:solidFill>
                  <a:srgbClr val="1C1C1C"/>
                </a:solidFill>
              </a:rPr>
              <a:t> </a:t>
            </a:r>
            <a:r>
              <a:rPr lang="en-US" altLang="lt-LT" dirty="0" smtClean="0">
                <a:solidFill>
                  <a:srgbClr val="1C1C1C"/>
                </a:solidFill>
              </a:rPr>
              <a:t>Try to think what you have remembered best during learning. Was it active activity, story-telling or a handout? </a:t>
            </a:r>
          </a:p>
          <a:p>
            <a:pPr algn="just" eaLnBrk="1" hangingPunct="1"/>
            <a:r>
              <a:rPr lang="en-US" altLang="lt-LT" dirty="0" smtClean="0">
                <a:solidFill>
                  <a:srgbClr val="1C1C1C"/>
                </a:solidFill>
              </a:rPr>
              <a:t>When you discover your learning style, you will be able to reach your goals more effectively. In order to find out your learning style, do a special test.</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D48799F9-C232-AA49-BBC4-5141A5234833}" type="datetime4">
              <a:rPr lang="lt-LT" smtClean="0"/>
              <a:t>January 6, 2016</a:t>
            </a:fld>
            <a:endParaRPr lang="en-US"/>
          </a:p>
        </p:txBody>
      </p:sp>
    </p:spTree>
    <p:extLst>
      <p:ext uri="{BB962C8B-B14F-4D97-AF65-F5344CB8AC3E}">
        <p14:creationId xmlns:p14="http://schemas.microsoft.com/office/powerpoint/2010/main" val="387820156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141998" y="684350"/>
            <a:ext cx="6670559" cy="906007"/>
          </a:xfrm>
        </p:spPr>
        <p:txBody>
          <a:bodyPr>
            <a:normAutofit fontScale="90000"/>
          </a:bodyPr>
          <a:lstStyle/>
          <a:p>
            <a:pPr eaLnBrk="1" hangingPunct="1"/>
            <a:r>
              <a:rPr lang="en-US" altLang="lt-LT" sz="4000" b="1" dirty="0" smtClean="0"/>
              <a:t>Get rid of distractions during learning</a:t>
            </a:r>
            <a:endParaRPr lang="lt-LT" altLang="lt-LT" sz="4000" dirty="0" smtClean="0"/>
          </a:p>
        </p:txBody>
      </p:sp>
      <p:sp>
        <p:nvSpPr>
          <p:cNvPr id="19459" name="Content Placeholder 2"/>
          <p:cNvSpPr>
            <a:spLocks noGrp="1"/>
          </p:cNvSpPr>
          <p:nvPr>
            <p:ph idx="1"/>
          </p:nvPr>
        </p:nvSpPr>
        <p:spPr/>
        <p:txBody>
          <a:bodyPr/>
          <a:lstStyle/>
          <a:p>
            <a:pPr eaLnBrk="1" hangingPunct="1">
              <a:buFontTx/>
              <a:buNone/>
            </a:pPr>
            <a:endParaRPr lang="lt-LT" altLang="lt-LT" u="sng" dirty="0" smtClean="0">
              <a:solidFill>
                <a:srgbClr val="1C1C1C"/>
              </a:solidFill>
              <a:hlinkClick r:id="rId2" tooltip="Use a Cell Phone"/>
            </a:endParaRPr>
          </a:p>
          <a:p>
            <a:pPr marL="0" indent="0" algn="just" eaLnBrk="1" hangingPunct="1">
              <a:buNone/>
            </a:pPr>
            <a:r>
              <a:rPr lang="en-US" altLang="lt-LT" dirty="0" smtClean="0">
                <a:solidFill>
                  <a:srgbClr val="1C1C1C"/>
                </a:solidFill>
              </a:rPr>
              <a:t>Mobile phone, music or talkative friend sitting nearby disturb your attention. Choose appropriate place for sitting, do not place items on the table, which might disturb your attention.   </a:t>
            </a:r>
          </a:p>
        </p:txBody>
      </p:sp>
      <p:sp>
        <p:nvSpPr>
          <p:cNvPr id="2" name="Date Placeholder 1"/>
          <p:cNvSpPr>
            <a:spLocks noGrp="1"/>
          </p:cNvSpPr>
          <p:nvPr>
            <p:ph type="dt" sz="half" idx="10"/>
          </p:nvPr>
        </p:nvSpPr>
        <p:spPr/>
        <p:txBody>
          <a:bodyPr/>
          <a:lstStyle/>
          <a:p>
            <a:fld id="{ACEE1F27-FEE1-7E47-A98B-666DDD5F8FE4}" type="datetime4">
              <a:rPr lang="lt-LT" smtClean="0"/>
              <a:t>January 6, 2016</a:t>
            </a:fld>
            <a:endParaRPr lang="en-US"/>
          </a:p>
        </p:txBody>
      </p:sp>
    </p:spTree>
    <p:extLst>
      <p:ext uri="{BB962C8B-B14F-4D97-AF65-F5344CB8AC3E}">
        <p14:creationId xmlns:p14="http://schemas.microsoft.com/office/powerpoint/2010/main" val="70422147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lt-LT" dirty="0" smtClean="0">
                <a:solidFill>
                  <a:srgbClr val="1C1C1C"/>
                </a:solidFill>
              </a:rPr>
              <a:t>Learning and </a:t>
            </a:r>
            <a:r>
              <a:rPr lang="en-US" altLang="lt-LT" i="1" dirty="0">
                <a:solidFill>
                  <a:srgbClr val="1C1C1C"/>
                </a:solidFill>
              </a:rPr>
              <a:t>s</a:t>
            </a:r>
            <a:r>
              <a:rPr lang="en-US" altLang="lt-LT" i="1" dirty="0" smtClean="0">
                <a:solidFill>
                  <a:srgbClr val="1C1C1C"/>
                </a:solidFill>
              </a:rPr>
              <a:t>elf-discipline</a:t>
            </a:r>
            <a:endParaRPr lang="lt-LT" altLang="lt-LT" i="1" dirty="0" smtClean="0">
              <a:solidFill>
                <a:srgbClr val="1C1C1C"/>
              </a:solidFill>
            </a:endParaRPr>
          </a:p>
        </p:txBody>
      </p:sp>
      <p:sp>
        <p:nvSpPr>
          <p:cNvPr id="20483" name="Content Placeholder 2"/>
          <p:cNvSpPr>
            <a:spLocks noGrp="1"/>
          </p:cNvSpPr>
          <p:nvPr>
            <p:ph idx="1"/>
          </p:nvPr>
        </p:nvSpPr>
        <p:spPr>
          <a:xfrm>
            <a:off x="457200" y="1285875"/>
            <a:ext cx="8401050" cy="4840288"/>
          </a:xfrm>
        </p:spPr>
        <p:txBody>
          <a:bodyPr/>
          <a:lstStyle/>
          <a:p>
            <a:pPr algn="just" eaLnBrk="1" hangingPunct="1"/>
            <a:r>
              <a:rPr lang="en-US" altLang="lt-LT" dirty="0" smtClean="0">
                <a:solidFill>
                  <a:srgbClr val="1C1C1C"/>
                </a:solidFill>
              </a:rPr>
              <a:t>It is important that learners would be able to organize, plan, control and </a:t>
            </a:r>
            <a:r>
              <a:rPr lang="en-US" altLang="lt-LT" i="1" dirty="0" smtClean="0">
                <a:solidFill>
                  <a:srgbClr val="1C1C1C"/>
                </a:solidFill>
              </a:rPr>
              <a:t>direct</a:t>
            </a:r>
            <a:r>
              <a:rPr lang="en-US" altLang="lt-LT" dirty="0" smtClean="0">
                <a:solidFill>
                  <a:srgbClr val="1C1C1C"/>
                </a:solidFill>
              </a:rPr>
              <a:t> their learning process themselves. </a:t>
            </a:r>
          </a:p>
          <a:p>
            <a:pPr algn="just" eaLnBrk="1" hangingPunct="1"/>
            <a:r>
              <a:rPr lang="en-US" altLang="lt-LT" dirty="0" smtClean="0">
                <a:solidFill>
                  <a:srgbClr val="1C1C1C"/>
                </a:solidFill>
              </a:rPr>
              <a:t>However, better results are often reached when a process is slightly controlled externally. </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A3E9D69C-4B2A-7844-93AE-F39FAA7AFE54}" type="datetime4">
              <a:rPr lang="lt-LT" smtClean="0"/>
              <a:t>January 6, 2016</a:t>
            </a:fld>
            <a:endParaRPr lang="en-US"/>
          </a:p>
        </p:txBody>
      </p:sp>
    </p:spTree>
    <p:extLst>
      <p:ext uri="{BB962C8B-B14F-4D97-AF65-F5344CB8AC3E}">
        <p14:creationId xmlns:p14="http://schemas.microsoft.com/office/powerpoint/2010/main" val="388844860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6000750" y="273050"/>
            <a:ext cx="2686050" cy="5870575"/>
          </a:xfrm>
        </p:spPr>
        <p:txBody>
          <a:bodyPr/>
          <a:lstStyle/>
          <a:p>
            <a:endParaRPr lang="lt-LT" altLang="lt-LT" smtClean="0"/>
          </a:p>
        </p:txBody>
      </p:sp>
      <p:sp>
        <p:nvSpPr>
          <p:cNvPr id="3075" name="Text Placeholder 3"/>
          <p:cNvSpPr>
            <a:spLocks noGrp="1"/>
          </p:cNvSpPr>
          <p:nvPr>
            <p:ph type="body" sz="half" idx="2"/>
          </p:nvPr>
        </p:nvSpPr>
        <p:spPr>
          <a:xfrm>
            <a:off x="857250" y="1214438"/>
            <a:ext cx="4714875" cy="4929187"/>
          </a:xfrm>
        </p:spPr>
        <p:txBody>
          <a:bodyPr/>
          <a:lstStyle/>
          <a:p>
            <a:pPr algn="just"/>
            <a:r>
              <a:rPr lang="en-US" sz="2400" dirty="0" smtClean="0">
                <a:solidFill>
                  <a:srgbClr val="1C1C1C"/>
                </a:solidFill>
              </a:rPr>
              <a:t>“Learning has very little to do with taking in information. Learning, instead, is a process that is about enhancing capacity. Learning is about building the capability to create that which you previously couldn’t create. It’s ultimately related to action, which information is not”.</a:t>
            </a:r>
            <a:r>
              <a:rPr lang="en-US" altLang="lt-LT" sz="2400" dirty="0" smtClean="0">
                <a:solidFill>
                  <a:srgbClr val="1C1C1C"/>
                </a:solidFill>
              </a:rPr>
              <a:t> </a:t>
            </a:r>
          </a:p>
          <a:p>
            <a:pPr algn="just"/>
            <a:r>
              <a:rPr lang="en-US" altLang="lt-LT" sz="2400" dirty="0" smtClean="0">
                <a:solidFill>
                  <a:srgbClr val="1C1C1C"/>
                </a:solidFill>
              </a:rPr>
              <a:t>(</a:t>
            </a:r>
            <a:r>
              <a:rPr lang="en-US" altLang="lt-LT" sz="2400" dirty="0" err="1" smtClean="0">
                <a:solidFill>
                  <a:srgbClr val="1C1C1C"/>
                </a:solidFill>
              </a:rPr>
              <a:t>Senge</a:t>
            </a:r>
            <a:r>
              <a:rPr lang="en-US" altLang="lt-LT" sz="2400" dirty="0" smtClean="0">
                <a:solidFill>
                  <a:srgbClr val="1C1C1C"/>
                </a:solidFill>
              </a:rPr>
              <a:t>, 2006).</a:t>
            </a:r>
            <a:endParaRPr lang="en-US" altLang="lt-LT" sz="2400" strike="sngStrike" dirty="0" smtClean="0">
              <a:solidFill>
                <a:srgbClr val="1C1C1C"/>
              </a:solidFill>
            </a:endParaRPr>
          </a:p>
          <a:p>
            <a:endParaRPr lang="en-US" altLang="lt-LT" dirty="0" smtClean="0"/>
          </a:p>
        </p:txBody>
      </p:sp>
      <p:sp>
        <p:nvSpPr>
          <p:cNvPr id="2" name="Date Placeholder 1"/>
          <p:cNvSpPr>
            <a:spLocks noGrp="1"/>
          </p:cNvSpPr>
          <p:nvPr>
            <p:ph type="dt" sz="half" idx="10"/>
          </p:nvPr>
        </p:nvSpPr>
        <p:spPr/>
        <p:txBody>
          <a:bodyPr/>
          <a:lstStyle/>
          <a:p>
            <a:fld id="{5405F523-7AED-7B4B-8509-7B5C5575B559}" type="datetime4">
              <a:rPr lang="lt-LT" smtClean="0"/>
              <a:t>January 6, 2016</a:t>
            </a:fld>
            <a:endParaRPr lang="en-US"/>
          </a:p>
        </p:txBody>
      </p:sp>
    </p:spTree>
    <p:extLst>
      <p:ext uri="{BB962C8B-B14F-4D97-AF65-F5344CB8AC3E}">
        <p14:creationId xmlns:p14="http://schemas.microsoft.com/office/powerpoint/2010/main" val="325080401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650558"/>
            <a:ext cx="8229600" cy="1498178"/>
          </a:xfrm>
        </p:spPr>
        <p:txBody>
          <a:bodyPr>
            <a:normAutofit/>
          </a:bodyPr>
          <a:lstStyle/>
          <a:p>
            <a:pPr eaLnBrk="1" hangingPunct="1"/>
            <a:r>
              <a:rPr lang="en-US" altLang="lt-LT" sz="3600" b="1" i="1" dirty="0" smtClean="0"/>
              <a:t>Have </a:t>
            </a:r>
            <a:r>
              <a:rPr lang="en-US" altLang="lt-LT" sz="3600" b="1" dirty="0" smtClean="0"/>
              <a:t>a positive attitude towards your teacher</a:t>
            </a:r>
            <a:endParaRPr lang="lt-LT" altLang="lt-LT" sz="3600" dirty="0" smtClean="0"/>
          </a:p>
        </p:txBody>
      </p:sp>
      <p:sp>
        <p:nvSpPr>
          <p:cNvPr id="21507" name="Content Placeholder 2"/>
          <p:cNvSpPr>
            <a:spLocks noGrp="1"/>
          </p:cNvSpPr>
          <p:nvPr>
            <p:ph idx="1"/>
          </p:nvPr>
        </p:nvSpPr>
        <p:spPr>
          <a:xfrm>
            <a:off x="642938" y="2000250"/>
            <a:ext cx="8043862" cy="4125913"/>
          </a:xfrm>
        </p:spPr>
        <p:txBody>
          <a:bodyPr/>
          <a:lstStyle/>
          <a:p>
            <a:pPr marL="0" indent="0" algn="just" eaLnBrk="1" hangingPunct="1">
              <a:buNone/>
            </a:pPr>
            <a:r>
              <a:rPr lang="en-US" altLang="lt-LT" dirty="0" smtClean="0">
                <a:solidFill>
                  <a:srgbClr val="1C1C1C"/>
                </a:solidFill>
              </a:rPr>
              <a:t>If you do not like teachers, it will impede your learning. Show respect to your teacher. Do all your best to make a teacher like you </a:t>
            </a:r>
            <a:r>
              <a:rPr lang="en-US" altLang="lt-LT" i="1" dirty="0" smtClean="0">
                <a:solidFill>
                  <a:srgbClr val="1C1C1C"/>
                </a:solidFill>
              </a:rPr>
              <a:t>constructively</a:t>
            </a:r>
            <a:r>
              <a:rPr lang="en-US" altLang="lt-LT" dirty="0" smtClean="0">
                <a:solidFill>
                  <a:srgbClr val="1C1C1C"/>
                </a:solidFill>
              </a:rPr>
              <a:t> and try to make your learning process pleasant in every possible way. </a:t>
            </a:r>
          </a:p>
          <a:p>
            <a:pPr marL="0" indent="0" eaLnBrk="1" hangingPunct="1">
              <a:buNone/>
            </a:pPr>
            <a:endParaRPr lang="en-US" altLang="lt-LT" dirty="0" smtClean="0">
              <a:solidFill>
                <a:srgbClr val="1C1C1C"/>
              </a:solidFill>
            </a:endParaRPr>
          </a:p>
        </p:txBody>
      </p:sp>
      <p:sp>
        <p:nvSpPr>
          <p:cNvPr id="2" name="Date Placeholder 1"/>
          <p:cNvSpPr>
            <a:spLocks noGrp="1"/>
          </p:cNvSpPr>
          <p:nvPr>
            <p:ph type="dt" sz="half" idx="10"/>
          </p:nvPr>
        </p:nvSpPr>
        <p:spPr/>
        <p:txBody>
          <a:bodyPr/>
          <a:lstStyle/>
          <a:p>
            <a:fld id="{7C61B427-0B6C-FB45-8054-587B26FAC973}" type="datetime4">
              <a:rPr lang="lt-LT" smtClean="0"/>
              <a:t>January 6, 2016</a:t>
            </a:fld>
            <a:endParaRPr lang="en-US"/>
          </a:p>
        </p:txBody>
      </p:sp>
    </p:spTree>
    <p:extLst>
      <p:ext uri="{BB962C8B-B14F-4D97-AF65-F5344CB8AC3E}">
        <p14:creationId xmlns:p14="http://schemas.microsoft.com/office/powerpoint/2010/main" val="10107141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lt-LT" b="1" dirty="0" smtClean="0"/>
              <a:t>Interest yourself</a:t>
            </a:r>
            <a:endParaRPr lang="lt-LT" altLang="lt-LT" dirty="0" smtClean="0"/>
          </a:p>
        </p:txBody>
      </p:sp>
      <p:sp>
        <p:nvSpPr>
          <p:cNvPr id="22531" name="Content Placeholder 2"/>
          <p:cNvSpPr>
            <a:spLocks noGrp="1"/>
          </p:cNvSpPr>
          <p:nvPr>
            <p:ph idx="1"/>
          </p:nvPr>
        </p:nvSpPr>
        <p:spPr/>
        <p:txBody>
          <a:bodyPr/>
          <a:lstStyle/>
          <a:p>
            <a:pPr algn="just" eaLnBrk="1" hangingPunct="1"/>
            <a:r>
              <a:rPr lang="en-US" altLang="lt-LT" dirty="0" smtClean="0">
                <a:solidFill>
                  <a:srgbClr val="1C1C1C"/>
                </a:solidFill>
              </a:rPr>
              <a:t>Look for the ways to motive yourself: find something in the subject you learn that is interesting to you and try to concentrate on that thing as much as possible. The more you </a:t>
            </a:r>
            <a:r>
              <a:rPr lang="en-US" altLang="lt-LT" i="1" dirty="0" smtClean="0">
                <a:solidFill>
                  <a:srgbClr val="1C1C1C"/>
                </a:solidFill>
              </a:rPr>
              <a:t>want</a:t>
            </a:r>
            <a:r>
              <a:rPr lang="en-US" altLang="lt-LT" dirty="0" smtClean="0">
                <a:solidFill>
                  <a:srgbClr val="1C1C1C"/>
                </a:solidFill>
              </a:rPr>
              <a:t> to learn, the more you </a:t>
            </a:r>
            <a:r>
              <a:rPr lang="en-US" altLang="lt-LT" i="1" dirty="0" smtClean="0">
                <a:solidFill>
                  <a:srgbClr val="1C1C1C"/>
                </a:solidFill>
              </a:rPr>
              <a:t>learn</a:t>
            </a:r>
            <a:r>
              <a:rPr lang="en-US" altLang="lt-LT" dirty="0" smtClean="0">
                <a:solidFill>
                  <a:srgbClr val="1C1C1C"/>
                </a:solidFill>
              </a:rPr>
              <a:t>. </a:t>
            </a:r>
          </a:p>
          <a:p>
            <a:pPr algn="just" eaLnBrk="1" hangingPunct="1"/>
            <a:r>
              <a:rPr lang="en-US" altLang="lt-LT" dirty="0" smtClean="0">
                <a:solidFill>
                  <a:srgbClr val="1C1C1C"/>
                </a:solidFill>
              </a:rPr>
              <a:t>Find a </a:t>
            </a:r>
            <a:r>
              <a:rPr lang="en-US" altLang="lt-LT" i="1" dirty="0" smtClean="0">
                <a:solidFill>
                  <a:srgbClr val="1C1C1C"/>
                </a:solidFill>
              </a:rPr>
              <a:t>learning friend</a:t>
            </a:r>
            <a:r>
              <a:rPr lang="en-US" altLang="lt-LT" dirty="0" smtClean="0">
                <a:solidFill>
                  <a:srgbClr val="1C1C1C"/>
                </a:solidFill>
              </a:rPr>
              <a:t>. Talk, discuss and do tests with him/her. It will give you more motivation. </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281751DD-80BF-4745-ABC5-E4877F28F755}" type="datetime4">
              <a:rPr lang="lt-LT" smtClean="0"/>
              <a:t>January 6, 2016</a:t>
            </a:fld>
            <a:endParaRPr lang="en-US"/>
          </a:p>
        </p:txBody>
      </p:sp>
    </p:spTree>
    <p:extLst>
      <p:ext uri="{BB962C8B-B14F-4D97-AF65-F5344CB8AC3E}">
        <p14:creationId xmlns:p14="http://schemas.microsoft.com/office/powerpoint/2010/main" val="351009050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lt-LT" dirty="0" smtClean="0"/>
              <a:t>Speaking promotes learning</a:t>
            </a:r>
            <a:endParaRPr lang="lt-LT" altLang="lt-LT" dirty="0" smtClean="0"/>
          </a:p>
        </p:txBody>
      </p:sp>
      <p:sp>
        <p:nvSpPr>
          <p:cNvPr id="23555" name="Content Placeholder 2"/>
          <p:cNvSpPr>
            <a:spLocks noGrp="1"/>
          </p:cNvSpPr>
          <p:nvPr>
            <p:ph idx="1"/>
          </p:nvPr>
        </p:nvSpPr>
        <p:spPr>
          <a:xfrm>
            <a:off x="457200" y="1428750"/>
            <a:ext cx="8186738" cy="4697413"/>
          </a:xfrm>
        </p:spPr>
        <p:txBody>
          <a:bodyPr/>
          <a:lstStyle/>
          <a:p>
            <a:pPr algn="just"/>
            <a:r>
              <a:rPr lang="en-US" altLang="lt-LT" dirty="0" smtClean="0">
                <a:solidFill>
                  <a:srgbClr val="1C1C1C"/>
                </a:solidFill>
              </a:rPr>
              <a:t>The majority of specialists highlight the significance of  speaking and clarification with others, especially when a learning task is complicated. </a:t>
            </a:r>
            <a:r>
              <a:rPr lang="en-US" altLang="lt-LT" i="1" dirty="0" smtClean="0">
                <a:solidFill>
                  <a:srgbClr val="1C1C1C"/>
                </a:solidFill>
              </a:rPr>
              <a:t>Speaking promotes learning. </a:t>
            </a:r>
          </a:p>
          <a:p>
            <a:pPr algn="just"/>
            <a:r>
              <a:rPr lang="en-US" altLang="lt-LT" dirty="0" smtClean="0">
                <a:solidFill>
                  <a:srgbClr val="1C1C1C"/>
                </a:solidFill>
              </a:rPr>
              <a:t>Collaboration, speaking, clarification, disputes, consideration and giving questions help learners to form their cognition structures and skills.</a:t>
            </a:r>
            <a:endParaRPr lang="lt-LT" altLang="lt-LT" dirty="0" smtClean="0"/>
          </a:p>
        </p:txBody>
      </p:sp>
      <p:sp>
        <p:nvSpPr>
          <p:cNvPr id="2" name="Date Placeholder 1"/>
          <p:cNvSpPr>
            <a:spLocks noGrp="1"/>
          </p:cNvSpPr>
          <p:nvPr>
            <p:ph type="dt" sz="half" idx="10"/>
          </p:nvPr>
        </p:nvSpPr>
        <p:spPr/>
        <p:txBody>
          <a:bodyPr/>
          <a:lstStyle/>
          <a:p>
            <a:fld id="{D319F083-A85C-B045-9318-9A7F645CD41A}" type="datetime4">
              <a:rPr lang="lt-LT" smtClean="0"/>
              <a:t>January 6, 2016</a:t>
            </a:fld>
            <a:endParaRPr lang="en-US"/>
          </a:p>
        </p:txBody>
      </p:sp>
    </p:spTree>
    <p:extLst>
      <p:ext uri="{BB962C8B-B14F-4D97-AF65-F5344CB8AC3E}">
        <p14:creationId xmlns:p14="http://schemas.microsoft.com/office/powerpoint/2010/main" val="234908329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pPr eaLnBrk="1" hangingPunct="1"/>
            <a:r>
              <a:rPr lang="en-US" altLang="lt-LT" b="1" dirty="0" smtClean="0"/>
              <a:t>How much do we remember?</a:t>
            </a:r>
            <a:endParaRPr lang="lt-LT" altLang="lt-LT" b="1" dirty="0" smtClean="0"/>
          </a:p>
        </p:txBody>
      </p:sp>
      <p:sp>
        <p:nvSpPr>
          <p:cNvPr id="24579" name="Content Placeholder 2"/>
          <p:cNvSpPr>
            <a:spLocks noGrp="1"/>
          </p:cNvSpPr>
          <p:nvPr>
            <p:ph sz="half" idx="1"/>
          </p:nvPr>
        </p:nvSpPr>
        <p:spPr>
          <a:xfrm>
            <a:off x="357188" y="1214438"/>
            <a:ext cx="4071937" cy="5286375"/>
          </a:xfrm>
        </p:spPr>
        <p:txBody>
          <a:bodyPr/>
          <a:lstStyle/>
          <a:p>
            <a:pPr algn="just" eaLnBrk="1" hangingPunct="1"/>
            <a:r>
              <a:rPr lang="en-US" altLang="lt-LT" sz="2600" dirty="0" smtClean="0">
                <a:solidFill>
                  <a:srgbClr val="1C1C1C"/>
                </a:solidFill>
              </a:rPr>
              <a:t>We remember the least when we listen </a:t>
            </a:r>
            <a:r>
              <a:rPr lang="en-US" altLang="lt-LT" sz="2600" i="1" dirty="0" smtClean="0">
                <a:solidFill>
                  <a:srgbClr val="1C1C1C"/>
                </a:solidFill>
              </a:rPr>
              <a:t>passively</a:t>
            </a:r>
            <a:r>
              <a:rPr lang="en-US" altLang="lt-LT" sz="2600" dirty="0" smtClean="0">
                <a:solidFill>
                  <a:srgbClr val="1C1C1C"/>
                </a:solidFill>
              </a:rPr>
              <a:t> to a lecture</a:t>
            </a:r>
            <a:r>
              <a:rPr lang="lt-LT" altLang="lt-LT" sz="2600" dirty="0" smtClean="0">
                <a:solidFill>
                  <a:srgbClr val="1C1C1C"/>
                </a:solidFill>
              </a:rPr>
              <a:t>r</a:t>
            </a:r>
            <a:r>
              <a:rPr lang="en-US" altLang="lt-LT" sz="2600" dirty="0" smtClean="0">
                <a:solidFill>
                  <a:srgbClr val="1C1C1C"/>
                </a:solidFill>
              </a:rPr>
              <a:t> (only 5% of information is remembered).  </a:t>
            </a:r>
          </a:p>
          <a:p>
            <a:pPr algn="just" eaLnBrk="1" hangingPunct="1"/>
            <a:r>
              <a:rPr lang="en-US" altLang="lt-LT" sz="2600" dirty="0" smtClean="0">
                <a:solidFill>
                  <a:srgbClr val="1C1C1C"/>
                </a:solidFill>
              </a:rPr>
              <a:t>We remember most when we </a:t>
            </a:r>
            <a:r>
              <a:rPr lang="en-US" altLang="lt-LT" sz="2600" i="1" dirty="0" smtClean="0">
                <a:solidFill>
                  <a:srgbClr val="1C1C1C"/>
                </a:solidFill>
              </a:rPr>
              <a:t>actively </a:t>
            </a:r>
            <a:r>
              <a:rPr lang="en-US" altLang="lt-LT" sz="2600" dirty="0" smtClean="0">
                <a:solidFill>
                  <a:srgbClr val="1C1C1C"/>
                </a:solidFill>
              </a:rPr>
              <a:t>use new knowledge: discuss, try to do that or teach others. It helps to remember 50-90% of new information. </a:t>
            </a:r>
            <a:endParaRPr lang="lt-LT" altLang="lt-LT" sz="2600" dirty="0" smtClean="0">
              <a:solidFill>
                <a:srgbClr val="1C1C1C"/>
              </a:solidFill>
            </a:endParaRPr>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513414859"/>
              </p:ext>
            </p:extLst>
          </p:nvPr>
        </p:nvGraphicFramePr>
        <p:xfrm>
          <a:off x="3929058" y="571456"/>
          <a:ext cx="3500462"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fld id="{337B1728-8058-8647-A535-7C8EDC2266AB}" type="datetime4">
              <a:rPr lang="lt-LT" smtClean="0"/>
              <a:t>January 6, 2016</a:t>
            </a:fld>
            <a:endParaRPr lang="en-US"/>
          </a:p>
        </p:txBody>
      </p:sp>
    </p:spTree>
    <p:extLst>
      <p:ext uri="{BB962C8B-B14F-4D97-AF65-F5344CB8AC3E}">
        <p14:creationId xmlns:p14="http://schemas.microsoft.com/office/powerpoint/2010/main" val="201185551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pPr eaLnBrk="1" hangingPunct="1"/>
            <a:r>
              <a:rPr lang="en-US" altLang="lt-LT" b="1" dirty="0" smtClean="0"/>
              <a:t>Ask </a:t>
            </a:r>
            <a:r>
              <a:rPr lang="en-US" altLang="lt-LT" b="1" dirty="0" smtClean="0"/>
              <a:t>help if needed</a:t>
            </a:r>
            <a:endParaRPr lang="lt-LT" altLang="lt-LT" dirty="0" smtClean="0"/>
          </a:p>
        </p:txBody>
      </p:sp>
      <p:sp>
        <p:nvSpPr>
          <p:cNvPr id="25603" name="Content Placeholder 2"/>
          <p:cNvSpPr>
            <a:spLocks noGrp="1"/>
          </p:cNvSpPr>
          <p:nvPr>
            <p:ph idx="1"/>
          </p:nvPr>
        </p:nvSpPr>
        <p:spPr/>
        <p:txBody>
          <a:bodyPr/>
          <a:lstStyle/>
          <a:p>
            <a:pPr eaLnBrk="1" hangingPunct="1"/>
            <a:endParaRPr lang="lt-LT" altLang="lt-LT" dirty="0" smtClean="0">
              <a:solidFill>
                <a:srgbClr val="1C1C1C"/>
              </a:solidFill>
            </a:endParaRPr>
          </a:p>
          <a:p>
            <a:pPr marL="0" indent="0" algn="just" eaLnBrk="1" hangingPunct="1">
              <a:buNone/>
            </a:pPr>
            <a:r>
              <a:rPr lang="en-US" altLang="lt-LT" dirty="0" smtClean="0">
                <a:solidFill>
                  <a:srgbClr val="1C1C1C"/>
                </a:solidFill>
              </a:rPr>
              <a:t>Many people do not do that. If you see that it is difficult to you, you should keep in mind that each teacher is interested in helping you understand the subject.</a:t>
            </a:r>
            <a:endParaRPr lang="en-US" altLang="lt-LT" dirty="0">
              <a:solidFill>
                <a:srgbClr val="1C1C1C"/>
              </a:solidFill>
            </a:endParaRPr>
          </a:p>
        </p:txBody>
      </p:sp>
      <p:sp>
        <p:nvSpPr>
          <p:cNvPr id="2" name="Date Placeholder 1"/>
          <p:cNvSpPr>
            <a:spLocks noGrp="1"/>
          </p:cNvSpPr>
          <p:nvPr>
            <p:ph type="dt" sz="half" idx="10"/>
          </p:nvPr>
        </p:nvSpPr>
        <p:spPr/>
        <p:txBody>
          <a:bodyPr/>
          <a:lstStyle/>
          <a:p>
            <a:fld id="{26BCF095-337F-3543-A954-DEE7FBF39795}" type="datetime4">
              <a:rPr lang="lt-LT" smtClean="0"/>
              <a:t>January 6, 2016</a:t>
            </a:fld>
            <a:endParaRPr lang="en-US"/>
          </a:p>
        </p:txBody>
      </p:sp>
    </p:spTree>
    <p:extLst>
      <p:ext uri="{BB962C8B-B14F-4D97-AF65-F5344CB8AC3E}">
        <p14:creationId xmlns:p14="http://schemas.microsoft.com/office/powerpoint/2010/main" val="5075804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Placeholder 3"/>
          <p:cNvSpPr>
            <a:spLocks noGrp="1"/>
          </p:cNvSpPr>
          <p:nvPr>
            <p:ph type="body" sz="half" idx="2"/>
          </p:nvPr>
        </p:nvSpPr>
        <p:spPr>
          <a:xfrm>
            <a:off x="899592" y="1484784"/>
            <a:ext cx="3888432" cy="4851400"/>
          </a:xfrm>
        </p:spPr>
        <p:txBody>
          <a:bodyPr/>
          <a:lstStyle/>
          <a:p>
            <a:pPr algn="just"/>
            <a:r>
              <a:rPr lang="en-US" altLang="lt-LT" sz="2800" dirty="0" smtClean="0">
                <a:solidFill>
                  <a:srgbClr val="1C1C1C"/>
                </a:solidFill>
              </a:rPr>
              <a:t>Be curious and accept new experience. New learning makes us new people…</a:t>
            </a:r>
            <a:endParaRPr lang="lt-LT" altLang="lt-LT" dirty="0" smtClean="0"/>
          </a:p>
        </p:txBody>
      </p:sp>
      <p:sp>
        <p:nvSpPr>
          <p:cNvPr id="2" name="Date Placeholder 1"/>
          <p:cNvSpPr>
            <a:spLocks noGrp="1"/>
          </p:cNvSpPr>
          <p:nvPr>
            <p:ph type="dt" sz="half" idx="10"/>
          </p:nvPr>
        </p:nvSpPr>
        <p:spPr/>
        <p:txBody>
          <a:bodyPr/>
          <a:lstStyle/>
          <a:p>
            <a:fld id="{75F14169-289F-CA4D-89B6-B2A9150E83CC}" type="datetime4">
              <a:rPr lang="lt-LT" smtClean="0"/>
              <a:t>January 6, 2016</a:t>
            </a:fld>
            <a:endParaRPr lang="en-US"/>
          </a:p>
        </p:txBody>
      </p:sp>
    </p:spTree>
    <p:extLst>
      <p:ext uri="{BB962C8B-B14F-4D97-AF65-F5344CB8AC3E}">
        <p14:creationId xmlns:p14="http://schemas.microsoft.com/office/powerpoint/2010/main" val="3181666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lt-LT" dirty="0"/>
              <a:t>Learning is…</a:t>
            </a:r>
            <a:endParaRPr lang="lt-LT" altLang="lt-LT" strike="sngStrike" dirty="0" smtClean="0"/>
          </a:p>
        </p:txBody>
      </p:sp>
      <p:sp>
        <p:nvSpPr>
          <p:cNvPr id="4099" name="Content Placeholder 2"/>
          <p:cNvSpPr>
            <a:spLocks noGrp="1"/>
          </p:cNvSpPr>
          <p:nvPr>
            <p:ph idx="1"/>
          </p:nvPr>
        </p:nvSpPr>
        <p:spPr>
          <a:xfrm>
            <a:off x="1071563" y="1643063"/>
            <a:ext cx="8072437" cy="4357687"/>
          </a:xfrm>
        </p:spPr>
        <p:txBody>
          <a:bodyPr/>
          <a:lstStyle/>
          <a:p>
            <a:pPr eaLnBrk="1" hangingPunct="1"/>
            <a:r>
              <a:rPr lang="en-US" altLang="lt-LT" dirty="0">
                <a:solidFill>
                  <a:srgbClr val="1C1C1C"/>
                </a:solidFill>
              </a:rPr>
              <a:t>n</a:t>
            </a:r>
            <a:r>
              <a:rPr lang="en-US" altLang="lt-LT" dirty="0" smtClean="0">
                <a:solidFill>
                  <a:srgbClr val="1C1C1C"/>
                </a:solidFill>
              </a:rPr>
              <a:t>ot only about taking in information, but also about perception</a:t>
            </a:r>
            <a:r>
              <a:rPr lang="lt-LT" altLang="lt-LT" dirty="0" smtClean="0">
                <a:solidFill>
                  <a:srgbClr val="1C1C1C"/>
                </a:solidFill>
              </a:rPr>
              <a:t>, </a:t>
            </a:r>
            <a:endParaRPr lang="en-US" altLang="lt-LT" dirty="0" smtClean="0">
              <a:solidFill>
                <a:srgbClr val="1C1C1C"/>
              </a:solidFill>
            </a:endParaRPr>
          </a:p>
          <a:p>
            <a:pPr eaLnBrk="1" hangingPunct="1"/>
            <a:r>
              <a:rPr lang="en-US" altLang="lt-LT" dirty="0">
                <a:solidFill>
                  <a:srgbClr val="1C1C1C"/>
                </a:solidFill>
              </a:rPr>
              <a:t>g</a:t>
            </a:r>
            <a:r>
              <a:rPr lang="en-US" altLang="lt-LT" dirty="0" smtClean="0">
                <a:solidFill>
                  <a:srgbClr val="1C1C1C"/>
                </a:solidFill>
              </a:rPr>
              <a:t>aining experience</a:t>
            </a:r>
            <a:r>
              <a:rPr lang="lt-LT" altLang="lt-LT" dirty="0" smtClean="0">
                <a:solidFill>
                  <a:srgbClr val="1C1C1C"/>
                </a:solidFill>
              </a:rPr>
              <a:t>,</a:t>
            </a:r>
            <a:endParaRPr lang="en-US" altLang="lt-LT" dirty="0" smtClean="0">
              <a:solidFill>
                <a:srgbClr val="1C1C1C"/>
              </a:solidFill>
            </a:endParaRPr>
          </a:p>
          <a:p>
            <a:pPr eaLnBrk="1" hangingPunct="1"/>
            <a:r>
              <a:rPr lang="en-US" altLang="lt-LT" dirty="0">
                <a:solidFill>
                  <a:srgbClr val="1C1C1C"/>
                </a:solidFill>
              </a:rPr>
              <a:t>a</a:t>
            </a:r>
            <a:r>
              <a:rPr lang="en-US" altLang="lt-LT" dirty="0" smtClean="0">
                <a:solidFill>
                  <a:srgbClr val="1C1C1C"/>
                </a:solidFill>
              </a:rPr>
              <a:t>ssessment of environment</a:t>
            </a:r>
            <a:r>
              <a:rPr lang="lt-LT" altLang="lt-LT" dirty="0" smtClean="0">
                <a:solidFill>
                  <a:srgbClr val="1C1C1C"/>
                </a:solidFill>
              </a:rPr>
              <a:t>,</a:t>
            </a:r>
            <a:endParaRPr lang="en-US" altLang="lt-LT" dirty="0" smtClean="0">
              <a:solidFill>
                <a:srgbClr val="1C1C1C"/>
              </a:solidFill>
            </a:endParaRPr>
          </a:p>
          <a:p>
            <a:pPr eaLnBrk="1" hangingPunct="1"/>
            <a:r>
              <a:rPr lang="en-US" altLang="lt-LT" dirty="0">
                <a:solidFill>
                  <a:srgbClr val="1C1C1C"/>
                </a:solidFill>
              </a:rPr>
              <a:t>d</a:t>
            </a:r>
            <a:r>
              <a:rPr lang="en-US" altLang="lt-LT" dirty="0" smtClean="0">
                <a:solidFill>
                  <a:srgbClr val="1C1C1C"/>
                </a:solidFill>
              </a:rPr>
              <a:t>iscovery or recognition of new things</a:t>
            </a:r>
            <a:r>
              <a:rPr lang="lt-LT" altLang="lt-LT" dirty="0" smtClean="0">
                <a:solidFill>
                  <a:srgbClr val="1C1C1C"/>
                </a:solidFill>
              </a:rPr>
              <a:t>. </a:t>
            </a:r>
          </a:p>
          <a:p>
            <a:endParaRPr lang="lt-LT" altLang="lt-LT" dirty="0" smtClean="0"/>
          </a:p>
        </p:txBody>
      </p:sp>
      <p:sp>
        <p:nvSpPr>
          <p:cNvPr id="3" name="Date Placeholder 2"/>
          <p:cNvSpPr>
            <a:spLocks noGrp="1"/>
          </p:cNvSpPr>
          <p:nvPr>
            <p:ph type="dt" sz="half" idx="10"/>
          </p:nvPr>
        </p:nvSpPr>
        <p:spPr/>
        <p:txBody>
          <a:bodyPr/>
          <a:lstStyle/>
          <a:p>
            <a:fld id="{2B88E142-2DD1-4249-850B-E343978FC6C8}" type="datetime4">
              <a:rPr lang="lt-LT" smtClean="0"/>
              <a:t>January 6, 2016</a:t>
            </a:fld>
            <a:endParaRPr lang="en-US"/>
          </a:p>
        </p:txBody>
      </p:sp>
    </p:spTree>
    <p:extLst>
      <p:ext uri="{BB962C8B-B14F-4D97-AF65-F5344CB8AC3E}">
        <p14:creationId xmlns:p14="http://schemas.microsoft.com/office/powerpoint/2010/main" val="320889150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pPr eaLnBrk="1" hangingPunct="1"/>
            <a:r>
              <a:rPr lang="en-US" altLang="lt-LT" b="1" dirty="0" smtClean="0"/>
              <a:t>Set a </a:t>
            </a:r>
            <a:r>
              <a:rPr lang="en-US" altLang="lt-LT" b="1" dirty="0" smtClean="0"/>
              <a:t>goal</a:t>
            </a:r>
            <a:endParaRPr lang="lt-LT" altLang="lt-LT" dirty="0" smtClean="0"/>
          </a:p>
        </p:txBody>
      </p:sp>
      <p:sp>
        <p:nvSpPr>
          <p:cNvPr id="5123" name="Content Placeholder 2"/>
          <p:cNvSpPr>
            <a:spLocks noGrp="1"/>
          </p:cNvSpPr>
          <p:nvPr>
            <p:ph idx="1"/>
          </p:nvPr>
        </p:nvSpPr>
        <p:spPr>
          <a:xfrm>
            <a:off x="457200" y="1857375"/>
            <a:ext cx="8043863" cy="4268788"/>
          </a:xfrm>
        </p:spPr>
        <p:txBody>
          <a:bodyPr/>
          <a:lstStyle/>
          <a:p>
            <a:pPr eaLnBrk="1" hangingPunct="1"/>
            <a:r>
              <a:rPr lang="en-US" altLang="lt-LT" dirty="0" smtClean="0">
                <a:solidFill>
                  <a:srgbClr val="1C1C1C"/>
                </a:solidFill>
              </a:rPr>
              <a:t>What changes are you taking in order to improve your life quality? </a:t>
            </a:r>
          </a:p>
          <a:p>
            <a:pPr eaLnBrk="1" hangingPunct="1"/>
            <a:r>
              <a:rPr lang="en-US" altLang="lt-LT" dirty="0" smtClean="0">
                <a:solidFill>
                  <a:srgbClr val="1C1C1C"/>
                </a:solidFill>
              </a:rPr>
              <a:t>The implementation of what goals is related to the need to learn something</a:t>
            </a:r>
            <a:r>
              <a:rPr lang="lt-LT" altLang="lt-LT" dirty="0" smtClean="0">
                <a:solidFill>
                  <a:srgbClr val="1C1C1C"/>
                </a:solidFill>
              </a:rPr>
              <a:t>?</a:t>
            </a:r>
            <a:r>
              <a:rPr lang="en-US" altLang="lt-LT" dirty="0" smtClean="0">
                <a:solidFill>
                  <a:srgbClr val="1C1C1C"/>
                </a:solidFill>
              </a:rPr>
              <a:t> Choose a goal, which can be taken immediately. </a:t>
            </a:r>
          </a:p>
          <a:p>
            <a:pPr marL="0" indent="0" eaLnBrk="1" hangingPunct="1">
              <a:buNone/>
            </a:pPr>
            <a:endParaRPr lang="en-US" altLang="lt-LT" dirty="0">
              <a:solidFill>
                <a:srgbClr val="1C1C1C"/>
              </a:solidFill>
            </a:endParaRPr>
          </a:p>
        </p:txBody>
      </p:sp>
      <p:sp>
        <p:nvSpPr>
          <p:cNvPr id="2" name="Date Placeholder 1"/>
          <p:cNvSpPr>
            <a:spLocks noGrp="1"/>
          </p:cNvSpPr>
          <p:nvPr>
            <p:ph type="dt" sz="half" idx="10"/>
          </p:nvPr>
        </p:nvSpPr>
        <p:spPr/>
        <p:txBody>
          <a:bodyPr/>
          <a:lstStyle/>
          <a:p>
            <a:fld id="{13E2834F-6FFB-3A48-9ECB-978824ED3F1D}" type="datetime4">
              <a:rPr lang="lt-LT" smtClean="0"/>
              <a:t>January 6, 2016</a:t>
            </a:fld>
            <a:endParaRPr lang="en-US"/>
          </a:p>
        </p:txBody>
      </p:sp>
    </p:spTree>
    <p:extLst>
      <p:ext uri="{BB962C8B-B14F-4D97-AF65-F5344CB8AC3E}">
        <p14:creationId xmlns:p14="http://schemas.microsoft.com/office/powerpoint/2010/main" val="196066648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85750" y="426720"/>
            <a:ext cx="8858250" cy="1071563"/>
          </a:xfrm>
        </p:spPr>
        <p:txBody>
          <a:bodyPr>
            <a:normAutofit/>
          </a:bodyPr>
          <a:lstStyle/>
          <a:p>
            <a:pPr eaLnBrk="1" hangingPunct="1"/>
            <a:r>
              <a:rPr lang="en-US" altLang="lt-LT" sz="3600" b="1" dirty="0" smtClean="0"/>
              <a:t>Evaluate </a:t>
            </a:r>
            <a:r>
              <a:rPr lang="en-US" altLang="lt-LT" sz="3600" b="1" dirty="0" smtClean="0"/>
              <a:t>your learning possibilities </a:t>
            </a:r>
            <a:r>
              <a:rPr lang="lt-LT" altLang="lt-LT" sz="3600" dirty="0" smtClean="0"/>
              <a:t> </a:t>
            </a:r>
          </a:p>
        </p:txBody>
      </p:sp>
      <p:sp>
        <p:nvSpPr>
          <p:cNvPr id="6147" name="Content Placeholder 2"/>
          <p:cNvSpPr>
            <a:spLocks noGrp="1"/>
          </p:cNvSpPr>
          <p:nvPr>
            <p:ph idx="1"/>
          </p:nvPr>
        </p:nvSpPr>
        <p:spPr/>
        <p:txBody>
          <a:bodyPr/>
          <a:lstStyle/>
          <a:p>
            <a:pPr eaLnBrk="1" hangingPunct="1"/>
            <a:r>
              <a:rPr lang="en-US" altLang="lt-LT" dirty="0" smtClean="0">
                <a:solidFill>
                  <a:srgbClr val="1C1C1C"/>
                </a:solidFill>
              </a:rPr>
              <a:t>Think about what you want to study and trust your instincts. If one or another learning option does not look appropriate, reject it. It will be much easier if you set a clear goal. Look for information online, try to find people with similar goals. </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037C22AA-5C87-6D4F-8C4C-35A76258EC3A}" type="datetime4">
              <a:rPr lang="lt-LT" smtClean="0"/>
              <a:t>January 6, 2016</a:t>
            </a:fld>
            <a:endParaRPr lang="en-US"/>
          </a:p>
        </p:txBody>
      </p:sp>
    </p:spTree>
    <p:extLst>
      <p:ext uri="{BB962C8B-B14F-4D97-AF65-F5344CB8AC3E}">
        <p14:creationId xmlns:p14="http://schemas.microsoft.com/office/powerpoint/2010/main" val="14921400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8115300" cy="796925"/>
          </a:xfrm>
        </p:spPr>
        <p:txBody>
          <a:bodyPr>
            <a:normAutofit fontScale="90000"/>
          </a:bodyPr>
          <a:lstStyle/>
          <a:p>
            <a:pPr eaLnBrk="1" hangingPunct="1"/>
            <a:r>
              <a:rPr lang="lt-LT" altLang="lt-LT" b="1" dirty="0" smtClean="0"/>
              <a:t/>
            </a:r>
            <a:br>
              <a:rPr lang="lt-LT" altLang="lt-LT" b="1" dirty="0" smtClean="0"/>
            </a:br>
            <a:r>
              <a:rPr lang="en-US" altLang="lt-LT" b="1" dirty="0" smtClean="0"/>
              <a:t>Choose the best option </a:t>
            </a:r>
            <a:br>
              <a:rPr lang="en-US" altLang="lt-LT" b="1" dirty="0" smtClean="0"/>
            </a:br>
            <a:r>
              <a:rPr lang="lt-LT" altLang="lt-LT" dirty="0" smtClean="0"/>
              <a:t> </a:t>
            </a:r>
          </a:p>
        </p:txBody>
      </p:sp>
      <p:sp>
        <p:nvSpPr>
          <p:cNvPr id="7171" name="Content Placeholder 2"/>
          <p:cNvSpPr>
            <a:spLocks noGrp="1"/>
          </p:cNvSpPr>
          <p:nvPr>
            <p:ph idx="1"/>
          </p:nvPr>
        </p:nvSpPr>
        <p:spPr/>
        <p:txBody>
          <a:bodyPr>
            <a:normAutofit lnSpcReduction="10000"/>
          </a:bodyPr>
          <a:lstStyle/>
          <a:p>
            <a:pPr algn="just" eaLnBrk="1" hangingPunct="1"/>
            <a:r>
              <a:rPr lang="en-US" altLang="lt-LT" dirty="0" smtClean="0">
                <a:solidFill>
                  <a:srgbClr val="1C1C1C"/>
                </a:solidFill>
              </a:rPr>
              <a:t>Choose what you can do in your environment and what can be done using particular time costs. Take geographical restrictions and your mental state into consideration. Appoint the time in your daily schedule when you can learn and practice. </a:t>
            </a:r>
          </a:p>
          <a:p>
            <a:pPr algn="just" eaLnBrk="1" hangingPunct="1"/>
            <a:r>
              <a:rPr lang="en-US" altLang="lt-LT" dirty="0" smtClean="0">
                <a:solidFill>
                  <a:srgbClr val="1C1C1C"/>
                </a:solidFill>
              </a:rPr>
              <a:t>Get used to pay attention to what you want to learn since emotions attract attention, while attention </a:t>
            </a:r>
            <a:r>
              <a:rPr lang="en-US" altLang="lt-LT" i="1" dirty="0" smtClean="0">
                <a:solidFill>
                  <a:srgbClr val="1C1C1C"/>
                </a:solidFill>
              </a:rPr>
              <a:t>leads</a:t>
            </a:r>
            <a:r>
              <a:rPr lang="en-US" altLang="lt-LT" dirty="0" smtClean="0">
                <a:solidFill>
                  <a:srgbClr val="1C1C1C"/>
                </a:solidFill>
              </a:rPr>
              <a:t> to learning. </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972836BE-3C43-1F47-9CFA-6904F74EED74}" type="datetime4">
              <a:rPr lang="lt-LT" smtClean="0"/>
              <a:t>January 6, 2016</a:t>
            </a:fld>
            <a:endParaRPr lang="en-US"/>
          </a:p>
        </p:txBody>
      </p:sp>
    </p:spTree>
    <p:extLst>
      <p:ext uri="{BB962C8B-B14F-4D97-AF65-F5344CB8AC3E}">
        <p14:creationId xmlns:p14="http://schemas.microsoft.com/office/powerpoint/2010/main" val="12241899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US" altLang="lt-LT" sz="4000" b="1" dirty="0" smtClean="0"/>
              <a:t>When you start learning, try to distinguish essential material</a:t>
            </a:r>
            <a:endParaRPr lang="lt-LT" altLang="lt-LT" sz="4000" b="1" dirty="0" smtClean="0"/>
          </a:p>
        </p:txBody>
      </p:sp>
      <p:sp>
        <p:nvSpPr>
          <p:cNvPr id="8195" name="Content Placeholder 2"/>
          <p:cNvSpPr>
            <a:spLocks noGrp="1"/>
          </p:cNvSpPr>
          <p:nvPr>
            <p:ph idx="1"/>
          </p:nvPr>
        </p:nvSpPr>
        <p:spPr/>
        <p:txBody>
          <a:bodyPr/>
          <a:lstStyle/>
          <a:p>
            <a:pPr algn="just"/>
            <a:r>
              <a:rPr lang="en-US" altLang="lt-LT" dirty="0" smtClean="0">
                <a:solidFill>
                  <a:srgbClr val="1C1C1C"/>
                </a:solidFill>
              </a:rPr>
              <a:t>Human memory </a:t>
            </a:r>
            <a:r>
              <a:rPr lang="en-US" altLang="lt-LT" i="1" dirty="0" smtClean="0">
                <a:solidFill>
                  <a:srgbClr val="1C1C1C"/>
                </a:solidFill>
              </a:rPr>
              <a:t>acts selectively</a:t>
            </a:r>
            <a:r>
              <a:rPr lang="en-US" altLang="lt-LT" dirty="0" smtClean="0">
                <a:solidFill>
                  <a:srgbClr val="1C1C1C"/>
                </a:solidFill>
              </a:rPr>
              <a:t>; therefore, it is important to get used to identify the most important information of the text being read or given during a lecture. At first, try to pay attention to what is being written on the board, what is presented in </a:t>
            </a:r>
            <a:r>
              <a:rPr lang="en-US" altLang="lt-LT" b="1" dirty="0" smtClean="0">
                <a:solidFill>
                  <a:srgbClr val="1C1C1C"/>
                </a:solidFill>
              </a:rPr>
              <a:t>bold</a:t>
            </a:r>
            <a:r>
              <a:rPr lang="en-US" altLang="lt-LT" dirty="0" smtClean="0">
                <a:solidFill>
                  <a:srgbClr val="1C1C1C"/>
                </a:solidFill>
              </a:rPr>
              <a:t>, </a:t>
            </a:r>
            <a:r>
              <a:rPr lang="en-US" altLang="lt-LT" i="1" dirty="0" smtClean="0">
                <a:solidFill>
                  <a:srgbClr val="1C1C1C"/>
                </a:solidFill>
              </a:rPr>
              <a:t>italics </a:t>
            </a:r>
            <a:r>
              <a:rPr lang="en-US" altLang="lt-LT" dirty="0" smtClean="0">
                <a:solidFill>
                  <a:srgbClr val="1C1C1C"/>
                </a:solidFill>
              </a:rPr>
              <a:t>or is </a:t>
            </a:r>
            <a:r>
              <a:rPr lang="en-US" altLang="lt-LT" u="sng" dirty="0" smtClean="0">
                <a:solidFill>
                  <a:srgbClr val="1C1C1C"/>
                </a:solidFill>
              </a:rPr>
              <a:t>underlined</a:t>
            </a:r>
            <a:r>
              <a:rPr lang="en-US" altLang="lt-LT" dirty="0" smtClean="0">
                <a:solidFill>
                  <a:srgbClr val="1C1C1C"/>
                </a:solidFill>
              </a:rPr>
              <a:t>.</a:t>
            </a:r>
            <a:endParaRPr lang="en-US" altLang="lt-LT" b="1" dirty="0" smtClean="0">
              <a:solidFill>
                <a:srgbClr val="1C1C1C"/>
              </a:solidFill>
            </a:endParaRPr>
          </a:p>
        </p:txBody>
      </p:sp>
      <p:sp>
        <p:nvSpPr>
          <p:cNvPr id="2" name="Date Placeholder 1"/>
          <p:cNvSpPr>
            <a:spLocks noGrp="1"/>
          </p:cNvSpPr>
          <p:nvPr>
            <p:ph type="dt" sz="half" idx="10"/>
          </p:nvPr>
        </p:nvSpPr>
        <p:spPr/>
        <p:txBody>
          <a:bodyPr/>
          <a:lstStyle/>
          <a:p>
            <a:fld id="{A8A2F70D-C113-624C-A63B-4C04C576C505}" type="datetime4">
              <a:rPr lang="lt-LT" smtClean="0"/>
              <a:t>January 6, 2016</a:t>
            </a:fld>
            <a:endParaRPr lang="en-US"/>
          </a:p>
        </p:txBody>
      </p:sp>
    </p:spTree>
    <p:extLst>
      <p:ext uri="{BB962C8B-B14F-4D97-AF65-F5344CB8AC3E}">
        <p14:creationId xmlns:p14="http://schemas.microsoft.com/office/powerpoint/2010/main" val="38333425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1282154"/>
          </a:xfrm>
        </p:spPr>
        <p:txBody>
          <a:bodyPr>
            <a:normAutofit/>
          </a:bodyPr>
          <a:lstStyle/>
          <a:p>
            <a:r>
              <a:rPr lang="en-US" altLang="lt-LT" b="1" i="1" dirty="0" smtClean="0"/>
              <a:t>Organize </a:t>
            </a:r>
            <a:r>
              <a:rPr lang="en-US" altLang="lt-LT" b="1" dirty="0" smtClean="0"/>
              <a:t>information</a:t>
            </a:r>
            <a:endParaRPr lang="lt-LT" altLang="lt-LT" b="1" dirty="0" smtClean="0"/>
          </a:p>
        </p:txBody>
      </p:sp>
      <p:sp>
        <p:nvSpPr>
          <p:cNvPr id="9219" name="Content Placeholder 2"/>
          <p:cNvSpPr>
            <a:spLocks noGrp="1"/>
          </p:cNvSpPr>
          <p:nvPr>
            <p:ph idx="1"/>
          </p:nvPr>
        </p:nvSpPr>
        <p:spPr>
          <a:xfrm>
            <a:off x="755576" y="1340768"/>
            <a:ext cx="8229600" cy="4165923"/>
          </a:xfrm>
        </p:spPr>
        <p:txBody>
          <a:bodyPr>
            <a:normAutofit/>
          </a:bodyPr>
          <a:lstStyle/>
          <a:p>
            <a:pPr algn="just"/>
            <a:r>
              <a:rPr lang="en-US" altLang="lt-LT" dirty="0" smtClean="0">
                <a:solidFill>
                  <a:srgbClr val="1C1C1C"/>
                </a:solidFill>
              </a:rPr>
              <a:t>Take notes of the most important ideas.</a:t>
            </a:r>
            <a:endParaRPr lang="lt-LT" altLang="lt-LT" dirty="0" smtClean="0">
              <a:solidFill>
                <a:srgbClr val="1C1C1C"/>
              </a:solidFill>
            </a:endParaRPr>
          </a:p>
          <a:p>
            <a:pPr algn="just"/>
            <a:r>
              <a:rPr lang="en-US" altLang="lt-LT" dirty="0" smtClean="0">
                <a:solidFill>
                  <a:srgbClr val="1C1C1C"/>
                </a:solidFill>
              </a:rPr>
              <a:t>Make graphic information</a:t>
            </a:r>
            <a:r>
              <a:rPr lang="lt-LT" altLang="lt-LT" dirty="0" smtClean="0">
                <a:solidFill>
                  <a:srgbClr val="1C1C1C"/>
                </a:solidFill>
              </a:rPr>
              <a:t>: </a:t>
            </a:r>
            <a:r>
              <a:rPr lang="en-US" altLang="lt-LT" dirty="0" smtClean="0">
                <a:solidFill>
                  <a:srgbClr val="1C1C1C"/>
                </a:solidFill>
              </a:rPr>
              <a:t>graphs</a:t>
            </a:r>
            <a:r>
              <a:rPr lang="lt-LT" altLang="lt-LT" dirty="0" smtClean="0">
                <a:solidFill>
                  <a:srgbClr val="1C1C1C"/>
                </a:solidFill>
              </a:rPr>
              <a:t>,</a:t>
            </a:r>
            <a:r>
              <a:rPr lang="en-US" altLang="lt-LT" dirty="0" smtClean="0">
                <a:solidFill>
                  <a:srgbClr val="1C1C1C"/>
                </a:solidFill>
              </a:rPr>
              <a:t> tables, </a:t>
            </a:r>
            <a:r>
              <a:rPr lang="en-US" altLang="lt-LT" i="1" dirty="0" smtClean="0">
                <a:solidFill>
                  <a:srgbClr val="1C1C1C"/>
                </a:solidFill>
              </a:rPr>
              <a:t>mind mapping</a:t>
            </a:r>
            <a:r>
              <a:rPr lang="lt-LT" altLang="lt-LT" dirty="0" smtClean="0">
                <a:solidFill>
                  <a:srgbClr val="1C1C1C"/>
                </a:solidFill>
              </a:rPr>
              <a:t>.</a:t>
            </a:r>
          </a:p>
          <a:p>
            <a:pPr algn="just"/>
            <a:r>
              <a:rPr lang="en-US" altLang="lt-LT" dirty="0" smtClean="0">
                <a:solidFill>
                  <a:srgbClr val="1C1C1C"/>
                </a:solidFill>
              </a:rPr>
              <a:t>Make a summary of the topic</a:t>
            </a:r>
            <a:r>
              <a:rPr lang="lt-LT" altLang="lt-LT" dirty="0" smtClean="0">
                <a:solidFill>
                  <a:srgbClr val="1C1C1C"/>
                </a:solidFill>
              </a:rPr>
              <a:t>. </a:t>
            </a:r>
            <a:r>
              <a:rPr lang="en-US" altLang="lt-LT" dirty="0" smtClean="0">
                <a:solidFill>
                  <a:srgbClr val="1C1C1C"/>
                </a:solidFill>
              </a:rPr>
              <a:t>Preparation of a summary of good quality helps to understand the main idea of the topic. It is like a particular preparation of </a:t>
            </a:r>
            <a:r>
              <a:rPr lang="en-US" altLang="lt-LT" i="1" dirty="0" smtClean="0">
                <a:solidFill>
                  <a:srgbClr val="1C1C1C"/>
                </a:solidFill>
              </a:rPr>
              <a:t>notes</a:t>
            </a:r>
            <a:r>
              <a:rPr lang="en-US" altLang="lt-LT" dirty="0" smtClean="0">
                <a:solidFill>
                  <a:srgbClr val="1C1C1C"/>
                </a:solidFill>
              </a:rPr>
              <a:t>, which </a:t>
            </a:r>
            <a:r>
              <a:rPr lang="en-US" altLang="lt-LT" i="1" dirty="0" smtClean="0">
                <a:solidFill>
                  <a:srgbClr val="1C1C1C"/>
                </a:solidFill>
              </a:rPr>
              <a:t>helps</a:t>
            </a:r>
            <a:r>
              <a:rPr lang="en-US" altLang="lt-LT" dirty="0" smtClean="0">
                <a:solidFill>
                  <a:srgbClr val="1C1C1C"/>
                </a:solidFill>
              </a:rPr>
              <a:t> </a:t>
            </a:r>
            <a:r>
              <a:rPr lang="en-US" altLang="lt-LT" dirty="0">
                <a:solidFill>
                  <a:srgbClr val="1C1C1C"/>
                </a:solidFill>
              </a:rPr>
              <a:t>to learn </a:t>
            </a:r>
            <a:r>
              <a:rPr lang="en-US" altLang="lt-LT" dirty="0" smtClean="0">
                <a:solidFill>
                  <a:srgbClr val="1C1C1C"/>
                </a:solidFill>
              </a:rPr>
              <a:t>concentrically.</a:t>
            </a:r>
            <a:endParaRPr lang="lt-LT" altLang="lt-LT" dirty="0" smtClean="0">
              <a:solidFill>
                <a:srgbClr val="1C1C1C"/>
              </a:solidFill>
            </a:endParaRPr>
          </a:p>
        </p:txBody>
      </p:sp>
      <p:sp>
        <p:nvSpPr>
          <p:cNvPr id="2" name="Date Placeholder 1"/>
          <p:cNvSpPr>
            <a:spLocks noGrp="1"/>
          </p:cNvSpPr>
          <p:nvPr>
            <p:ph type="dt" sz="half" idx="10"/>
          </p:nvPr>
        </p:nvSpPr>
        <p:spPr/>
        <p:txBody>
          <a:bodyPr/>
          <a:lstStyle/>
          <a:p>
            <a:fld id="{B285B72F-FB77-7042-A7DE-CC1A42476947}" type="datetime4">
              <a:rPr lang="lt-LT" smtClean="0"/>
              <a:t>January 6, 2016</a:t>
            </a:fld>
            <a:endParaRPr lang="en-US"/>
          </a:p>
        </p:txBody>
      </p:sp>
    </p:spTree>
    <p:extLst>
      <p:ext uri="{BB962C8B-B14F-4D97-AF65-F5344CB8AC3E}">
        <p14:creationId xmlns:p14="http://schemas.microsoft.com/office/powerpoint/2010/main" val="18343128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fontScale="90000"/>
          </a:bodyPr>
          <a:lstStyle/>
          <a:p>
            <a:r>
              <a:rPr lang="en-US" altLang="lt-LT" sz="3600" b="1" dirty="0" smtClean="0"/>
              <a:t>Short-term and long-term memory</a:t>
            </a:r>
            <a:endParaRPr lang="lt-LT" altLang="lt-LT" sz="3600" b="1" dirty="0" smtClean="0"/>
          </a:p>
        </p:txBody>
      </p:sp>
      <p:sp>
        <p:nvSpPr>
          <p:cNvPr id="10243" name="Content Placeholder 2"/>
          <p:cNvSpPr>
            <a:spLocks noGrp="1"/>
          </p:cNvSpPr>
          <p:nvPr>
            <p:ph idx="1"/>
          </p:nvPr>
        </p:nvSpPr>
        <p:spPr>
          <a:xfrm>
            <a:off x="457200" y="1357313"/>
            <a:ext cx="8258175" cy="4768850"/>
          </a:xfrm>
        </p:spPr>
        <p:txBody>
          <a:bodyPr/>
          <a:lstStyle/>
          <a:p>
            <a:pPr algn="just" eaLnBrk="1" hangingPunct="1"/>
            <a:r>
              <a:rPr lang="en-US" altLang="lt-LT" dirty="0" smtClean="0">
                <a:solidFill>
                  <a:srgbClr val="1C1C1C"/>
                </a:solidFill>
              </a:rPr>
              <a:t>Information a person receives is first of all stored in short-term memory. Short-term memory can be easily lost. Long-term memory is steady and is less vulnerable. </a:t>
            </a:r>
          </a:p>
          <a:p>
            <a:pPr algn="just" eaLnBrk="1" hangingPunct="1"/>
            <a:r>
              <a:rPr lang="en-US" altLang="lt-LT" dirty="0" smtClean="0">
                <a:solidFill>
                  <a:srgbClr val="1C1C1C"/>
                </a:solidFill>
              </a:rPr>
              <a:t>Information is moved from short-term memory into long-term memory. Practice (</a:t>
            </a:r>
            <a:r>
              <a:rPr lang="en-US" altLang="lt-LT" i="1" dirty="0" smtClean="0">
                <a:solidFill>
                  <a:srgbClr val="1C1C1C"/>
                </a:solidFill>
              </a:rPr>
              <a:t>fixed repetition</a:t>
            </a:r>
            <a:r>
              <a:rPr lang="en-US" altLang="lt-LT" dirty="0" smtClean="0">
                <a:solidFill>
                  <a:srgbClr val="1C1C1C"/>
                </a:solidFill>
              </a:rPr>
              <a:t>) makes transfer easier. </a:t>
            </a:r>
            <a:endParaRPr lang="en-US" altLang="lt-LT" dirty="0">
              <a:solidFill>
                <a:srgbClr val="1C1C1C"/>
              </a:solidFill>
            </a:endParaRPr>
          </a:p>
        </p:txBody>
      </p:sp>
      <p:sp>
        <p:nvSpPr>
          <p:cNvPr id="2" name="Date Placeholder 1"/>
          <p:cNvSpPr>
            <a:spLocks noGrp="1"/>
          </p:cNvSpPr>
          <p:nvPr>
            <p:ph type="dt" sz="half" idx="10"/>
          </p:nvPr>
        </p:nvSpPr>
        <p:spPr/>
        <p:txBody>
          <a:bodyPr/>
          <a:lstStyle/>
          <a:p>
            <a:fld id="{2FB2F2DF-F598-FA40-9ABA-FDC706FDC6A4}" type="datetime4">
              <a:rPr lang="lt-LT" smtClean="0"/>
              <a:t>January 6, 2016</a:t>
            </a:fld>
            <a:endParaRPr lang="en-US"/>
          </a:p>
        </p:txBody>
      </p:sp>
    </p:spTree>
    <p:extLst>
      <p:ext uri="{BB962C8B-B14F-4D97-AF65-F5344CB8AC3E}">
        <p14:creationId xmlns:p14="http://schemas.microsoft.com/office/powerpoint/2010/main" val="22014416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203</TotalTime>
  <Words>1272</Words>
  <Application>Microsoft Macintosh PowerPoint</Application>
  <PresentationFormat>On-screen Show (4:3)</PresentationFormat>
  <Paragraphs>106</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Learning</vt:lpstr>
      <vt:lpstr>PowerPoint Presentation</vt:lpstr>
      <vt:lpstr>Learning is…</vt:lpstr>
      <vt:lpstr>Set a goal</vt:lpstr>
      <vt:lpstr>Evaluate your learning possibilities  </vt:lpstr>
      <vt:lpstr> Choose the best option   </vt:lpstr>
      <vt:lpstr>When you start learning, try to distinguish essential material</vt:lpstr>
      <vt:lpstr>Organize information</vt:lpstr>
      <vt:lpstr>Short-term and long-term memory</vt:lpstr>
      <vt:lpstr>Learning is about giving meaning</vt:lpstr>
      <vt:lpstr>Learning depends on previous experience</vt:lpstr>
      <vt:lpstr>Learning is a systematization of information</vt:lpstr>
      <vt:lpstr>Combination of previously acquired and new knowledge</vt:lpstr>
      <vt:lpstr>Set short-term goals</vt:lpstr>
      <vt:lpstr>Reward yourself</vt:lpstr>
      <vt:lpstr>Choose learning style that looks appropriate to you</vt:lpstr>
      <vt:lpstr>Find out your learning style</vt:lpstr>
      <vt:lpstr>Get rid of distractions during learning</vt:lpstr>
      <vt:lpstr>Learning and self-discipline</vt:lpstr>
      <vt:lpstr>Have a positive attitude towards your teacher</vt:lpstr>
      <vt:lpstr>Interest yourself</vt:lpstr>
      <vt:lpstr>Speaking promotes learning</vt:lpstr>
      <vt:lpstr>How much do we remember?</vt:lpstr>
      <vt:lpstr>Ask help if needed</vt:lpstr>
      <vt:lpstr>PowerPoint Presentation</vt:lpstr>
    </vt:vector>
  </TitlesOfParts>
  <Company>Vytauto Didžiojo universitetas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Danutė Pranckutė</dc:creator>
  <cp:lastModifiedBy>Danutė Pranckutė</cp:lastModifiedBy>
  <cp:revision>16</cp:revision>
  <dcterms:created xsi:type="dcterms:W3CDTF">2015-01-05T11:41:52Z</dcterms:created>
  <dcterms:modified xsi:type="dcterms:W3CDTF">2016-01-06T11:09:19Z</dcterms:modified>
</cp:coreProperties>
</file>