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9AC7"/>
    <a:srgbClr val="E2E5E6"/>
    <a:srgbClr val="A5ADB2"/>
    <a:srgbClr val="454851"/>
    <a:srgbClr val="3C3E48"/>
    <a:srgbClr val="3F404A"/>
    <a:srgbClr val="E9E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120" y="-1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6BF3C-C592-1A47-9228-7DAC5B174F6F}" type="datetimeFigureOut">
              <a:rPr lang="en-US" smtClean="0"/>
              <a:t>16-01-06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36BA4-5F08-484A-BE8C-7FEF39E9C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09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3B8F7-1BCD-E045-956B-7C1C5AAB2160}" type="datetimeFigureOut">
              <a:rPr lang="en-US" smtClean="0"/>
              <a:t>16-01-06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DF95D-83B9-1242-9B85-291237A57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20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26BE98B-6FB4-5341-8266-474DB211061D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D1B8EA-A6BA-E04D-944A-78413380EBD2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984AEFC-2E77-7144-B19A-C484574AF2FD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834A6C9-2AD8-F14A-B876-B85E697D7C1B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48F676-ABB8-0D4B-8E97-5436DBAD6672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DDBDD52-1BAE-0542-8999-2C23B6016138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DB16E34-9780-BF44-BD1F-65029999F16E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6EFA2A7-426D-9543-8C1E-D781CDBD4130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8040E92-D7BC-FC4F-9B22-02DE3F8E9A4C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913C7F4-93B4-1746-B9EE-F6DE1B38AF7B}" type="slidenum">
              <a:rPr lang="en-US"/>
              <a:pPr/>
              <a:t>2</a:t>
            </a:fld>
            <a:endParaRPr lang="en-US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lt-L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AE578FE-CFD5-7648-8408-6ED5996E0C0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001C4EC-19F6-F448-B8CE-F28A428ADB88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0E4338-0409-D942-9219-D75B9487C452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96EB20F-5AFD-1645-8611-1120EEB1F31F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7026A4C-35EC-0C4C-90BD-F8B3418C6EC6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7D98167-6801-E84C-9249-AA24A8E6836F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7489BDB-223D-9546-8AB6-6170ECD80859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openprof.eu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openprof.eu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8" y="1201972"/>
            <a:ext cx="6630402" cy="237309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3692461"/>
            <a:ext cx="6630401" cy="21023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dirty="0" smtClean="0"/>
              <a:t>Click to edit Master subtitle style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1222688" y="6395466"/>
            <a:ext cx="2168419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entagon 15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11FCAC65-7E50-4B45-B371-CF3BF5D412EE}" type="datetime4">
              <a:rPr lang="lt-LT" smtClean="0"/>
              <a:t>January 6, 2016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415767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C4FBA9-1E97-2742-913A-2BB63797C71B}" type="datetime4">
              <a:rPr lang="lt-LT" smtClean="0"/>
              <a:t>January 6, 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60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610072" cy="5851525"/>
          </a:xfrm>
        </p:spPr>
        <p:txBody>
          <a:bodyPr vert="eaVert"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998" y="274638"/>
            <a:ext cx="5335001" cy="5851525"/>
          </a:xfrm>
        </p:spPr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E8AB09-3280-5847-902C-9500EEE9C13C}" type="datetime4">
              <a:rPr lang="lt-LT" smtClean="0"/>
              <a:t>January 6, 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531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FE2C43-972B-4947-B6B7-F2FAF6EE4C88}" type="datetime4">
              <a:rPr lang="lt-LT" smtClean="0"/>
              <a:t>January 6, 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243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017" y="4406900"/>
            <a:ext cx="66385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4017" y="2906713"/>
            <a:ext cx="66385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/>
          <p:cNvSpPr/>
          <p:nvPr userDrawn="1"/>
        </p:nvSpPr>
        <p:spPr>
          <a:xfrm>
            <a:off x="1174017" y="6395466"/>
            <a:ext cx="2217090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7D7FDEC6-2D5F-214D-A278-394384CEFA25}" type="datetime4">
              <a:rPr lang="lt-LT" smtClean="0"/>
              <a:t>January 6, 2016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36318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998" y="1600200"/>
            <a:ext cx="33538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16435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08F2A3-2A02-1647-9716-AF36FCAB9D76}" type="datetime4">
              <a:rPr lang="lt-LT" smtClean="0"/>
              <a:t>January 6, 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98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C80564-5F03-C34B-B0CB-1D4A8ECDFC17}" type="datetime4">
              <a:rPr lang="lt-LT" smtClean="0"/>
              <a:t>January 6, 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06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998" y="722862"/>
            <a:ext cx="6670559" cy="1143000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6891E15-0586-DB4D-8B20-7E128EA0A5BD}" type="datetime4">
              <a:rPr lang="lt-LT" smtClean="0"/>
              <a:t>January 6, 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199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078D587-5322-4E48-B2D5-1C3C87B1439D}" type="datetime4">
              <a:rPr lang="lt-LT" smtClean="0"/>
              <a:t>January 6, 2016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080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68571EC-39AC-004B-9FE5-62195D1C349E}" type="datetime4">
              <a:rPr lang="lt-LT" smtClean="0"/>
              <a:t>January 6, 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175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933" y="4800600"/>
            <a:ext cx="662862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3933" y="207245"/>
            <a:ext cx="662862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3933" y="5367338"/>
            <a:ext cx="662862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A6A20B-BA61-2D40-BB58-ADBC3D0C1707}" type="datetime4">
              <a:rPr lang="lt-LT" smtClean="0"/>
              <a:t>January 6, 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408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hyperlink" Target="http://openprof.eu" TargetMode="Externa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998" y="511630"/>
            <a:ext cx="6670559" cy="906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999" y="1600201"/>
            <a:ext cx="6670558" cy="435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2593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124200" y="6500625"/>
            <a:ext cx="1846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400" b="0" dirty="0" smtClean="0">
              <a:ln>
                <a:solidFill>
                  <a:srgbClr val="3C3E48"/>
                </a:solidFill>
              </a:ln>
              <a:solidFill>
                <a:srgbClr val="454851"/>
              </a:solidFill>
              <a:latin typeface="Adobe Caslon Pro"/>
              <a:cs typeface="Adobe Caslon Pro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3599389" y="6424799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pic>
        <p:nvPicPr>
          <p:cNvPr id="14" name="Picture 13" descr="erasmusplus_logo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420" y="151631"/>
            <a:ext cx="1635435" cy="360000"/>
          </a:xfrm>
          <a:prstGeom prst="rect">
            <a:avLst/>
          </a:prstGeom>
        </p:spPr>
      </p:pic>
      <p:pic>
        <p:nvPicPr>
          <p:cNvPr id="15" name="Picture 14" descr="oficialus_logo_296x200_0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90320" cy="871838"/>
          </a:xfrm>
          <a:prstGeom prst="rect">
            <a:avLst/>
          </a:prstGeom>
        </p:spPr>
      </p:pic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000">
                <a:latin typeface="Adobe Caslon Pro"/>
                <a:cs typeface="Adobe Caslon Pro"/>
              </a:defRPr>
            </a:lvl1pPr>
          </a:lstStyle>
          <a:p>
            <a:fld id="{28A9E8CF-FE85-794D-A0D9-A88F785A3DB7}" type="datetime4">
              <a:rPr lang="lt-LT" smtClean="0"/>
              <a:t>January 6, 2016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15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29754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279AC7"/>
          </a:solidFill>
          <a:latin typeface="Adobe Caslon Pro"/>
          <a:ea typeface="+mj-ea"/>
          <a:cs typeface="Adobe Caslon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dobe Caslon Pro"/>
          <a:ea typeface="+mn-ea"/>
          <a:cs typeface="Adobe Caslon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dobe Caslon Pro"/>
          <a:ea typeface="+mn-ea"/>
          <a:cs typeface="Adobe Caslon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horizons.org/strategies/assess/meyer_glock.htm" TargetMode="External"/><Relationship Id="rId4" Type="http://schemas.openxmlformats.org/officeDocument/2006/relationships/hyperlink" Target="http://www.newhorizons.org/trans/international/ribot.htm" TargetMode="External"/><Relationship Id="rId5" Type="http://schemas.openxmlformats.org/officeDocument/2006/relationships/hyperlink" Target="http://www.youtube.com/watch?v=zbDXbIDDsnA" TargetMode="External"/><Relationship Id="rId6" Type="http://schemas.openxmlformats.org/officeDocument/2006/relationships/hyperlink" Target="http://www.youtube.com/watch?v=KEFpaY3GI-I&amp;feature=related" TargetMode="External"/><Relationship Id="rId7" Type="http://schemas.openxmlformats.org/officeDocument/2006/relationships/hyperlink" Target="http://www.youtube.com/watch?v=uBknM7-AkAM&amp;feature=related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gfl.org/bgfl/custom/resources_ftp/client_ftp/ks3/ict/multiple_int/index.htm" TargetMode="External"/><Relationship Id="rId4" Type="http://schemas.openxmlformats.org/officeDocument/2006/relationships/hyperlink" Target="http://www.jaconline.com.au/sosealive/home/mitest.swf" TargetMode="External"/><Relationship Id="rId5" Type="http://schemas.openxmlformats.org/officeDocument/2006/relationships/hyperlink" Target="http://www.personal.psu.edu/staff/b/x/bxb11/MI/MITest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hyperlink" Target="mailto:m.tereseviciene@smf.vdu.l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9575" y="1214438"/>
            <a:ext cx="8324850" cy="2143125"/>
          </a:xfrm>
        </p:spPr>
        <p:txBody>
          <a:bodyPr/>
          <a:lstStyle/>
          <a:p>
            <a:pPr algn="ctr" eaLnBrk="1" hangingPunct="1"/>
            <a:r>
              <a:rPr lang="en-US" sz="2900" dirty="0">
                <a:latin typeface="Trebuchet MS" charset="0"/>
              </a:rPr>
              <a:t/>
            </a:r>
            <a:br>
              <a:rPr lang="en-US" sz="2900" dirty="0">
                <a:latin typeface="Trebuchet MS" charset="0"/>
              </a:rPr>
            </a:br>
            <a:r>
              <a:rPr lang="en-US" sz="2900" dirty="0">
                <a:latin typeface="Trebuchet MS" charset="0"/>
              </a:rPr>
              <a:t/>
            </a:r>
            <a:br>
              <a:rPr lang="en-US" sz="2900" dirty="0">
                <a:latin typeface="Trebuchet MS" charset="0"/>
              </a:rPr>
            </a:br>
            <a:r>
              <a:rPr lang="en-US" sz="2900" dirty="0" smtClean="0">
                <a:latin typeface="Trebuchet MS" charset="0"/>
              </a:rPr>
              <a:t>Learning Strategies</a:t>
            </a:r>
            <a:r>
              <a:rPr lang="en-US" sz="2900" dirty="0">
                <a:latin typeface="Trebuchet MS" charset="0"/>
              </a:rPr>
              <a:t/>
            </a:r>
            <a:br>
              <a:rPr lang="en-US" sz="2900" dirty="0">
                <a:latin typeface="Trebuchet MS" charset="0"/>
              </a:rPr>
            </a:br>
            <a:r>
              <a:rPr lang="en-US" sz="2900" dirty="0">
                <a:latin typeface="Trebuchet MS" charset="0"/>
              </a:rPr>
              <a:t/>
            </a:r>
            <a:br>
              <a:rPr lang="en-US" sz="2900" dirty="0">
                <a:latin typeface="Trebuchet MS" charset="0"/>
              </a:rPr>
            </a:br>
            <a:endParaRPr lang="lt-LT" sz="1400" dirty="0">
              <a:latin typeface="Trebuchet MS" charset="0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860800"/>
            <a:ext cx="6116638" cy="122713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endParaRPr lang="en-US">
              <a:solidFill>
                <a:srgbClr val="606060"/>
              </a:solidFill>
              <a:latin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184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Bodily-kinesthetic intelligence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entails the potential of using one's whole body or parts of the body to solve problems</a:t>
            </a:r>
          </a:p>
          <a:p>
            <a:r>
              <a:rPr lang="lt-LT" dirty="0" smtClean="0"/>
              <a:t>it </a:t>
            </a:r>
            <a:r>
              <a:rPr lang="lt-LT" dirty="0"/>
              <a:t>is the ability to use mental abilities to coordinate bodily movements </a:t>
            </a:r>
          </a:p>
        </p:txBody>
      </p:sp>
    </p:spTree>
    <p:extLst>
      <p:ext uri="{BB962C8B-B14F-4D97-AF65-F5344CB8AC3E}">
        <p14:creationId xmlns:p14="http://schemas.microsoft.com/office/powerpoint/2010/main" val="1969888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Spatial intelligence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dirty="0"/>
              <a:t>involves the potential to recognize and use the patterns of wide space and more confined areas.</a:t>
            </a:r>
          </a:p>
        </p:txBody>
      </p:sp>
    </p:spTree>
    <p:extLst>
      <p:ext uri="{BB962C8B-B14F-4D97-AF65-F5344CB8AC3E}">
        <p14:creationId xmlns:p14="http://schemas.microsoft.com/office/powerpoint/2010/main" val="418704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Interpersonal intelligence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1999" y="1600201"/>
            <a:ext cx="6963914" cy="4354694"/>
          </a:xfrm>
        </p:spPr>
        <p:txBody>
          <a:bodyPr/>
          <a:lstStyle/>
          <a:p>
            <a:r>
              <a:rPr lang="lt-LT" dirty="0"/>
              <a:t>is concerned with the capacity to understand the intentions, motivations and desires of other people</a:t>
            </a:r>
          </a:p>
          <a:p>
            <a:r>
              <a:rPr lang="lt-LT" dirty="0"/>
              <a:t>i</a:t>
            </a:r>
            <a:r>
              <a:rPr lang="lt-LT" dirty="0" smtClean="0"/>
              <a:t>t </a:t>
            </a:r>
            <a:r>
              <a:rPr lang="lt-LT" dirty="0"/>
              <a:t>allows people to work effectively with others. Educators, sales</a:t>
            </a:r>
            <a:r>
              <a:rPr lang="en-US" dirty="0"/>
              <a:t> </a:t>
            </a:r>
            <a:r>
              <a:rPr lang="lt-LT" dirty="0"/>
              <a:t>people, religious and political leaders and counsellors all need a well-developed interpersonal intelligence</a:t>
            </a:r>
          </a:p>
        </p:txBody>
      </p:sp>
    </p:spTree>
    <p:extLst>
      <p:ext uri="{BB962C8B-B14F-4D97-AF65-F5344CB8AC3E}">
        <p14:creationId xmlns:p14="http://schemas.microsoft.com/office/powerpoint/2010/main" val="1968229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Intrapersonal intelligence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entails the capacity to understand oneself, to appreciate one's feelings, fears and motivations</a:t>
            </a:r>
          </a:p>
          <a:p>
            <a:r>
              <a:rPr lang="lt-LT" dirty="0" smtClean="0"/>
              <a:t>in </a:t>
            </a:r>
            <a:r>
              <a:rPr lang="lt-LT" dirty="0"/>
              <a:t>Howard Gardner's view, it involves having an effective working model of ourselves, and being able to use information to regulate our lives</a:t>
            </a:r>
          </a:p>
        </p:txBody>
      </p:sp>
    </p:spTree>
    <p:extLst>
      <p:ext uri="{BB962C8B-B14F-4D97-AF65-F5344CB8AC3E}">
        <p14:creationId xmlns:p14="http://schemas.microsoft.com/office/powerpoint/2010/main" val="1218817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</a:t>
            </a:r>
            <a:r>
              <a:rPr lang="lt-LT"/>
              <a:t>y 1</a:t>
            </a:r>
            <a:r>
              <a:rPr lang="en-US"/>
              <a:t> (</a:t>
            </a:r>
            <a:r>
              <a:rPr lang="lt-LT"/>
              <a:t>1/2</a:t>
            </a:r>
            <a:r>
              <a:rPr lang="en-US"/>
              <a:t>)</a:t>
            </a:r>
            <a:endParaRPr lang="lt-LT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3478" y="1600200"/>
            <a:ext cx="7310783" cy="458414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Paper material (optional) </a:t>
            </a:r>
            <a:r>
              <a:rPr lang="lt-LT" dirty="0"/>
              <a:t>: </a:t>
            </a:r>
            <a:endParaRPr lang="lt-LT" dirty="0">
              <a:hlinkClick r:id="rId3"/>
            </a:endParaRPr>
          </a:p>
          <a:p>
            <a:pPr lvl="1"/>
            <a:r>
              <a:rPr lang="lt-LT" sz="2000" dirty="0">
                <a:hlinkClick r:id="rId3"/>
              </a:rPr>
              <a:t>http://www.newhorizons.org/strategies/assess/meyer_glock.htm</a:t>
            </a:r>
            <a:endParaRPr lang="lt-LT" sz="2000" dirty="0">
              <a:hlinkClick r:id="rId4"/>
            </a:endParaRPr>
          </a:p>
          <a:p>
            <a:pPr lvl="1"/>
            <a:r>
              <a:rPr lang="lt-LT" sz="2000" dirty="0">
                <a:hlinkClick r:id="rId4"/>
              </a:rPr>
              <a:t>http://www.newhorizons.org/trans/international/ribot.htm</a:t>
            </a:r>
            <a:endParaRPr lang="lt-LT" sz="2000" dirty="0"/>
          </a:p>
          <a:p>
            <a:pPr>
              <a:lnSpc>
                <a:spcPct val="100000"/>
              </a:lnSpc>
            </a:pPr>
            <a:r>
              <a:rPr lang="lt-LT" dirty="0"/>
              <a:t>VIDEO</a:t>
            </a:r>
            <a:r>
              <a:rPr lang="en-US" dirty="0"/>
              <a:t> (optional)</a:t>
            </a:r>
            <a:r>
              <a:rPr lang="lt-LT" dirty="0"/>
              <a:t>:</a:t>
            </a:r>
            <a:endParaRPr lang="lt-LT" dirty="0">
              <a:hlinkClick r:id="rId5"/>
            </a:endParaRPr>
          </a:p>
          <a:p>
            <a:pPr lvl="1"/>
            <a:r>
              <a:rPr lang="lt-LT" sz="2000" dirty="0">
                <a:hlinkClick r:id="rId5"/>
              </a:rPr>
              <a:t>http://www.youtube.com/watch?v=</a:t>
            </a:r>
            <a:r>
              <a:rPr lang="lt-LT" sz="2000" dirty="0" smtClean="0">
                <a:hlinkClick r:id="rId5"/>
              </a:rPr>
              <a:t>zbDXbIDDsnA</a:t>
            </a:r>
            <a:endParaRPr lang="lt-LT" sz="2000" dirty="0">
              <a:hlinkClick r:id="rId6"/>
            </a:endParaRPr>
          </a:p>
          <a:p>
            <a:pPr lvl="1"/>
            <a:r>
              <a:rPr lang="lt-LT" sz="2000" dirty="0">
                <a:hlinkClick r:id="rId6"/>
              </a:rPr>
              <a:t>http://www.youtube.com/watch?v=KEFpaY3GI-I&amp;feature=related</a:t>
            </a:r>
            <a:r>
              <a:rPr lang="lt-LT" sz="2000" dirty="0"/>
              <a:t> </a:t>
            </a:r>
            <a:endParaRPr lang="lt-LT" sz="2000" dirty="0">
              <a:hlinkClick r:id="rId7"/>
            </a:endParaRPr>
          </a:p>
          <a:p>
            <a:pPr lvl="1"/>
            <a:r>
              <a:rPr lang="lt-LT" sz="2000" dirty="0">
                <a:hlinkClick r:id="rId7"/>
              </a:rPr>
              <a:t>http://www.youtube.com/watch?v=uBknM7-AkAM&amp;feature=related</a:t>
            </a:r>
            <a:r>
              <a:rPr lang="lt-LT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5254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</a:t>
            </a:r>
            <a:r>
              <a:rPr lang="lt-LT"/>
              <a:t>y 1</a:t>
            </a:r>
            <a:r>
              <a:rPr lang="en-US"/>
              <a:t> (</a:t>
            </a:r>
            <a:r>
              <a:rPr lang="lt-LT"/>
              <a:t>2/2</a:t>
            </a:r>
            <a:r>
              <a:rPr lang="en-US"/>
              <a:t>)</a:t>
            </a:r>
            <a:endParaRPr lang="lt-LT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5130" y="1600201"/>
            <a:ext cx="7465391" cy="4354694"/>
          </a:xfrm>
        </p:spPr>
        <p:txBody>
          <a:bodyPr>
            <a:normAutofit/>
          </a:bodyPr>
          <a:lstStyle/>
          <a:p>
            <a:r>
              <a:rPr lang="en-US" dirty="0"/>
              <a:t>Choose one of tests and find </a:t>
            </a:r>
            <a:r>
              <a:rPr lang="lt-LT" dirty="0"/>
              <a:t>out </a:t>
            </a:r>
            <a:r>
              <a:rPr lang="en-US" dirty="0"/>
              <a:t>your personal learning </a:t>
            </a:r>
            <a:r>
              <a:rPr lang="en-US" dirty="0" smtClean="0"/>
              <a:t>style</a:t>
            </a:r>
            <a:r>
              <a:rPr lang="lt-LT" dirty="0" smtClean="0"/>
              <a:t>:</a:t>
            </a:r>
          </a:p>
          <a:p>
            <a:pPr lvl="1"/>
            <a:r>
              <a:rPr lang="lt-LT" sz="2000" dirty="0" smtClean="0">
                <a:hlinkClick r:id="rId3"/>
              </a:rPr>
              <a:t>http</a:t>
            </a:r>
            <a:r>
              <a:rPr lang="lt-LT" sz="2000" dirty="0">
                <a:hlinkClick r:id="rId3"/>
              </a:rPr>
              <a:t>://www.bgfl.org/bgfl/custom/resources_ftp/client_ftp/ks3/ict/multiple_int/index.htm</a:t>
            </a:r>
            <a:endParaRPr lang="lt-LT" sz="2000" dirty="0">
              <a:hlinkClick r:id="rId4"/>
            </a:endParaRPr>
          </a:p>
          <a:p>
            <a:pPr lvl="1"/>
            <a:r>
              <a:rPr lang="lt-LT" sz="2000" dirty="0">
                <a:hlinkClick r:id="rId4"/>
              </a:rPr>
              <a:t>http://www.jaconline.com.au/sosealive/home/mitest.swf</a:t>
            </a:r>
            <a:r>
              <a:rPr lang="lt-LT" sz="2000" dirty="0"/>
              <a:t> </a:t>
            </a:r>
          </a:p>
          <a:p>
            <a:r>
              <a:rPr lang="lt-LT" dirty="0"/>
              <a:t>T</a:t>
            </a:r>
            <a:r>
              <a:rPr lang="en-US" dirty="0" err="1"/>
              <a:t>est</a:t>
            </a:r>
            <a:r>
              <a:rPr lang="en-US" dirty="0"/>
              <a:t> yourself</a:t>
            </a:r>
            <a:r>
              <a:rPr lang="lt-LT" dirty="0"/>
              <a:t>:</a:t>
            </a:r>
            <a:endParaRPr lang="lt-LT" dirty="0">
              <a:hlinkClick r:id="rId5"/>
            </a:endParaRPr>
          </a:p>
          <a:p>
            <a:pPr lvl="1"/>
            <a:r>
              <a:rPr lang="lt-LT" sz="2000" dirty="0">
                <a:hlinkClick r:id="rId5"/>
              </a:rPr>
              <a:t>http://www.personal.psu.edu/staff/b/x/bxb11/MI/MITest.htm</a:t>
            </a:r>
            <a:r>
              <a:rPr lang="lt-LT" sz="2000" dirty="0"/>
              <a:t> 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92624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92163"/>
          </a:xfrm>
        </p:spPr>
        <p:txBody>
          <a:bodyPr/>
          <a:lstStyle/>
          <a:p>
            <a:r>
              <a:rPr lang="en-GB" u="sng"/>
              <a:t>Activity 1 output</a:t>
            </a:r>
            <a:r>
              <a:rPr lang="lt-LT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56828"/>
            <a:ext cx="8229600" cy="4281487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lt-LT" u="sng" dirty="0"/>
              <a:t>Step 1. National group forums</a:t>
            </a:r>
          </a:p>
          <a:p>
            <a:pPr lvl="1"/>
            <a:r>
              <a:rPr lang="en-GB" dirty="0"/>
              <a:t>Present results of learning style test in national group </a:t>
            </a:r>
            <a:r>
              <a:rPr lang="en-GB" dirty="0">
                <a:solidFill>
                  <a:srgbClr val="279AC7"/>
                </a:solidFill>
              </a:rPr>
              <a:t>face to face</a:t>
            </a:r>
            <a:r>
              <a:rPr lang="lt-LT" dirty="0">
                <a:solidFill>
                  <a:srgbClr val="279AC7"/>
                </a:solidFill>
              </a:rPr>
              <a:t> or online at national group discussion forum</a:t>
            </a:r>
            <a:r>
              <a:rPr lang="en-GB" dirty="0"/>
              <a:t>. </a:t>
            </a:r>
            <a:r>
              <a:rPr lang="lt-LT" dirty="0"/>
              <a:t>D</a:t>
            </a:r>
            <a:r>
              <a:rPr lang="en-GB" dirty="0" err="1"/>
              <a:t>escribe</a:t>
            </a:r>
            <a:r>
              <a:rPr lang="en-GB" dirty="0"/>
              <a:t> </a:t>
            </a:r>
            <a:r>
              <a:rPr lang="lt-LT" dirty="0"/>
              <a:t>shortly </a:t>
            </a:r>
            <a:r>
              <a:rPr lang="en-GB" dirty="0"/>
              <a:t>your learning style</a:t>
            </a:r>
            <a:r>
              <a:rPr lang="lt-LT" dirty="0"/>
              <a:t>s.</a:t>
            </a:r>
            <a:endParaRPr lang="en-GB" dirty="0"/>
          </a:p>
          <a:p>
            <a:pPr lvl="1"/>
            <a:r>
              <a:rPr lang="en-GB" dirty="0" err="1"/>
              <a:t>Wh</a:t>
            </a:r>
            <a:r>
              <a:rPr lang="lt-LT" dirty="0"/>
              <a:t>y</a:t>
            </a:r>
            <a:r>
              <a:rPr lang="en-GB" dirty="0"/>
              <a:t> </a:t>
            </a:r>
            <a:r>
              <a:rPr lang="lt-LT" dirty="0"/>
              <a:t>wa</a:t>
            </a:r>
            <a:r>
              <a:rPr lang="en-GB" dirty="0"/>
              <a:t>s Howard Gardner theory useful to you</a:t>
            </a:r>
            <a:r>
              <a:rPr lang="lt-LT" dirty="0"/>
              <a:t>? Was it useful for you to find out your learning style</a:t>
            </a:r>
            <a:r>
              <a:rPr lang="en-GB" dirty="0"/>
              <a:t>?</a:t>
            </a:r>
          </a:p>
          <a:p>
            <a:pPr>
              <a:buFontTx/>
              <a:buNone/>
            </a:pPr>
            <a:r>
              <a:rPr lang="lt-LT" u="sng" dirty="0"/>
              <a:t>Step 2. International forum.</a:t>
            </a:r>
          </a:p>
          <a:p>
            <a:pPr lvl="1"/>
            <a:r>
              <a:rPr lang="en-GB" dirty="0"/>
              <a:t>Reflection on </a:t>
            </a:r>
            <a:r>
              <a:rPr lang="lt-LT" dirty="0"/>
              <a:t>A</a:t>
            </a:r>
            <a:r>
              <a:rPr lang="en-GB" dirty="0" err="1"/>
              <a:t>ctivity</a:t>
            </a:r>
            <a:r>
              <a:rPr lang="en-GB" dirty="0"/>
              <a:t> 1 in discussion forum with international group: each national student group presents summary of </a:t>
            </a:r>
            <a:r>
              <a:rPr lang="en-GB" dirty="0">
                <a:solidFill>
                  <a:srgbClr val="279AC7"/>
                </a:solidFill>
              </a:rPr>
              <a:t>learning strategy identification </a:t>
            </a:r>
            <a:r>
              <a:rPr lang="en-GB" dirty="0"/>
              <a:t>at international discussion </a:t>
            </a:r>
            <a:r>
              <a:rPr lang="en-GB" dirty="0" smtClean="0"/>
              <a:t>forum.</a:t>
            </a:r>
          </a:p>
        </p:txBody>
      </p:sp>
    </p:spTree>
    <p:extLst>
      <p:ext uri="{BB962C8B-B14F-4D97-AF65-F5344CB8AC3E}">
        <p14:creationId xmlns:p14="http://schemas.microsoft.com/office/powerpoint/2010/main" val="2277293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Thank you</a:t>
            </a:r>
            <a:endParaRPr lang="lt-LT"/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606060"/>
                </a:solidFill>
              </a:rPr>
              <a:t>Prof. Margarita Teresevi</a:t>
            </a:r>
            <a:r>
              <a:rPr lang="lt-LT">
                <a:solidFill>
                  <a:srgbClr val="606060"/>
                </a:solidFill>
              </a:rPr>
              <a:t>čienė</a:t>
            </a:r>
          </a:p>
          <a:p>
            <a:pPr eaLnBrk="1" hangingPunct="1"/>
            <a:r>
              <a:rPr lang="lt-LT">
                <a:solidFill>
                  <a:srgbClr val="606060"/>
                </a:solidFill>
                <a:hlinkClick r:id="rId3"/>
              </a:rPr>
              <a:t>m.tereseviciene</a:t>
            </a:r>
            <a:r>
              <a:rPr lang="en-US">
                <a:solidFill>
                  <a:srgbClr val="606060"/>
                </a:solidFill>
                <a:hlinkClick r:id="rId3"/>
              </a:rPr>
              <a:t>@smf.vdu.lt</a:t>
            </a:r>
            <a:r>
              <a:rPr lang="en-US">
                <a:solidFill>
                  <a:srgbClr val="606060"/>
                </a:solidFill>
              </a:rPr>
              <a:t> </a:t>
            </a:r>
            <a:endParaRPr lang="lt-LT">
              <a:solidFill>
                <a:srgbClr val="606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649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229600" cy="792163"/>
          </a:xfrm>
        </p:spPr>
        <p:txBody>
          <a:bodyPr/>
          <a:lstStyle/>
          <a:p>
            <a:pPr algn="l" eaLnBrk="1" hangingPunct="1"/>
            <a:r>
              <a:rPr lang="lt-LT" dirty="0"/>
              <a:t>Specific learning objectives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844675"/>
            <a:ext cx="8229600" cy="4281488"/>
          </a:xfrm>
        </p:spPr>
        <p:txBody>
          <a:bodyPr/>
          <a:lstStyle/>
          <a:p>
            <a:pPr>
              <a:buFontTx/>
              <a:buNone/>
            </a:pPr>
            <a:r>
              <a:rPr lang="lt-LT" sz="2000" u="sng" dirty="0"/>
              <a:t>Part 1. Week 1.</a:t>
            </a:r>
          </a:p>
          <a:p>
            <a:r>
              <a:rPr lang="en-GB" sz="2000" dirty="0"/>
              <a:t>to be able to explain multiple intelligence theory by Howard Gardner</a:t>
            </a:r>
          </a:p>
          <a:p>
            <a:r>
              <a:rPr lang="en-GB" sz="2000" dirty="0"/>
              <a:t>to  be able to </a:t>
            </a:r>
            <a:r>
              <a:rPr lang="lt-LT" sz="2000" dirty="0"/>
              <a:t>explain </a:t>
            </a:r>
            <a:r>
              <a:rPr lang="en-GB" sz="2000" dirty="0"/>
              <a:t>learning strategies </a:t>
            </a:r>
            <a:endParaRPr lang="lt-LT" sz="2000" dirty="0"/>
          </a:p>
          <a:p>
            <a:pPr>
              <a:buFontTx/>
              <a:buNone/>
            </a:pPr>
            <a:r>
              <a:rPr lang="lt-LT" sz="2000" u="sng" dirty="0"/>
              <a:t>Part 2. Week 2.</a:t>
            </a:r>
          </a:p>
          <a:p>
            <a:r>
              <a:rPr lang="en-GB" sz="2000" dirty="0"/>
              <a:t>to be able to identify and apply online resources in order to implement learning strategies online</a:t>
            </a:r>
            <a:endParaRPr lang="en-US" sz="2000" dirty="0"/>
          </a:p>
          <a:p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1680101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/>
              <a:t>Learning style and learning strategies</a:t>
            </a:r>
            <a:endParaRPr lang="en-US" dirty="0"/>
          </a:p>
        </p:txBody>
      </p:sp>
      <p:sp>
        <p:nvSpPr>
          <p:cNvPr id="5123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/>
              <a:t>Learning styles</a:t>
            </a:r>
            <a:endParaRPr lang="en-US"/>
          </a:p>
        </p:txBody>
      </p:sp>
      <p:sp>
        <p:nvSpPr>
          <p:cNvPr id="5124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 eaLnBrk="1" hangingPunct="1"/>
            <a:r>
              <a:rPr lang="lt-LT" dirty="0"/>
              <a:t>n</a:t>
            </a:r>
            <a:r>
              <a:rPr lang="en-GB" dirty="0" err="1"/>
              <a:t>atural</a:t>
            </a:r>
            <a:r>
              <a:rPr lang="en-GB" dirty="0"/>
              <a:t>, habitual, and preferred way(s) of absorbing, processing, and retaining new information and skills</a:t>
            </a:r>
            <a:endParaRPr lang="lt-LT" dirty="0"/>
          </a:p>
          <a:p>
            <a:pPr marL="457200" indent="-457200" eaLnBrk="1" hangingPunct="1"/>
            <a:r>
              <a:rPr lang="lt-LT" dirty="0" smtClean="0"/>
              <a:t>general </a:t>
            </a:r>
            <a:r>
              <a:rPr lang="lt-LT" dirty="0"/>
              <a:t>characteristics</a:t>
            </a:r>
          </a:p>
          <a:p>
            <a:pPr marL="457200" indent="-457200" eaLnBrk="1" hangingPunct="1"/>
            <a:r>
              <a:rPr lang="lt-LT" dirty="0" smtClean="0"/>
              <a:t>consistent </a:t>
            </a:r>
            <a:r>
              <a:rPr lang="lt-LT" dirty="0"/>
              <a:t>and enduring tendencies/preferences</a:t>
            </a:r>
          </a:p>
          <a:p>
            <a:pPr marL="457200" indent="-457200" eaLnBrk="1" hangingPunct="1"/>
            <a:r>
              <a:rPr lang="lt-LT" dirty="0" smtClean="0"/>
              <a:t>differ </a:t>
            </a:r>
            <a:r>
              <a:rPr lang="lt-LT" dirty="0"/>
              <a:t>across individuals</a:t>
            </a:r>
            <a:endParaRPr lang="en-GB" dirty="0"/>
          </a:p>
          <a:p>
            <a:pPr marL="457200" indent="-457200"/>
            <a:endParaRPr lang="en-US" dirty="0"/>
          </a:p>
        </p:txBody>
      </p:sp>
      <p:sp>
        <p:nvSpPr>
          <p:cNvPr id="5125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t-LT"/>
              <a:t>Learning strategies</a:t>
            </a:r>
            <a:endParaRPr lang="en-US"/>
          </a:p>
        </p:txBody>
      </p:sp>
      <p:sp>
        <p:nvSpPr>
          <p:cNvPr id="5126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457200" indent="-457200" eaLnBrk="1" hangingPunct="1"/>
            <a:r>
              <a:rPr lang="en-US"/>
              <a:t>specific” attacks” that we make on a given problem</a:t>
            </a:r>
            <a:r>
              <a:rPr lang="en-GB"/>
              <a:t> </a:t>
            </a:r>
            <a:endParaRPr lang="lt-LT"/>
          </a:p>
          <a:p>
            <a:pPr marL="457200" indent="-457200" eaLnBrk="1" hangingPunct="1"/>
            <a:r>
              <a:rPr lang="en-US"/>
              <a:t>contextualized “battle plans” </a:t>
            </a:r>
            <a:endParaRPr lang="lt-LT"/>
          </a:p>
          <a:p>
            <a:pPr marL="457200" indent="-457200" eaLnBrk="1" hangingPunct="1"/>
            <a:r>
              <a:rPr lang="en-US"/>
              <a:t>vary </a:t>
            </a:r>
            <a:r>
              <a:rPr lang="en-US" i="1"/>
              <a:t>intra</a:t>
            </a:r>
            <a:r>
              <a:rPr lang="en-US"/>
              <a:t>individually</a:t>
            </a:r>
            <a:r>
              <a:rPr lang="en-GB"/>
              <a:t> </a:t>
            </a:r>
          </a:p>
          <a:p>
            <a:pPr marL="457200" indent="-45720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1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2800"/>
              <a:t>Howard Gardner's Theory</a:t>
            </a:r>
            <a:br>
              <a:rPr lang="lt-LT" sz="2800"/>
            </a:br>
            <a:endParaRPr lang="lt-LT" sz="28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lt-LT" dirty="0"/>
              <a:t>Gardner was one of the first people to question the idea that intelligence is a single entity that can be measured by an IQ test</a:t>
            </a:r>
          </a:p>
          <a:p>
            <a:pPr>
              <a:lnSpc>
                <a:spcPct val="100000"/>
              </a:lnSpc>
            </a:pPr>
            <a:r>
              <a:rPr lang="lt-LT" dirty="0"/>
              <a:t>Gardner developed a list of</a:t>
            </a:r>
            <a:r>
              <a:rPr lang="en-US" dirty="0"/>
              <a:t> intelligences </a:t>
            </a:r>
            <a:r>
              <a:rPr lang="lt-LT" dirty="0"/>
              <a:t>and believed that each intelligence has it’s own strengths and constraints</a:t>
            </a:r>
          </a:p>
          <a:p>
            <a:pPr>
              <a:lnSpc>
                <a:spcPct val="100000"/>
              </a:lnSpc>
            </a:pPr>
            <a:r>
              <a:rPr lang="lt-LT" dirty="0"/>
              <a:t>He also claimed that the intelligences did not work independently but are used simultanuously and complement each other</a:t>
            </a:r>
          </a:p>
        </p:txBody>
      </p:sp>
    </p:spTree>
    <p:extLst>
      <p:ext uri="{BB962C8B-B14F-4D97-AF65-F5344CB8AC3E}">
        <p14:creationId xmlns:p14="http://schemas.microsoft.com/office/powerpoint/2010/main" val="4117326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Multiple Intelligence</a:t>
            </a:r>
            <a:r>
              <a:rPr lang="en-US" dirty="0"/>
              <a:t> (I)</a:t>
            </a:r>
            <a:endParaRPr lang="lt-LT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lt-LT" dirty="0"/>
              <a:t>The theory of multiple intelligences was developed in 1983 by Dr. Howard Gardner, professor of education at Harvard University</a:t>
            </a:r>
          </a:p>
          <a:p>
            <a:pPr>
              <a:lnSpc>
                <a:spcPct val="100000"/>
              </a:lnSpc>
            </a:pPr>
            <a:r>
              <a:rPr lang="lt-LT" dirty="0"/>
              <a:t>It suggests that the traditional notion of intelligence, based on I.Q. testing, is far too limited</a:t>
            </a:r>
          </a:p>
          <a:p>
            <a:pPr>
              <a:lnSpc>
                <a:spcPct val="100000"/>
              </a:lnSpc>
            </a:pPr>
            <a:r>
              <a:rPr lang="lt-LT" dirty="0"/>
              <a:t>Instead, Dr. Gardner proposed eight different intelligences to account for a broader range of human potential in children and adults</a:t>
            </a:r>
          </a:p>
          <a:p>
            <a:pPr>
              <a:lnSpc>
                <a:spcPct val="100000"/>
              </a:lnSpc>
            </a:pPr>
            <a:r>
              <a:rPr lang="lt-LT" dirty="0"/>
              <a:t>These intelligences are:</a:t>
            </a:r>
            <a:endParaRPr lang="lt-LT" b="1" dirty="0"/>
          </a:p>
        </p:txBody>
      </p:sp>
    </p:spTree>
    <p:extLst>
      <p:ext uri="{BB962C8B-B14F-4D97-AF65-F5344CB8AC3E}">
        <p14:creationId xmlns:p14="http://schemas.microsoft.com/office/powerpoint/2010/main" val="2443949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Multiple Intelligence</a:t>
            </a:r>
            <a:r>
              <a:rPr lang="en-US"/>
              <a:t> (II)</a:t>
            </a:r>
            <a:endParaRPr lang="lt-LT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lt-LT" sz="2400" b="1"/>
              <a:t>Linguistic intelligence</a:t>
            </a:r>
            <a:r>
              <a:rPr lang="lt-LT" sz="2400"/>
              <a:t> ("word smart")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lt-LT" sz="2400" b="1"/>
              <a:t>Logical-mathematical intelligence</a:t>
            </a:r>
            <a:r>
              <a:rPr lang="lt-LT" sz="2400"/>
              <a:t> ("number/reasoning smart")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lt-LT" sz="2400" b="1"/>
              <a:t>Spatial intelligence</a:t>
            </a:r>
            <a:r>
              <a:rPr lang="lt-LT" sz="2400"/>
              <a:t> ("picture smart")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lt-LT" sz="2400" b="1"/>
              <a:t>Bodily-Kinesthetic intelligence</a:t>
            </a:r>
            <a:r>
              <a:rPr lang="lt-LT" sz="2400"/>
              <a:t> ("body smart")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lt-LT" sz="2400" b="1"/>
              <a:t>Musical intelligence</a:t>
            </a:r>
            <a:r>
              <a:rPr lang="lt-LT" sz="2400"/>
              <a:t> ("music smart")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lt-LT" sz="2400" b="1"/>
              <a:t>Interpersonal intelligence</a:t>
            </a:r>
            <a:r>
              <a:rPr lang="lt-LT" sz="2400"/>
              <a:t> ("people smart")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lt-LT" sz="2400" b="1"/>
              <a:t>Intrapersonal intelligence</a:t>
            </a:r>
            <a:r>
              <a:rPr lang="lt-LT" sz="2400"/>
              <a:t> ("self smart")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lt-LT" sz="2400" b="1"/>
              <a:t>Naturalist intelligence</a:t>
            </a:r>
            <a:r>
              <a:rPr lang="lt-LT" sz="2400"/>
              <a:t> ("nature smart")</a:t>
            </a:r>
          </a:p>
          <a:p>
            <a:pPr>
              <a:lnSpc>
                <a:spcPct val="90000"/>
              </a:lnSpc>
            </a:pPr>
            <a:endParaRPr lang="lt-LT" sz="2400"/>
          </a:p>
        </p:txBody>
      </p:sp>
    </p:spTree>
    <p:extLst>
      <p:ext uri="{BB962C8B-B14F-4D97-AF65-F5344CB8AC3E}">
        <p14:creationId xmlns:p14="http://schemas.microsoft.com/office/powerpoint/2010/main" val="2386587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Linguistic intelligence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lt-LT"/>
              <a:t>involves sensitivity to spoken and written language, the ability to learn languages, and the capacity to use language to accomplish certain goals</a:t>
            </a:r>
          </a:p>
          <a:p>
            <a:r>
              <a:rPr lang="lt-LT"/>
              <a:t>this intelligence includes the ability to effectively use language to express oneself rhetorically or poetically; and language as a means to remember information </a:t>
            </a:r>
          </a:p>
        </p:txBody>
      </p:sp>
    </p:spTree>
    <p:extLst>
      <p:ext uri="{BB962C8B-B14F-4D97-AF65-F5344CB8AC3E}">
        <p14:creationId xmlns:p14="http://schemas.microsoft.com/office/powerpoint/2010/main" val="3426872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/>
              <a:t>Logical-mathematical intelligence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consists of the capacity to analyze problems logically, carry out mathematical operations, and investigate issues scientifically</a:t>
            </a:r>
          </a:p>
          <a:p>
            <a:r>
              <a:rPr lang="lt-LT" dirty="0" smtClean="0"/>
              <a:t>this </a:t>
            </a:r>
            <a:r>
              <a:rPr lang="lt-LT" dirty="0"/>
              <a:t>intelligence is most often associated with scientific and mathematical thinking</a:t>
            </a:r>
          </a:p>
        </p:txBody>
      </p:sp>
    </p:spTree>
    <p:extLst>
      <p:ext uri="{BB962C8B-B14F-4D97-AF65-F5344CB8AC3E}">
        <p14:creationId xmlns:p14="http://schemas.microsoft.com/office/powerpoint/2010/main" val="3204675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Musical intelligence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involves skill in the performance, composition, and appreciation of musical patterns</a:t>
            </a:r>
          </a:p>
          <a:p>
            <a:r>
              <a:rPr lang="lt-LT" dirty="0" smtClean="0"/>
              <a:t>it </a:t>
            </a:r>
            <a:r>
              <a:rPr lang="lt-LT" dirty="0"/>
              <a:t>encompasses the capacity to recognize and compose musical pitches, tones, and rhythms</a:t>
            </a:r>
          </a:p>
        </p:txBody>
      </p:sp>
    </p:spTree>
    <p:extLst>
      <p:ext uri="{BB962C8B-B14F-4D97-AF65-F5344CB8AC3E}">
        <p14:creationId xmlns:p14="http://schemas.microsoft.com/office/powerpoint/2010/main" val="51223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839</Words>
  <Application>Microsoft Macintosh PowerPoint</Application>
  <PresentationFormat>On-screen Show (4:3)</PresentationFormat>
  <Paragraphs>95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Learning Strategies  </vt:lpstr>
      <vt:lpstr>Specific learning objectives </vt:lpstr>
      <vt:lpstr>Learning style and learning strategies</vt:lpstr>
      <vt:lpstr>Howard Gardner's Theory </vt:lpstr>
      <vt:lpstr>Multiple Intelligence (I)</vt:lpstr>
      <vt:lpstr>Multiple Intelligence (II)</vt:lpstr>
      <vt:lpstr>Linguistic intelligence </vt:lpstr>
      <vt:lpstr>Logical-mathematical intelligence </vt:lpstr>
      <vt:lpstr>Musical intelligence </vt:lpstr>
      <vt:lpstr>Bodily-kinesthetic intelligence </vt:lpstr>
      <vt:lpstr>Spatial intelligence </vt:lpstr>
      <vt:lpstr>Interpersonal intelligence </vt:lpstr>
      <vt:lpstr>Intrapersonal intelligence </vt:lpstr>
      <vt:lpstr>Activity 1 (1/2)</vt:lpstr>
      <vt:lpstr>Activity 1 (2/2)</vt:lpstr>
      <vt:lpstr>Activity 1 output </vt:lpstr>
      <vt:lpstr>Thank you</vt:lpstr>
    </vt:vector>
  </TitlesOfParts>
  <Company>Vytauto Didžiojo universitetas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Danutė Pranckutė</dc:creator>
  <cp:lastModifiedBy>Danutė Pranckutė</cp:lastModifiedBy>
  <cp:revision>20</cp:revision>
  <dcterms:created xsi:type="dcterms:W3CDTF">2015-01-05T11:41:52Z</dcterms:created>
  <dcterms:modified xsi:type="dcterms:W3CDTF">2016-01-06T13:46:22Z</dcterms:modified>
</cp:coreProperties>
</file>