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mily Hughes" initials="FH" lastIdx="1" clrIdx="0">
    <p:extLst>
      <p:ext uri="{19B8F6BF-5375-455C-9EA6-DF929625EA0E}">
        <p15:presenceInfo xmlns="" xmlns:p15="http://schemas.microsoft.com/office/powerpoint/2012/main" userId="Family Hugh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.org/en/universal-declaration-human-right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Diversity Management and Equal Opportunities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Exclusion </a:t>
            </a:r>
            <a:r>
              <a:rPr lang="en-GB" b="1" dirty="0" smtClean="0">
                <a:solidFill>
                  <a:schemeClr val="bg1">
                    <a:lumMod val="65000"/>
                  </a:schemeClr>
                </a:solidFill>
              </a:rPr>
              <a:t>– Integration - Inclusion</a:t>
            </a:r>
            <a:endParaRPr lang="en-GB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 b="1" dirty="0" smtClean="0"/>
              <a:t>How to manage diversity within social systems</a:t>
            </a:r>
            <a:r>
              <a:rPr lang="en-GB" sz="1800" i="1" dirty="0" smtClean="0"/>
              <a:t/>
            </a:r>
            <a:br>
              <a:rPr lang="en-GB" sz="1800" i="1" dirty="0" smtClean="0"/>
            </a:br>
            <a:r>
              <a:rPr lang="en-GB" sz="1800" i="1" dirty="0" smtClean="0"/>
              <a:t>Source: http://politik.metrogroup.de</a:t>
            </a:r>
            <a:endParaRPr lang="en-GB" sz="1800" i="1" dirty="0"/>
          </a:p>
        </p:txBody>
      </p:sp>
      <p:pic>
        <p:nvPicPr>
          <p:cNvPr id="4" name="Inhaltsplatzhalter 3" descr="Exklusion Integration Inklusion Quelle politik_metrogroup_de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628800"/>
            <a:ext cx="5761038" cy="4484688"/>
          </a:xfrm>
        </p:spPr>
      </p:pic>
      <p:sp>
        <p:nvSpPr>
          <p:cNvPr id="3" name="TextBox 2"/>
          <p:cNvSpPr txBox="1"/>
          <p:nvPr/>
        </p:nvSpPr>
        <p:spPr>
          <a:xfrm>
            <a:off x="2267744" y="263691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(</a:t>
            </a:r>
            <a:r>
              <a:rPr lang="en-GB" dirty="0" smtClean="0"/>
              <a:t>The fine difference)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5517232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dirty="0" smtClean="0"/>
              <a:t>(</a:t>
            </a:r>
            <a:r>
              <a:rPr lang="de-AT" sz="1600" dirty="0" err="1" smtClean="0"/>
              <a:t>exclusion</a:t>
            </a:r>
            <a:r>
              <a:rPr lang="de-AT" sz="1600" dirty="0" smtClean="0"/>
              <a:t>)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364088" y="5517232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dirty="0" smtClean="0"/>
              <a:t>(</a:t>
            </a:r>
            <a:r>
              <a:rPr lang="de-AT" sz="1600" dirty="0" err="1" smtClean="0"/>
              <a:t>inclusion</a:t>
            </a:r>
            <a:r>
              <a:rPr lang="de-AT" sz="1600" dirty="0" smtClean="0"/>
              <a:t>)</a:t>
            </a:r>
            <a:endParaRPr lang="en-GB" sz="1600" dirty="0"/>
          </a:p>
        </p:txBody>
      </p:sp>
      <p:sp>
        <p:nvSpPr>
          <p:cNvPr id="7" name="TextBox 5"/>
          <p:cNvSpPr txBox="1"/>
          <p:nvPr/>
        </p:nvSpPr>
        <p:spPr>
          <a:xfrm>
            <a:off x="3635896" y="5517232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600" dirty="0" smtClean="0"/>
              <a:t>(</a:t>
            </a:r>
            <a:r>
              <a:rPr lang="de-AT" sz="1600" dirty="0" err="1" smtClean="0"/>
              <a:t>integration</a:t>
            </a:r>
            <a:r>
              <a:rPr lang="de-AT" sz="1600" dirty="0" smtClean="0"/>
              <a:t>)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6670558" cy="1143000"/>
          </a:xfrm>
        </p:spPr>
        <p:txBody>
          <a:bodyPr/>
          <a:lstStyle/>
          <a:p>
            <a:r>
              <a:rPr lang="en-GB" sz="4000" dirty="0" smtClean="0"/>
              <a:t>Definitions</a:t>
            </a:r>
            <a:endParaRPr lang="en-GB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15616" y="1700808"/>
            <a:ext cx="6670557" cy="4354694"/>
          </a:xfrm>
        </p:spPr>
        <p:txBody>
          <a:bodyPr>
            <a:normAutofit fontScale="55000" lnSpcReduction="20000"/>
          </a:bodyPr>
          <a:lstStyle/>
          <a:p>
            <a:r>
              <a:rPr lang="en-GB" b="1" dirty="0" smtClean="0"/>
              <a:t>Exclusion</a:t>
            </a:r>
            <a:r>
              <a:rPr lang="en-GB" dirty="0" smtClean="0"/>
              <a:t>: shutting out people who are not members of one’s own group, erecting barriers</a:t>
            </a:r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Example</a:t>
            </a:r>
            <a:r>
              <a:rPr lang="en-GB" dirty="0" smtClean="0"/>
              <a:t> “American suburb”: perimeter fence, controlled access, entry only for members of certain social groups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r>
              <a:rPr lang="en-GB" b="1" dirty="0" smtClean="0"/>
              <a:t>Integration</a:t>
            </a:r>
            <a:r>
              <a:rPr lang="en-GB" dirty="0" smtClean="0"/>
              <a:t>: the impermeable admittance of people who are not members of one’s own social group</a:t>
            </a:r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Example</a:t>
            </a:r>
            <a:r>
              <a:rPr lang="en-GB" dirty="0" smtClean="0"/>
              <a:t> “ghettos”: development of residential areas for people belonging to other groups, such as “Chinatown” and “Harlem” in New York City.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 smtClean="0"/>
              <a:t>Inclusion</a:t>
            </a:r>
            <a:r>
              <a:rPr lang="en-GB" dirty="0" smtClean="0"/>
              <a:t>: mixing together all different groups</a:t>
            </a:r>
          </a:p>
          <a:p>
            <a:pPr>
              <a:buFont typeface="Wingdings" pitchFamily="2" charset="2"/>
              <a:buChar char="Ø"/>
            </a:pPr>
            <a:r>
              <a:rPr lang="en-GB" u="sng" dirty="0" smtClean="0"/>
              <a:t>Example</a:t>
            </a:r>
            <a:r>
              <a:rPr lang="en-GB" dirty="0" smtClean="0"/>
              <a:t> “inclusive schools”: no separate classes or lessons for children with special needs</a:t>
            </a:r>
          </a:p>
          <a:p>
            <a:pPr>
              <a:buNone/>
            </a:pPr>
            <a:endParaRPr lang="de-A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6670558" cy="1143000"/>
          </a:xfrm>
        </p:spPr>
        <p:txBody>
          <a:bodyPr/>
          <a:lstStyle/>
          <a:p>
            <a:r>
              <a:rPr lang="en-GB" dirty="0" smtClean="0"/>
              <a:t>Difficulties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15616" y="1988840"/>
            <a:ext cx="6670557" cy="4354694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Disregarding general human rights</a:t>
            </a:r>
          </a:p>
          <a:p>
            <a:r>
              <a:rPr lang="en-GB" dirty="0" smtClean="0"/>
              <a:t>Hierarchical structures within social systems</a:t>
            </a:r>
          </a:p>
          <a:p>
            <a:r>
              <a:rPr lang="en-GB" dirty="0" smtClean="0"/>
              <a:t>Maintenance/creation of power structures</a:t>
            </a:r>
          </a:p>
          <a:p>
            <a:endParaRPr lang="en-GB" dirty="0" smtClean="0"/>
          </a:p>
          <a:p>
            <a:r>
              <a:rPr lang="en-GB" b="1" u="sng" dirty="0" smtClean="0"/>
              <a:t>Exercise</a:t>
            </a:r>
            <a:r>
              <a:rPr lang="en-GB" dirty="0" smtClean="0"/>
              <a:t>: discuss exclusion, integration </a:t>
            </a:r>
            <a:r>
              <a:rPr lang="en-GB" dirty="0"/>
              <a:t>a</a:t>
            </a:r>
            <a:r>
              <a:rPr lang="en-GB" dirty="0" smtClean="0"/>
              <a:t>nd inclusion within the context of the provisions of the universal declaration of human rights:</a:t>
            </a:r>
          </a:p>
          <a:p>
            <a:pPr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>
                <a:hlinkClick r:id="rId2"/>
              </a:rPr>
              <a:t>www.un.org/en/universal-declaration-human-rights/</a:t>
            </a:r>
            <a:r>
              <a:rPr lang="en-GB" dirty="0" smtClean="0"/>
              <a:t>   </a:t>
            </a:r>
            <a:br>
              <a:rPr lang="en-GB" dirty="0" smtClean="0"/>
            </a:br>
            <a:endParaRPr lang="en-GB" dirty="0" smtClean="0"/>
          </a:p>
          <a:p>
            <a:endParaRPr lang="de-AT" dirty="0" smtClean="0"/>
          </a:p>
          <a:p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</Words>
  <Application>Microsoft Office PowerPoint</Application>
  <PresentationFormat>Bildschirmpräsentation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2_OpenPROF</vt:lpstr>
      <vt:lpstr>Diversity Management and Equal Opportunities</vt:lpstr>
      <vt:lpstr>How to manage diversity within social systems Source: http://politik.metrogroup.de</vt:lpstr>
      <vt:lpstr>Definitions</vt:lpstr>
      <vt:lpstr>Difficulties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Diversity Management und Chancengleichheit</dc:title>
  <dc:creator>Gabi Metz</dc:creator>
  <cp:lastModifiedBy>Veronika Rechberger</cp:lastModifiedBy>
  <cp:revision>19</cp:revision>
  <dcterms:created xsi:type="dcterms:W3CDTF">2016-06-02T06:45:25Z</dcterms:created>
  <dcterms:modified xsi:type="dcterms:W3CDTF">2016-06-30T08:15:57Z</dcterms:modified>
</cp:coreProperties>
</file>