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Dimensions of Diversity</a:t>
            </a:r>
            <a:endParaRPr lang="en-GB" dirty="0"/>
          </a:p>
        </p:txBody>
      </p:sp>
      <p:sp>
        <p:nvSpPr>
          <p:cNvPr id="3" name="Untertitel 2"/>
          <p:cNvSpPr>
            <a:spLocks noGrp="1"/>
          </p:cNvSpPr>
          <p:nvPr>
            <p:ph type="subTitle" idx="1"/>
          </p:nvPr>
        </p:nvSpPr>
        <p:spPr/>
        <p:txBody>
          <a:bodyPr>
            <a:normAutofit/>
          </a:bodyPr>
          <a:lstStyle/>
          <a:p>
            <a:r>
              <a:rPr lang="en-GB" b="1" dirty="0" smtClean="0">
                <a:solidFill>
                  <a:schemeClr val="bg1">
                    <a:lumMod val="50000"/>
                  </a:schemeClr>
                </a:solidFill>
              </a:rPr>
              <a:t>Diversity </a:t>
            </a:r>
            <a:r>
              <a:rPr lang="en-GB" b="1" dirty="0" smtClean="0">
                <a:solidFill>
                  <a:schemeClr val="bg1">
                    <a:lumMod val="50000"/>
                  </a:schemeClr>
                </a:solidFill>
              </a:rPr>
              <a:t>and Social Discrimination</a:t>
            </a:r>
          </a:p>
          <a:p>
            <a:r>
              <a:rPr lang="de-AT" sz="1800" i="1" dirty="0" smtClean="0">
                <a:solidFill>
                  <a:schemeClr val="bg1">
                    <a:lumMod val="50000"/>
                  </a:schemeClr>
                </a:solidFill>
              </a:rPr>
              <a:t>(Petersen/Six 2008)</a:t>
            </a:r>
            <a:endParaRPr lang="de-AT" sz="1800" i="1" dirty="0">
              <a:solidFill>
                <a:schemeClr val="bg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332656"/>
            <a:ext cx="6670558" cy="1143000"/>
          </a:xfrm>
        </p:spPr>
        <p:txBody>
          <a:bodyPr>
            <a:normAutofit/>
          </a:bodyPr>
          <a:lstStyle/>
          <a:p>
            <a:r>
              <a:rPr lang="de-AT" dirty="0" smtClean="0"/>
              <a:t>A Definition </a:t>
            </a:r>
            <a:endParaRPr lang="de-AT" dirty="0"/>
          </a:p>
        </p:txBody>
      </p:sp>
      <p:sp>
        <p:nvSpPr>
          <p:cNvPr id="3" name="Inhaltsplatzhalter 2"/>
          <p:cNvSpPr>
            <a:spLocks noGrp="1"/>
          </p:cNvSpPr>
          <p:nvPr>
            <p:ph type="body" idx="1"/>
          </p:nvPr>
        </p:nvSpPr>
        <p:spPr/>
        <p:txBody>
          <a:bodyPr>
            <a:normAutofit fontScale="85000" lnSpcReduction="10000"/>
          </a:bodyPr>
          <a:lstStyle/>
          <a:p>
            <a:pPr marL="514350" indent="0">
              <a:buNone/>
            </a:pPr>
            <a:r>
              <a:rPr lang="en-GB" dirty="0" smtClean="0"/>
              <a:t>Within social psychology the negative treatment of people is defined as being social discrimination when two criterion are fulfilled: </a:t>
            </a:r>
          </a:p>
          <a:p>
            <a:pPr marL="1028700" indent="-514350">
              <a:buFont typeface="+mj-lt"/>
              <a:buAutoNum type="arabicPeriod"/>
            </a:pPr>
            <a:r>
              <a:rPr lang="en-GB" dirty="0" smtClean="0"/>
              <a:t>The negative treatment of the person concerned must be perceived as being illegitimate. </a:t>
            </a:r>
          </a:p>
          <a:p>
            <a:pPr marL="1028700" indent="-514350">
              <a:buFont typeface="+mj-lt"/>
              <a:buAutoNum type="arabicPeriod"/>
            </a:pPr>
            <a:r>
              <a:rPr lang="en-GB" dirty="0" smtClean="0"/>
              <a:t>The negative treatment must be due to the person‘s specific group membership. </a:t>
            </a:r>
          </a:p>
          <a:p>
            <a:endParaRPr lang="de-A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476672"/>
            <a:ext cx="6670558" cy="1143000"/>
          </a:xfrm>
        </p:spPr>
        <p:txBody>
          <a:bodyPr>
            <a:normAutofit fontScale="90000"/>
          </a:bodyPr>
          <a:lstStyle/>
          <a:p>
            <a:r>
              <a:rPr lang="en-GB" dirty="0" smtClean="0"/>
              <a:t>How does social discrimination occur?</a:t>
            </a:r>
            <a:endParaRPr lang="en-GB" dirty="0"/>
          </a:p>
        </p:txBody>
      </p:sp>
      <p:sp>
        <p:nvSpPr>
          <p:cNvPr id="3" name="Inhaltsplatzhalter 2"/>
          <p:cNvSpPr>
            <a:spLocks noGrp="1"/>
          </p:cNvSpPr>
          <p:nvPr>
            <p:ph type="body" idx="1"/>
          </p:nvPr>
        </p:nvSpPr>
        <p:spPr/>
        <p:txBody>
          <a:bodyPr>
            <a:normAutofit fontScale="62500" lnSpcReduction="20000"/>
          </a:bodyPr>
          <a:lstStyle/>
          <a:p>
            <a:pPr indent="0">
              <a:buNone/>
            </a:pPr>
            <a:endParaRPr lang="de-AT" dirty="0" smtClean="0"/>
          </a:p>
          <a:p>
            <a:pPr indent="0">
              <a:buNone/>
            </a:pPr>
            <a:r>
              <a:rPr lang="en-GB" dirty="0" smtClean="0"/>
              <a:t>Experiencing social discrimination is part and parcel of daily life for lower status or stigmatised groups in our society. It frequently affects people with migrant backgrounds and those with disabilities. They experience discrimination in various forms and in various areas of life. For example, on the basis of their education they are increasingly confronted with barriers to accessing living space, apprenticeships and higher income brackets. Members of stigmatised groups are in addition discriminated against at a personal level through verbal abuse, rejection or physical attack. At the workplace people who belong to various diverse groups are often the victims of bullying by colleagues.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764704"/>
            <a:ext cx="6670558" cy="1143000"/>
          </a:xfrm>
        </p:spPr>
        <p:txBody>
          <a:bodyPr>
            <a:normAutofit fontScale="90000"/>
          </a:bodyPr>
          <a:lstStyle/>
          <a:p>
            <a:r>
              <a:rPr lang="en-GB" dirty="0" smtClean="0"/>
              <a:t>Consequences those affected</a:t>
            </a:r>
            <a:endParaRPr lang="en-GB" dirty="0"/>
          </a:p>
        </p:txBody>
      </p:sp>
      <p:sp>
        <p:nvSpPr>
          <p:cNvPr id="3" name="Inhaltsplatzhalter 2"/>
          <p:cNvSpPr>
            <a:spLocks noGrp="1"/>
          </p:cNvSpPr>
          <p:nvPr>
            <p:ph type="body" idx="1"/>
          </p:nvPr>
        </p:nvSpPr>
        <p:spPr>
          <a:xfrm>
            <a:off x="1187624" y="2276872"/>
            <a:ext cx="6670557" cy="4354694"/>
          </a:xfrm>
        </p:spPr>
        <p:txBody>
          <a:bodyPr>
            <a:normAutofit fontScale="70000" lnSpcReduction="20000"/>
          </a:bodyPr>
          <a:lstStyle/>
          <a:p>
            <a:r>
              <a:rPr lang="en-GB" dirty="0" smtClean="0"/>
              <a:t>Increased danger of suffering mental or physical ill health (depression, heart disease, strokes)</a:t>
            </a:r>
          </a:p>
          <a:p>
            <a:r>
              <a:rPr lang="en-GB" dirty="0" smtClean="0"/>
              <a:t>Unfavourable progression of medical conditions</a:t>
            </a:r>
          </a:p>
          <a:p>
            <a:r>
              <a:rPr lang="en-GB" dirty="0" smtClean="0"/>
              <a:t>… frequently due to poorer living conditions and more limited access to medical care</a:t>
            </a:r>
          </a:p>
          <a:p>
            <a:r>
              <a:rPr lang="en-GB" dirty="0" smtClean="0"/>
              <a:t>Fear of rejection and resulting behavioural reactions </a:t>
            </a:r>
          </a:p>
          <a:p>
            <a:r>
              <a:rPr lang="en-GB" dirty="0" smtClean="0"/>
              <a:t>Exhaustion of a person‘s own self-regulatory capacity</a:t>
            </a:r>
          </a:p>
          <a:p>
            <a:r>
              <a:rPr lang="en-GB" dirty="0" smtClean="0"/>
              <a:t>Difficulties in performing well at school or at work as well as in general life situations </a:t>
            </a:r>
          </a:p>
          <a:p>
            <a:endParaRPr lang="de-AT" dirty="0" smtClean="0"/>
          </a:p>
          <a:p>
            <a:endParaRPr lang="de-AT" dirty="0" smtClean="0"/>
          </a:p>
          <a:p>
            <a:endParaRPr lang="de-AT" dirty="0" smtClean="0"/>
          </a:p>
        </p:txBody>
      </p:sp>
    </p:spTree>
  </p:cSld>
  <p:clrMapOvr>
    <a:masterClrMapping/>
  </p:clrMapOvr>
</p:sld>
</file>

<file path=ppt/theme/theme1.xml><?xml version="1.0" encoding="utf-8"?>
<a:theme xmlns:a="http://schemas.openxmlformats.org/drawingml/2006/main" name="1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247</Words>
  <Application>Microsoft Office PowerPoint</Application>
  <PresentationFormat>Bildschirmpräsentation (4:3)</PresentationFormat>
  <Paragraphs>18</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1_OpenPROF</vt:lpstr>
      <vt:lpstr>Dimensions of Diversity</vt:lpstr>
      <vt:lpstr>A Definition </vt:lpstr>
      <vt:lpstr>How does social discrimination occur?</vt:lpstr>
      <vt:lpstr>Consequences those affected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Dimensionen von Diversität</dc:title>
  <dc:creator>Gabi Metz</dc:creator>
  <cp:lastModifiedBy>Veronika Rechberger</cp:lastModifiedBy>
  <cp:revision>21</cp:revision>
  <dcterms:created xsi:type="dcterms:W3CDTF">2016-06-02T13:22:24Z</dcterms:created>
  <dcterms:modified xsi:type="dcterms:W3CDTF">2016-06-29T11:50:18Z</dcterms:modified>
</cp:coreProperties>
</file>