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60" r:id="rId2"/>
    <p:sldId id="261" r:id="rId3"/>
    <p:sldId id="259" r:id="rId4"/>
  </p:sldIdLst>
  <p:sldSz cx="9144000" cy="6858000" type="screen4x3"/>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79B"/>
    <a:srgbClr val="454851"/>
    <a:srgbClr val="3C3E48"/>
    <a:srgbClr val="3F404A"/>
    <a:srgbClr val="E9E9E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95" autoAdjust="0"/>
  </p:normalViewPr>
  <p:slideViewPr>
    <p:cSldViewPr snapToGrid="0" snapToObjects="1">
      <p:cViewPr varScale="1">
        <p:scale>
          <a:sx n="99" d="100"/>
          <a:sy n="99" d="100"/>
        </p:scale>
        <p:origin x="-24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76BF3C-C592-1A47-9228-7DAC5B174F6F}" type="datetimeFigureOut">
              <a:rPr lang="en-US" smtClean="0"/>
              <a:pPr/>
              <a:t>9/15/2016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336BA4-5F08-484A-BE8C-7FEF39E9CE8A}" type="slidenum">
              <a:rPr lang="en-US" smtClean="0"/>
              <a:pPr/>
              <a:t>‹Nº›</a:t>
            </a:fld>
            <a:endParaRPr lang="en-US"/>
          </a:p>
        </p:txBody>
      </p:sp>
    </p:spTree>
    <p:extLst>
      <p:ext uri="{BB962C8B-B14F-4D97-AF65-F5344CB8AC3E}">
        <p14:creationId xmlns="" xmlns:p14="http://schemas.microsoft.com/office/powerpoint/2010/main" val="2601109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1AB905-43A4-4934-8893-D4A8E7A6C4DF}" type="datetimeFigureOut">
              <a:rPr lang="en-US" smtClean="0"/>
              <a:pPr/>
              <a:t>9/15/2016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F374ED-8D0A-405E-8032-D833CE83A33E}" type="slidenum">
              <a:rPr lang="en-US" smtClean="0"/>
              <a:pPr/>
              <a:t>‹Nº›</a:t>
            </a:fld>
            <a:endParaRPr lang="en-US"/>
          </a:p>
        </p:txBody>
      </p:sp>
    </p:spTree>
    <p:extLst>
      <p:ext uri="{BB962C8B-B14F-4D97-AF65-F5344CB8AC3E}">
        <p14:creationId xmlns="" xmlns:p14="http://schemas.microsoft.com/office/powerpoint/2010/main" val="532931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F374ED-8D0A-405E-8032-D833CE83A33E}" type="slidenum">
              <a:rPr lang="en-US" smtClean="0"/>
              <a:pPr/>
              <a:t>1</a:t>
            </a:fld>
            <a:endParaRPr lang="en-US"/>
          </a:p>
        </p:txBody>
      </p:sp>
    </p:spTree>
    <p:extLst>
      <p:ext uri="{BB962C8B-B14F-4D97-AF65-F5344CB8AC3E}">
        <p14:creationId xmlns="" xmlns:p14="http://schemas.microsoft.com/office/powerpoint/2010/main" val="2572126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F374ED-8D0A-405E-8032-D833CE83A33E}" type="slidenum">
              <a:rPr lang="en-US" smtClean="0"/>
              <a:pPr/>
              <a:t>2</a:t>
            </a:fld>
            <a:endParaRPr lang="en-US"/>
          </a:p>
        </p:txBody>
      </p:sp>
    </p:spTree>
    <p:extLst>
      <p:ext uri="{BB962C8B-B14F-4D97-AF65-F5344CB8AC3E}">
        <p14:creationId xmlns="" xmlns:p14="http://schemas.microsoft.com/office/powerpoint/2010/main" val="3644468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F374ED-8D0A-405E-8032-D833CE83A33E}" type="slidenum">
              <a:rPr lang="en-US" smtClean="0"/>
              <a:pPr/>
              <a:t>3</a:t>
            </a:fld>
            <a:endParaRPr lang="en-US"/>
          </a:p>
        </p:txBody>
      </p:sp>
    </p:spTree>
    <p:extLst>
      <p:ext uri="{BB962C8B-B14F-4D97-AF65-F5344CB8AC3E}">
        <p14:creationId xmlns="" xmlns:p14="http://schemas.microsoft.com/office/powerpoint/2010/main" val="3325542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1998" y="1201972"/>
            <a:ext cx="6630402" cy="2373099"/>
          </a:xfrm>
        </p:spPr>
        <p:txBody>
          <a:bodyPr/>
          <a:lstStyle/>
          <a:p>
            <a:r>
              <a:rPr lang="lt-LT" dirty="0" smtClean="0"/>
              <a:t>Click to edit Master title style</a:t>
            </a:r>
            <a:endParaRPr lang="en-US" dirty="0"/>
          </a:p>
        </p:txBody>
      </p:sp>
      <p:sp>
        <p:nvSpPr>
          <p:cNvPr id="3" name="Subtitle 2"/>
          <p:cNvSpPr>
            <a:spLocks noGrp="1"/>
          </p:cNvSpPr>
          <p:nvPr>
            <p:ph type="subTitle" idx="1"/>
          </p:nvPr>
        </p:nvSpPr>
        <p:spPr>
          <a:xfrm>
            <a:off x="1141999" y="3692461"/>
            <a:ext cx="6630401" cy="210235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dirty="0" smtClean="0"/>
              <a:t>Click to edit Master subtitle style</a:t>
            </a:r>
            <a:endParaRPr lang="en-US" dirty="0"/>
          </a:p>
        </p:txBody>
      </p:sp>
      <p:sp>
        <p:nvSpPr>
          <p:cNvPr id="4" name="Date Placeholder 3"/>
          <p:cNvSpPr>
            <a:spLocks noGrp="1"/>
          </p:cNvSpPr>
          <p:nvPr>
            <p:ph type="dt" sz="half" idx="10"/>
          </p:nvPr>
        </p:nvSpPr>
        <p:spPr/>
        <p:txBody>
          <a:bodyPr/>
          <a:lstStyle/>
          <a:p>
            <a:fld id="{3C3B97CC-CD2A-7046-B1C6-48812DBF7666}" type="datetimeFigureOut">
              <a:rPr lang="en-US" smtClean="0"/>
              <a:pPr/>
              <a:t>9/15/2016</a:t>
            </a:fld>
            <a:endParaRPr lang="en-US"/>
          </a:p>
        </p:txBody>
      </p:sp>
      <p:sp>
        <p:nvSpPr>
          <p:cNvPr id="5" name="Footer Placeholder 4"/>
          <p:cNvSpPr>
            <a:spLocks noGrp="1"/>
          </p:cNvSpPr>
          <p:nvPr>
            <p:ph type="ftr" sz="quarter" idx="11"/>
          </p:nvPr>
        </p:nvSpPr>
        <p:spPr/>
        <p:txBody>
          <a:bodyPr/>
          <a:lstStyle/>
          <a:p>
            <a:endParaRPr lang="en-US" dirty="0" smtClean="0">
              <a:latin typeface="Adobe Caslon Pro"/>
              <a:cs typeface="Adobe Caslon Pro"/>
            </a:endParaRPr>
          </a:p>
        </p:txBody>
      </p:sp>
      <p:sp>
        <p:nvSpPr>
          <p:cNvPr id="6" name="Slide Number Placeholder 5"/>
          <p:cNvSpPr>
            <a:spLocks noGrp="1"/>
          </p:cNvSpPr>
          <p:nvPr>
            <p:ph type="sldNum" sz="quarter" idx="12"/>
          </p:nvPr>
        </p:nvSpPr>
        <p:spPr/>
        <p:txBody>
          <a:bodyPr/>
          <a:lstStyle/>
          <a:p>
            <a:endParaRPr lang="en-US" dirty="0"/>
          </a:p>
        </p:txBody>
      </p:sp>
    </p:spTree>
    <p:extLst>
      <p:ext uri="{BB962C8B-B14F-4D97-AF65-F5344CB8AC3E}">
        <p14:creationId xmlns="" xmlns:p14="http://schemas.microsoft.com/office/powerpoint/2010/main" val="41576794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p:txBody>
          <a:bodyPr/>
          <a:lstStyle/>
          <a:p>
            <a:fld id="{3C3B97CC-CD2A-7046-B1C6-48812DBF7666}" type="datetimeFigureOut">
              <a:rPr lang="en-US" smtClean="0"/>
              <a:pPr/>
              <a:t>9/15/2016</a:t>
            </a:fld>
            <a:endParaRPr lang="en-US"/>
          </a:p>
        </p:txBody>
      </p:sp>
      <p:sp>
        <p:nvSpPr>
          <p:cNvPr id="5" name="Footer Placeholder 4"/>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95603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610072" cy="5851525"/>
          </a:xfrm>
        </p:spPr>
        <p:txBody>
          <a:bodyPr vert="eaVert"/>
          <a:lstStyle/>
          <a:p>
            <a:r>
              <a:rPr lang="lt-LT" dirty="0" smtClean="0"/>
              <a:t>Click to edit Master title style</a:t>
            </a:r>
            <a:endParaRPr lang="en-US" dirty="0"/>
          </a:p>
        </p:txBody>
      </p:sp>
      <p:sp>
        <p:nvSpPr>
          <p:cNvPr id="3" name="Vertical Text Placeholder 2"/>
          <p:cNvSpPr>
            <a:spLocks noGrp="1"/>
          </p:cNvSpPr>
          <p:nvPr>
            <p:ph type="body" orient="vert" idx="1"/>
          </p:nvPr>
        </p:nvSpPr>
        <p:spPr>
          <a:xfrm>
            <a:off x="1141998" y="274638"/>
            <a:ext cx="5335001" cy="5851525"/>
          </a:xfrm>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p:txBody>
          <a:bodyPr/>
          <a:lstStyle/>
          <a:p>
            <a:fld id="{3C3B97CC-CD2A-7046-B1C6-48812DBF7666}" type="datetimeFigureOut">
              <a:rPr lang="en-US" smtClean="0"/>
              <a:pPr/>
              <a:t>9/15/2016</a:t>
            </a:fld>
            <a:endParaRPr lang="en-US"/>
          </a:p>
        </p:txBody>
      </p:sp>
      <p:sp>
        <p:nvSpPr>
          <p:cNvPr id="5" name="Footer Placeholder 4"/>
          <p:cNvSpPr>
            <a:spLocks noGrp="1"/>
          </p:cNvSpPr>
          <p:nvPr>
            <p:ph type="ftr" sz="quarter" idx="11"/>
          </p:nvPr>
        </p:nvSpPr>
        <p:spPr/>
        <p:txBody>
          <a:bodyPr/>
          <a:lstStyle/>
          <a:p>
            <a:r>
              <a:rPr lang="en-US" dirty="0" smtClean="0">
                <a:latin typeface="Adobe Caslon Pro"/>
                <a:cs typeface="Adobe Caslon Pro"/>
              </a:rPr>
              <a:t>No. 2014-1-LT01-KA202-000562</a:t>
            </a:r>
            <a:endParaRPr lang="en-US" dirty="0" smtClean="0">
              <a:latin typeface="+mn-lt"/>
              <a:cs typeface="+mn-cs"/>
            </a:endParaRPr>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2775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idx="1"/>
          </p:nvPr>
        </p:nvSpPr>
        <p:spPr/>
        <p:txBody>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p:txBody>
          <a:bodyPr/>
          <a:lstStyle/>
          <a:p>
            <a:fld id="{3C3B97CC-CD2A-7046-B1C6-48812DBF7666}" type="datetimeFigureOut">
              <a:rPr lang="en-US" smtClean="0"/>
              <a:pPr/>
              <a:t>9/15/2016</a:t>
            </a:fld>
            <a:endParaRPr lang="en-US"/>
          </a:p>
        </p:txBody>
      </p:sp>
      <p:sp>
        <p:nvSpPr>
          <p:cNvPr id="5" name="Footer Placeholder 4"/>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3272439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74017" y="4406900"/>
            <a:ext cx="6638539" cy="1362075"/>
          </a:xfrm>
        </p:spPr>
        <p:txBody>
          <a:bodyPr anchor="t"/>
          <a:lstStyle>
            <a:lvl1pPr algn="l">
              <a:defRPr sz="4000" b="1" cap="all"/>
            </a:lvl1pPr>
          </a:lstStyle>
          <a:p>
            <a:r>
              <a:rPr lang="lt-LT" smtClean="0"/>
              <a:t>Click to edit Master title style</a:t>
            </a:r>
            <a:endParaRPr lang="en-US"/>
          </a:p>
        </p:txBody>
      </p:sp>
      <p:sp>
        <p:nvSpPr>
          <p:cNvPr id="3" name="Text Placeholder 2"/>
          <p:cNvSpPr>
            <a:spLocks noGrp="1"/>
          </p:cNvSpPr>
          <p:nvPr>
            <p:ph type="body" idx="1"/>
          </p:nvPr>
        </p:nvSpPr>
        <p:spPr>
          <a:xfrm>
            <a:off x="1174017" y="2906713"/>
            <a:ext cx="66385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Click to edit Master text styles</a:t>
            </a:r>
          </a:p>
        </p:txBody>
      </p:sp>
      <p:sp>
        <p:nvSpPr>
          <p:cNvPr id="4" name="Date Placeholder 3"/>
          <p:cNvSpPr>
            <a:spLocks noGrp="1"/>
          </p:cNvSpPr>
          <p:nvPr>
            <p:ph type="dt" sz="half" idx="10"/>
          </p:nvPr>
        </p:nvSpPr>
        <p:spPr/>
        <p:txBody>
          <a:bodyPr/>
          <a:lstStyle/>
          <a:p>
            <a:fld id="{3C3B97CC-CD2A-7046-B1C6-48812DBF7666}" type="datetimeFigureOut">
              <a:rPr lang="en-US" smtClean="0"/>
              <a:pPr/>
              <a:t>9/15/2016</a:t>
            </a:fld>
            <a:endParaRPr lang="en-US"/>
          </a:p>
        </p:txBody>
      </p:sp>
      <p:sp>
        <p:nvSpPr>
          <p:cNvPr id="5" name="Footer Placeholder 4"/>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36318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sz="half" idx="1"/>
          </p:nvPr>
        </p:nvSpPr>
        <p:spPr>
          <a:xfrm>
            <a:off x="1141998" y="1600200"/>
            <a:ext cx="33538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4" name="Content Placeholder 3"/>
          <p:cNvSpPr>
            <a:spLocks noGrp="1"/>
          </p:cNvSpPr>
          <p:nvPr>
            <p:ph sz="half" idx="2"/>
          </p:nvPr>
        </p:nvSpPr>
        <p:spPr>
          <a:xfrm>
            <a:off x="4648200" y="1600200"/>
            <a:ext cx="31643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5" name="Date Placeholder 4"/>
          <p:cNvSpPr>
            <a:spLocks noGrp="1"/>
          </p:cNvSpPr>
          <p:nvPr>
            <p:ph type="dt" sz="half" idx="10"/>
          </p:nvPr>
        </p:nvSpPr>
        <p:spPr/>
        <p:txBody>
          <a:bodyPr/>
          <a:lstStyle/>
          <a:p>
            <a:fld id="{3C3B97CC-CD2A-7046-B1C6-48812DBF7666}" type="datetimeFigureOut">
              <a:rPr lang="en-US" smtClean="0"/>
              <a:pPr/>
              <a:t>9/15/2016</a:t>
            </a:fld>
            <a:endParaRPr lang="en-US"/>
          </a:p>
        </p:txBody>
      </p:sp>
      <p:sp>
        <p:nvSpPr>
          <p:cNvPr id="6" name="Footer Placeholder 5"/>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218982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7" name="Date Placeholder 6"/>
          <p:cNvSpPr>
            <a:spLocks noGrp="1"/>
          </p:cNvSpPr>
          <p:nvPr>
            <p:ph type="dt" sz="half" idx="10"/>
          </p:nvPr>
        </p:nvSpPr>
        <p:spPr/>
        <p:txBody>
          <a:bodyPr/>
          <a:lstStyle/>
          <a:p>
            <a:fld id="{3C3B97CC-CD2A-7046-B1C6-48812DBF7666}" type="datetimeFigureOut">
              <a:rPr lang="en-US" smtClean="0"/>
              <a:pPr/>
              <a:t>9/15/2016</a:t>
            </a:fld>
            <a:endParaRPr lang="en-US"/>
          </a:p>
        </p:txBody>
      </p:sp>
      <p:sp>
        <p:nvSpPr>
          <p:cNvPr id="8" name="Footer Placeholder 7"/>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9" name="Slide Number Placeholder 8"/>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 xmlns:p14="http://schemas.microsoft.com/office/powerpoint/2010/main" val="31306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1998" y="722862"/>
            <a:ext cx="6670559" cy="1143000"/>
          </a:xfrm>
        </p:spPr>
        <p:txBody>
          <a:bodyPr/>
          <a:lstStyle/>
          <a:p>
            <a:r>
              <a:rPr lang="lt-LT" dirty="0" smtClean="0"/>
              <a:t>Click to edit Master title style</a:t>
            </a:r>
            <a:endParaRPr lang="en-US" dirty="0"/>
          </a:p>
        </p:txBody>
      </p:sp>
      <p:sp>
        <p:nvSpPr>
          <p:cNvPr id="3" name="Date Placeholder 2"/>
          <p:cNvSpPr>
            <a:spLocks noGrp="1"/>
          </p:cNvSpPr>
          <p:nvPr>
            <p:ph type="dt" sz="half" idx="10"/>
          </p:nvPr>
        </p:nvSpPr>
        <p:spPr/>
        <p:txBody>
          <a:bodyPr/>
          <a:lstStyle/>
          <a:p>
            <a:fld id="{3C3B97CC-CD2A-7046-B1C6-48812DBF7666}" type="datetimeFigureOut">
              <a:rPr lang="en-US" smtClean="0"/>
              <a:pPr/>
              <a:t>9/15/2016</a:t>
            </a:fld>
            <a:endParaRPr lang="en-US"/>
          </a:p>
        </p:txBody>
      </p:sp>
      <p:sp>
        <p:nvSpPr>
          <p:cNvPr id="4" name="Footer Placeholder 3"/>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5" name="Slide Number Placeholder 4"/>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 xmlns:p14="http://schemas.microsoft.com/office/powerpoint/2010/main" val="751999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B97CC-CD2A-7046-B1C6-48812DBF7666}" type="datetimeFigureOut">
              <a:rPr lang="en-US" smtClean="0"/>
              <a:pPr/>
              <a:t>9/15/2016</a:t>
            </a:fld>
            <a:endParaRPr lang="en-US"/>
          </a:p>
        </p:txBody>
      </p:sp>
      <p:sp>
        <p:nvSpPr>
          <p:cNvPr id="3" name="Footer Placeholder 2"/>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4" name="Slide Number Placeholder 3"/>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170080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t-L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p:txBody>
          <a:bodyPr/>
          <a:lstStyle/>
          <a:p>
            <a:fld id="{3C3B97CC-CD2A-7046-B1C6-48812DBF7666}" type="datetimeFigureOut">
              <a:rPr lang="en-US" smtClean="0"/>
              <a:pPr/>
              <a:t>9/15/2016</a:t>
            </a:fld>
            <a:endParaRPr lang="en-US"/>
          </a:p>
        </p:txBody>
      </p:sp>
      <p:sp>
        <p:nvSpPr>
          <p:cNvPr id="6" name="Footer Placeholder 5"/>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81175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3933" y="4800600"/>
            <a:ext cx="6628623" cy="566738"/>
          </a:xfrm>
        </p:spPr>
        <p:txBody>
          <a:bodyPr anchor="b"/>
          <a:lstStyle>
            <a:lvl1pPr algn="l">
              <a:defRPr sz="2000" b="1"/>
            </a:lvl1pPr>
          </a:lstStyle>
          <a:p>
            <a:r>
              <a:rPr lang="lt-LT" smtClean="0"/>
              <a:t>Click to edit Master title style</a:t>
            </a:r>
            <a:endParaRPr lang="en-US"/>
          </a:p>
        </p:txBody>
      </p:sp>
      <p:sp>
        <p:nvSpPr>
          <p:cNvPr id="3" name="Picture Placeholder 2"/>
          <p:cNvSpPr>
            <a:spLocks noGrp="1"/>
          </p:cNvSpPr>
          <p:nvPr>
            <p:ph type="pic" idx="1"/>
          </p:nvPr>
        </p:nvSpPr>
        <p:spPr>
          <a:xfrm>
            <a:off x="1183933" y="207245"/>
            <a:ext cx="6628624"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183933" y="5367338"/>
            <a:ext cx="662862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p:txBody>
          <a:bodyPr/>
          <a:lstStyle/>
          <a:p>
            <a:fld id="{3C3B97CC-CD2A-7046-B1C6-48812DBF7666}" type="datetimeFigureOut">
              <a:rPr lang="en-US" smtClean="0"/>
              <a:pPr/>
              <a:t>9/15/2016</a:t>
            </a:fld>
            <a:endParaRPr lang="en-US"/>
          </a:p>
        </p:txBody>
      </p:sp>
      <p:sp>
        <p:nvSpPr>
          <p:cNvPr id="6" name="Footer Placeholder 5"/>
          <p:cNvSpPr>
            <a:spLocks noGrp="1"/>
          </p:cNvSpPr>
          <p:nvPr>
            <p:ph type="ftr" sz="quarter" idx="11"/>
          </p:nvPr>
        </p:nvSpPr>
        <p:spPr/>
        <p:txBody>
          <a:bodyPr/>
          <a:lstStyle/>
          <a:p>
            <a:r>
              <a:rPr lang="en-US" dirty="0" smtClean="0">
                <a:latin typeface="Adobe Caslon Pro"/>
                <a:cs typeface="Adobe Caslon Pro"/>
              </a:rPr>
              <a:t>No. 2014-1-LT01-KA202-000562</a:t>
            </a:r>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 xmlns:p14="http://schemas.microsoft.com/office/powerpoint/2010/main" val="1374087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9E9E9"/>
        </a:solidFill>
        <a:effectLst/>
      </p:bgPr>
    </p:bg>
    <p:spTree>
      <p:nvGrpSpPr>
        <p:cNvPr id="1" name=""/>
        <p:cNvGrpSpPr/>
        <p:nvPr/>
      </p:nvGrpSpPr>
      <p:grpSpPr>
        <a:xfrm>
          <a:off x="0" y="0"/>
          <a:ext cx="0" cy="0"/>
          <a:chOff x="0" y="0"/>
          <a:chExt cx="0" cy="0"/>
        </a:xfrm>
      </p:grpSpPr>
      <p:pic>
        <p:nvPicPr>
          <p:cNvPr id="8" name="Picture 7" descr="bot_bgr_kr.gif"/>
          <p:cNvPicPr>
            <a:picLocks noChangeAspect="1"/>
          </p:cNvPicPr>
          <p:nvPr/>
        </p:nvPicPr>
        <p:blipFill>
          <a:blip r:embed="rId13">
            <a:extLst>
              <a:ext uri="{28A0092B-C50C-407E-A947-70E740481C1C}">
                <a14:useLocalDpi xmlns="" xmlns:a14="http://schemas.microsoft.com/office/drawing/2010/main" val="0"/>
              </a:ext>
            </a:extLst>
          </a:blip>
          <a:stretch>
            <a:fillRect/>
          </a:stretch>
        </p:blipFill>
        <p:spPr>
          <a:xfrm>
            <a:off x="0" y="4736856"/>
            <a:ext cx="9144000" cy="2121144"/>
          </a:xfrm>
          <a:prstGeom prst="rect">
            <a:avLst/>
          </a:prstGeom>
        </p:spPr>
      </p:pic>
      <p:pic>
        <p:nvPicPr>
          <p:cNvPr id="7" name="Picture 6" descr="back_full.gif"/>
          <p:cNvPicPr>
            <a:picLocks noChangeAspect="1"/>
          </p:cNvPicPr>
          <p:nvPr/>
        </p:nvPicPr>
        <p:blipFill>
          <a:blip r:embed="rId14">
            <a:extLst>
              <a:ext uri="{28A0092B-C50C-407E-A947-70E740481C1C}">
                <a14:useLocalDpi xmlns="" xmlns:a14="http://schemas.microsoft.com/office/drawing/2010/main" val="0"/>
              </a:ext>
            </a:extLst>
          </a:blip>
          <a:stretch>
            <a:fillRect/>
          </a:stretch>
        </p:blipFill>
        <p:spPr>
          <a:xfrm>
            <a:off x="0" y="0"/>
            <a:ext cx="9144000" cy="5861360"/>
          </a:xfrm>
          <a:prstGeom prst="rect">
            <a:avLst/>
          </a:prstGeom>
        </p:spPr>
      </p:pic>
      <p:sp>
        <p:nvSpPr>
          <p:cNvPr id="2" name="Title Placeholder 1"/>
          <p:cNvSpPr>
            <a:spLocks noGrp="1"/>
          </p:cNvSpPr>
          <p:nvPr>
            <p:ph type="title"/>
          </p:nvPr>
        </p:nvSpPr>
        <p:spPr>
          <a:xfrm>
            <a:off x="1141998" y="274638"/>
            <a:ext cx="6670559" cy="1143000"/>
          </a:xfrm>
          <a:prstGeom prst="rect">
            <a:avLst/>
          </a:prstGeom>
        </p:spPr>
        <p:txBody>
          <a:bodyPr vert="horz" lIns="91440" tIns="45720" rIns="91440" bIns="45720" rtlCol="0" anchor="ctr">
            <a:normAutofit/>
          </a:bodyPr>
          <a:lstStyle/>
          <a:p>
            <a:r>
              <a:rPr lang="lt-LT" dirty="0" smtClean="0"/>
              <a:t>Click to edit Master title style</a:t>
            </a:r>
            <a:endParaRPr lang="en-US" dirty="0"/>
          </a:p>
        </p:txBody>
      </p:sp>
      <p:sp>
        <p:nvSpPr>
          <p:cNvPr id="3" name="Text Placeholder 2"/>
          <p:cNvSpPr>
            <a:spLocks noGrp="1"/>
          </p:cNvSpPr>
          <p:nvPr>
            <p:ph type="body" idx="1"/>
          </p:nvPr>
        </p:nvSpPr>
        <p:spPr>
          <a:xfrm>
            <a:off x="1141999" y="1600201"/>
            <a:ext cx="6670558" cy="4354694"/>
          </a:xfrm>
          <a:prstGeom prst="rect">
            <a:avLst/>
          </a:prstGeom>
        </p:spPr>
        <p:txBody>
          <a:bodyPr vert="horz" lIns="91440" tIns="45720" rIns="91440" bIns="45720" rtlCol="0">
            <a:normAutofit/>
          </a:body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B97CC-CD2A-7046-B1C6-48812DBF7666}" type="datetimeFigureOut">
              <a:rPr lang="en-US" smtClean="0"/>
              <a:pPr/>
              <a:t>9/15/2016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smtClean="0">
              <a:latin typeface="Adobe Caslon Pro"/>
              <a:cs typeface="Adobe Caslon Pro"/>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
        <p:nvSpPr>
          <p:cNvPr id="9" name="Rectangle 8"/>
          <p:cNvSpPr/>
          <p:nvPr/>
        </p:nvSpPr>
        <p:spPr>
          <a:xfrm>
            <a:off x="3124200" y="6500625"/>
            <a:ext cx="184666" cy="307777"/>
          </a:xfrm>
          <a:prstGeom prst="rect">
            <a:avLst/>
          </a:prstGeom>
        </p:spPr>
        <p:txBody>
          <a:bodyPr wrap="none">
            <a:spAutoFit/>
          </a:bodyPr>
          <a:lstStyle/>
          <a:p>
            <a:endParaRPr lang="en-US" sz="1400" b="0" dirty="0" smtClean="0">
              <a:ln>
                <a:solidFill>
                  <a:srgbClr val="3C3E48"/>
                </a:solidFill>
              </a:ln>
              <a:solidFill>
                <a:srgbClr val="454851"/>
              </a:solidFill>
              <a:latin typeface="Adobe Caslon Pro"/>
              <a:cs typeface="Adobe Caslon Pro"/>
            </a:endParaRPr>
          </a:p>
        </p:txBody>
      </p:sp>
      <p:sp>
        <p:nvSpPr>
          <p:cNvPr id="10" name="Rectangle 9"/>
          <p:cNvSpPr/>
          <p:nvPr/>
        </p:nvSpPr>
        <p:spPr>
          <a:xfrm>
            <a:off x="8166636" y="6452587"/>
            <a:ext cx="800219" cy="246221"/>
          </a:xfrm>
          <a:prstGeom prst="rect">
            <a:avLst/>
          </a:prstGeom>
        </p:spPr>
        <p:txBody>
          <a:bodyPr wrap="none">
            <a:spAutoFit/>
          </a:bodyPr>
          <a:lstStyle/>
          <a:p>
            <a:r>
              <a:rPr lang="en-US" sz="1000" dirty="0" err="1" smtClean="0">
                <a:solidFill>
                  <a:srgbClr val="3F404A"/>
                </a:solidFill>
                <a:latin typeface="Adobe Caslon Pro"/>
                <a:cs typeface="Adobe Caslon Pro"/>
              </a:rPr>
              <a:t>openprof.eu</a:t>
            </a:r>
            <a:endParaRPr lang="en-US" sz="1000" dirty="0">
              <a:solidFill>
                <a:srgbClr val="3F404A"/>
              </a:solidFill>
              <a:latin typeface="Adobe Caslon Pro"/>
              <a:cs typeface="Adobe Caslon Pro"/>
            </a:endParaRPr>
          </a:p>
        </p:txBody>
      </p:sp>
      <p:sp>
        <p:nvSpPr>
          <p:cNvPr id="12" name="Rectangle 11"/>
          <p:cNvSpPr/>
          <p:nvPr/>
        </p:nvSpPr>
        <p:spPr>
          <a:xfrm>
            <a:off x="3498061" y="6459865"/>
            <a:ext cx="2477774" cy="246221"/>
          </a:xfrm>
          <a:prstGeom prst="rect">
            <a:avLst/>
          </a:prstGeom>
        </p:spPr>
        <p:txBody>
          <a:bodyPr wrap="none">
            <a:spAutoFit/>
          </a:bodyPr>
          <a:lstStyle/>
          <a:p>
            <a:r>
              <a:rPr lang="en-US" sz="1000" dirty="0" smtClean="0">
                <a:solidFill>
                  <a:srgbClr val="3F404A"/>
                </a:solidFill>
                <a:latin typeface="Adobe Caslon Pro"/>
                <a:cs typeface="Adobe Caslon Pro"/>
              </a:rPr>
              <a:t>Project No. 2014-1-LT01-KA202-000562</a:t>
            </a:r>
            <a:endParaRPr lang="en-US" sz="1000" dirty="0">
              <a:solidFill>
                <a:srgbClr val="3F404A"/>
              </a:solidFill>
              <a:latin typeface="Adobe Caslon Pro"/>
              <a:cs typeface="Adobe Caslon Pro"/>
            </a:endParaRPr>
          </a:p>
        </p:txBody>
      </p:sp>
      <p:pic>
        <p:nvPicPr>
          <p:cNvPr id="14" name="Picture 13" descr="erasmusplus_logo.png"/>
          <p:cNvPicPr>
            <a:picLocks noChangeAspect="1"/>
          </p:cNvPicPr>
          <p:nvPr/>
        </p:nvPicPr>
        <p:blipFill>
          <a:blip r:embed="rId15">
            <a:extLst>
              <a:ext uri="{28A0092B-C50C-407E-A947-70E740481C1C}">
                <a14:useLocalDpi xmlns="" xmlns:a14="http://schemas.microsoft.com/office/drawing/2010/main" val="0"/>
              </a:ext>
            </a:extLst>
          </a:blip>
          <a:stretch>
            <a:fillRect/>
          </a:stretch>
        </p:blipFill>
        <p:spPr>
          <a:xfrm>
            <a:off x="6721122" y="184478"/>
            <a:ext cx="2245734" cy="494342"/>
          </a:xfrm>
          <a:prstGeom prst="rect">
            <a:avLst/>
          </a:prstGeom>
        </p:spPr>
      </p:pic>
      <p:pic>
        <p:nvPicPr>
          <p:cNvPr id="15" name="Picture 14" descr="oficialus_logo_296x200_0.png"/>
          <p:cNvPicPr>
            <a:picLocks noChangeAspect="1"/>
          </p:cNvPicPr>
          <p:nvPr/>
        </p:nvPicPr>
        <p:blipFill>
          <a:blip r:embed="rId16">
            <a:extLst>
              <a:ext uri="{28A0092B-C50C-407E-A947-70E740481C1C}">
                <a14:useLocalDpi xmlns="" xmlns:a14="http://schemas.microsoft.com/office/drawing/2010/main" val="0"/>
              </a:ext>
            </a:extLst>
          </a:blip>
          <a:stretch>
            <a:fillRect/>
          </a:stretch>
        </p:blipFill>
        <p:spPr>
          <a:xfrm>
            <a:off x="0" y="1"/>
            <a:ext cx="1434138" cy="969012"/>
          </a:xfrm>
          <a:prstGeom prst="rect">
            <a:avLst/>
          </a:prstGeom>
        </p:spPr>
      </p:pic>
    </p:spTree>
    <p:extLst>
      <p:ext uri="{BB962C8B-B14F-4D97-AF65-F5344CB8AC3E}">
        <p14:creationId xmlns="" xmlns:p14="http://schemas.microsoft.com/office/powerpoint/2010/main" val="297549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Adobe Caslon Pro"/>
          <a:ea typeface="+mj-ea"/>
          <a:cs typeface="Adobe Caslon Pro"/>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dobe Caslon Pro"/>
          <a:ea typeface="+mn-ea"/>
          <a:cs typeface="Adobe Caslon Pro"/>
        </a:defRPr>
      </a:lvl1pPr>
      <a:lvl2pPr marL="742950" indent="-285750" algn="l" defTabSz="457200" rtl="0" eaLnBrk="1" latinLnBrk="0" hangingPunct="1">
        <a:spcBef>
          <a:spcPct val="20000"/>
        </a:spcBef>
        <a:buFont typeface="Arial"/>
        <a:buChar char="–"/>
        <a:defRPr sz="2800" kern="1200">
          <a:solidFill>
            <a:schemeClr val="tx1"/>
          </a:solidFill>
          <a:latin typeface="Adobe Caslon Pro"/>
          <a:ea typeface="+mn-ea"/>
          <a:cs typeface="Adobe Caslon Pro"/>
        </a:defRPr>
      </a:lvl2pPr>
      <a:lvl3pPr marL="1143000" indent="-228600" algn="l" defTabSz="457200" rtl="0" eaLnBrk="1" latinLnBrk="0" hangingPunct="1">
        <a:spcBef>
          <a:spcPct val="20000"/>
        </a:spcBef>
        <a:buFont typeface="Arial"/>
        <a:buChar char="•"/>
        <a:defRPr sz="2400" kern="1200">
          <a:solidFill>
            <a:schemeClr val="tx1"/>
          </a:solidFill>
          <a:latin typeface="Adobe Caslon Pro"/>
          <a:ea typeface="+mn-ea"/>
          <a:cs typeface="Adobe Caslon Pro"/>
        </a:defRPr>
      </a:lvl3pPr>
      <a:lvl4pPr marL="1600200" indent="-228600" algn="l" defTabSz="457200" rtl="0" eaLnBrk="1" latinLnBrk="0" hangingPunct="1">
        <a:spcBef>
          <a:spcPct val="20000"/>
        </a:spcBef>
        <a:buFont typeface="Arial"/>
        <a:buChar char="–"/>
        <a:defRPr sz="2000" kern="1200">
          <a:solidFill>
            <a:schemeClr val="tx1"/>
          </a:solidFill>
          <a:latin typeface="Adobe Caslon Pro"/>
          <a:ea typeface="+mn-ea"/>
          <a:cs typeface="Adobe Caslon Pro"/>
        </a:defRPr>
      </a:lvl4pPr>
      <a:lvl5pPr marL="2057400" indent="-228600" algn="l" defTabSz="457200" rtl="0" eaLnBrk="1" latinLnBrk="0" hangingPunct="1">
        <a:spcBef>
          <a:spcPct val="20000"/>
        </a:spcBef>
        <a:buFont typeface="Arial"/>
        <a:buChar char="»"/>
        <a:defRPr sz="2000" kern="1200">
          <a:solidFill>
            <a:schemeClr val="tx1"/>
          </a:solidFill>
          <a:latin typeface="Adobe Caslon Pro"/>
          <a:ea typeface="+mn-ea"/>
          <a:cs typeface="Adobe Caslon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1999" y="1498534"/>
            <a:ext cx="6630402" cy="2373099"/>
          </a:xfrm>
        </p:spPr>
        <p:txBody>
          <a:bodyPr>
            <a:normAutofit fontScale="90000"/>
          </a:bodyPr>
          <a:lstStyle/>
          <a:p>
            <a:r>
              <a:rPr lang="en-US" dirty="0"/>
              <a:t>OER </a:t>
            </a:r>
            <a:r>
              <a:rPr lang="en-US" dirty="0" smtClean="0"/>
              <a:t>– </a:t>
            </a:r>
            <a:r>
              <a:rPr lang="en-US" dirty="0" smtClean="0"/>
              <a:t>Time Management w</a:t>
            </a:r>
            <a:r>
              <a:rPr lang="en-US" dirty="0" smtClean="0"/>
              <a:t>ork </a:t>
            </a:r>
            <a:r>
              <a:rPr lang="en-US" dirty="0"/>
              <a:t>based </a:t>
            </a:r>
            <a:r>
              <a:rPr lang="en-US" dirty="0" smtClean="0"/>
              <a:t>learning for </a:t>
            </a:r>
            <a:r>
              <a:rPr lang="en-US" dirty="0" err="1" smtClean="0"/>
              <a:t>beeing</a:t>
            </a:r>
            <a:r>
              <a:rPr lang="en-US" dirty="0" smtClean="0"/>
              <a:t> more productive</a:t>
            </a:r>
            <a:r>
              <a:rPr lang="lt-LT" dirty="0" smtClean="0"/>
              <a:t/>
            </a:r>
            <a:br>
              <a:rPr lang="lt-LT" dirty="0" smtClean="0"/>
            </a:br>
            <a:endParaRPr lang="en-US" dirty="0"/>
          </a:p>
        </p:txBody>
      </p:sp>
      <p:sp>
        <p:nvSpPr>
          <p:cNvPr id="3" name="Subtitle 2"/>
          <p:cNvSpPr>
            <a:spLocks noGrp="1"/>
          </p:cNvSpPr>
          <p:nvPr>
            <p:ph type="subTitle" idx="1"/>
          </p:nvPr>
        </p:nvSpPr>
        <p:spPr>
          <a:xfrm>
            <a:off x="1141999" y="4802659"/>
            <a:ext cx="6630401" cy="992157"/>
          </a:xfrm>
        </p:spPr>
        <p:txBody>
          <a:bodyPr/>
          <a:lstStyle/>
          <a:p>
            <a:r>
              <a:rPr lang="en-US" dirty="0" err="1" smtClean="0"/>
              <a:t>Fondo</a:t>
            </a:r>
            <a:r>
              <a:rPr lang="en-US" dirty="0" smtClean="0"/>
              <a:t> </a:t>
            </a:r>
            <a:r>
              <a:rPr lang="en-US" dirty="0" err="1" smtClean="0"/>
              <a:t>Formación</a:t>
            </a:r>
            <a:r>
              <a:rPr lang="en-US" dirty="0" smtClean="0"/>
              <a:t> </a:t>
            </a:r>
            <a:r>
              <a:rPr lang="en-US" dirty="0" err="1" smtClean="0"/>
              <a:t>Euskadi</a:t>
            </a:r>
            <a:r>
              <a:rPr lang="en-US" dirty="0" smtClean="0"/>
              <a:t> S.L.L</a:t>
            </a:r>
            <a:endParaRPr lang="en-US" dirty="0"/>
          </a:p>
        </p:txBody>
      </p:sp>
      <p:sp>
        <p:nvSpPr>
          <p:cNvPr id="4" name="Text Placeholder 2"/>
          <p:cNvSpPr txBox="1">
            <a:spLocks/>
          </p:cNvSpPr>
          <p:nvPr/>
        </p:nvSpPr>
        <p:spPr>
          <a:xfrm>
            <a:off x="1531171" y="189922"/>
            <a:ext cx="5234469" cy="759693"/>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Adobe Caslon Pro"/>
                <a:ea typeface="+mn-ea"/>
                <a:cs typeface="Adobe Caslon Pro"/>
              </a:defRPr>
            </a:lvl1pPr>
            <a:lvl2pPr marL="457200" indent="0" algn="ctr" defTabSz="457200" rtl="0" eaLnBrk="1" latinLnBrk="0" hangingPunct="1">
              <a:spcBef>
                <a:spcPct val="20000"/>
              </a:spcBef>
              <a:buFont typeface="Arial"/>
              <a:buNone/>
              <a:defRPr sz="2800" kern="1200">
                <a:solidFill>
                  <a:schemeClr val="tx1">
                    <a:tint val="75000"/>
                  </a:schemeClr>
                </a:solidFill>
                <a:latin typeface="Adobe Caslon Pro"/>
                <a:ea typeface="+mn-ea"/>
                <a:cs typeface="Adobe Caslon Pro"/>
              </a:defRPr>
            </a:lvl2pPr>
            <a:lvl3pPr marL="914400" indent="0" algn="ctr" defTabSz="457200" rtl="0" eaLnBrk="1" latinLnBrk="0" hangingPunct="1">
              <a:spcBef>
                <a:spcPct val="20000"/>
              </a:spcBef>
              <a:buFont typeface="Arial"/>
              <a:buNone/>
              <a:defRPr sz="2400" kern="1200">
                <a:solidFill>
                  <a:schemeClr val="tx1">
                    <a:tint val="75000"/>
                  </a:schemeClr>
                </a:solidFill>
                <a:latin typeface="Adobe Caslon Pro"/>
                <a:ea typeface="+mn-ea"/>
                <a:cs typeface="Adobe Caslon Pro"/>
              </a:defRPr>
            </a:lvl3pPr>
            <a:lvl4pPr marL="13716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4pPr>
            <a:lvl5pPr marL="18288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400" dirty="0" smtClean="0"/>
              <a:t>Open Professional Collaboration </a:t>
            </a:r>
          </a:p>
          <a:p>
            <a:r>
              <a:rPr lang="en-US" sz="2400" dirty="0" smtClean="0"/>
              <a:t>for Innovation </a:t>
            </a:r>
            <a:endParaRPr lang="en-US" sz="2400" dirty="0"/>
          </a:p>
        </p:txBody>
      </p:sp>
    </p:spTree>
    <p:extLst>
      <p:ext uri="{BB962C8B-B14F-4D97-AF65-F5344CB8AC3E}">
        <p14:creationId xmlns="" xmlns:p14="http://schemas.microsoft.com/office/powerpoint/2010/main" val="2589619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838911" y="2632618"/>
            <a:ext cx="3100552" cy="651459"/>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r>
              <a:rPr lang="lt-LT" b="1" dirty="0" smtClean="0"/>
              <a:t>Work </a:t>
            </a:r>
            <a:r>
              <a:rPr lang="lt-LT" b="1" dirty="0" smtClean="0"/>
              <a:t>based learning</a:t>
            </a:r>
            <a:endParaRPr lang="en-US" b="1" dirty="0"/>
          </a:p>
        </p:txBody>
      </p:sp>
      <p:pic>
        <p:nvPicPr>
          <p:cNvPr id="1026" name="Picture 2" descr="C:\Users\Egidijus\Desktop\Ikonos\polygon-icons\png\96x96\male_user.pn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236859" y="2632618"/>
            <a:ext cx="300498" cy="300498"/>
          </a:xfrm>
          <a:prstGeom prst="rect">
            <a:avLst/>
          </a:prstGeom>
          <a:noFill/>
          <a:extLst>
            <a:ext uri="{909E8E84-426E-40DD-AFC4-6F175D3DCCD1}">
              <a14:hiddenFill xmlns="" xmlns:a14="http://schemas.microsoft.com/office/drawing/2010/main">
                <a:solidFill>
                  <a:srgbClr val="FFFFFF"/>
                </a:solidFill>
              </a14:hiddenFill>
            </a:ext>
          </a:extLst>
        </p:spPr>
      </p:pic>
      <p:sp>
        <p:nvSpPr>
          <p:cNvPr id="1047" name="Rounded Rectangle 1046"/>
          <p:cNvSpPr/>
          <p:nvPr/>
        </p:nvSpPr>
        <p:spPr>
          <a:xfrm>
            <a:off x="3128212" y="240632"/>
            <a:ext cx="3110161" cy="469231"/>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lt-LT" sz="2000" b="1" dirty="0" err="1" smtClean="0">
                <a:solidFill>
                  <a:srgbClr val="FFFF00"/>
                </a:solidFill>
              </a:rPr>
              <a:t>Mindmap</a:t>
            </a:r>
            <a:endParaRPr lang="en-US" sz="2000" b="1" dirty="0">
              <a:solidFill>
                <a:srgbClr val="FFFF00"/>
              </a:solidFill>
            </a:endParaRPr>
          </a:p>
        </p:txBody>
      </p:sp>
      <p:grpSp>
        <p:nvGrpSpPr>
          <p:cNvPr id="1064" name="Group 1063"/>
          <p:cNvGrpSpPr/>
          <p:nvPr/>
        </p:nvGrpSpPr>
        <p:grpSpPr>
          <a:xfrm>
            <a:off x="3790833" y="1759794"/>
            <a:ext cx="3598354" cy="872824"/>
            <a:chOff x="3734910" y="1667132"/>
            <a:chExt cx="3598354" cy="872824"/>
          </a:xfrm>
        </p:grpSpPr>
        <p:grpSp>
          <p:nvGrpSpPr>
            <p:cNvPr id="1053" name="Group 1052"/>
            <p:cNvGrpSpPr/>
            <p:nvPr/>
          </p:nvGrpSpPr>
          <p:grpSpPr>
            <a:xfrm>
              <a:off x="3734910" y="1667132"/>
              <a:ext cx="3401593" cy="585180"/>
              <a:chOff x="3734910" y="1667132"/>
              <a:chExt cx="3401593" cy="585180"/>
            </a:xfrm>
          </p:grpSpPr>
          <p:sp>
            <p:nvSpPr>
              <p:cNvPr id="1051" name="Rounded Rectangle 1050"/>
              <p:cNvSpPr/>
              <p:nvPr/>
            </p:nvSpPr>
            <p:spPr>
              <a:xfrm>
                <a:off x="3734910" y="1667132"/>
                <a:ext cx="3401593" cy="585180"/>
              </a:xfrm>
              <a:prstGeom prst="roundRect">
                <a:avLst/>
              </a:prstGeom>
              <a:gradFill>
                <a:gsLst>
                  <a:gs pos="0">
                    <a:srgbClr val="92D05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r>
                  <a:rPr lang="lt-LT" sz="1400" dirty="0" smtClean="0"/>
                  <a:t>Search </a:t>
                </a:r>
                <a:r>
                  <a:rPr lang="lt-LT" sz="1400" dirty="0" smtClean="0"/>
                  <a:t>the Social Web</a:t>
                </a:r>
                <a:endParaRPr lang="en-US" sz="1400" dirty="0"/>
              </a:p>
            </p:txBody>
          </p:sp>
          <p:pic>
            <p:nvPicPr>
              <p:cNvPr id="1052" name="Picture 9" descr="C:\Users\Egidijus\Desktop\Ikonos\polygon-icons\png\96x96\search.png"/>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a:off x="5323958" y="1766201"/>
                <a:ext cx="268320" cy="268320"/>
              </a:xfrm>
              <a:prstGeom prst="rect">
                <a:avLst/>
              </a:prstGeom>
              <a:noFill/>
              <a:extLst>
                <a:ext uri="{909E8E84-426E-40DD-AFC4-6F175D3DCCD1}">
                  <a14:hiddenFill xmlns="" xmlns:a14="http://schemas.microsoft.com/office/drawing/2010/main">
                    <a:solidFill>
                      <a:srgbClr val="FFFFFF"/>
                    </a:solidFill>
                  </a14:hiddenFill>
                </a:ext>
              </a:extLst>
            </p:spPr>
          </p:pic>
        </p:grpSp>
        <p:cxnSp>
          <p:nvCxnSpPr>
            <p:cNvPr id="1063" name="Straight Connector 1062"/>
            <p:cNvCxnSpPr>
              <a:stCxn id="1051" idx="2"/>
              <a:endCxn id="4" idx="0"/>
            </p:cNvCxnSpPr>
            <p:nvPr/>
          </p:nvCxnSpPr>
          <p:spPr>
            <a:xfrm>
              <a:off x="5435707" y="2252312"/>
              <a:ext cx="1897557" cy="287644"/>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grpSp>
      <p:grpSp>
        <p:nvGrpSpPr>
          <p:cNvPr id="1067" name="Group 1066"/>
          <p:cNvGrpSpPr/>
          <p:nvPr/>
        </p:nvGrpSpPr>
        <p:grpSpPr>
          <a:xfrm>
            <a:off x="7389187" y="1436424"/>
            <a:ext cx="1646529" cy="1196194"/>
            <a:chOff x="7389187" y="1436424"/>
            <a:chExt cx="1646529" cy="1196194"/>
          </a:xfrm>
        </p:grpSpPr>
        <p:grpSp>
          <p:nvGrpSpPr>
            <p:cNvPr id="1058" name="Group 1057"/>
            <p:cNvGrpSpPr/>
            <p:nvPr/>
          </p:nvGrpSpPr>
          <p:grpSpPr>
            <a:xfrm>
              <a:off x="7403528" y="1436424"/>
              <a:ext cx="1632188" cy="690759"/>
              <a:chOff x="7403528" y="1436424"/>
              <a:chExt cx="1632188" cy="690759"/>
            </a:xfrm>
          </p:grpSpPr>
          <p:sp>
            <p:nvSpPr>
              <p:cNvPr id="1054" name="Rounded Rectangle 1053"/>
              <p:cNvSpPr/>
              <p:nvPr/>
            </p:nvSpPr>
            <p:spPr>
              <a:xfrm>
                <a:off x="7403528" y="1436424"/>
                <a:ext cx="1632188" cy="690759"/>
              </a:xfrm>
              <a:prstGeom prst="roundRect">
                <a:avLst/>
              </a:prstGeom>
              <a:gradFill>
                <a:gsLst>
                  <a:gs pos="0">
                    <a:srgbClr val="92D05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r>
                  <a:rPr lang="es-ES" sz="1600" dirty="0" smtClean="0"/>
                  <a:t>E</a:t>
                </a:r>
                <a:r>
                  <a:rPr lang="lt-LT" sz="1600" dirty="0" smtClean="0"/>
                  <a:t>mails</a:t>
                </a:r>
                <a:endParaRPr lang="en-US" sz="1600" dirty="0"/>
              </a:p>
            </p:txBody>
          </p:sp>
          <p:pic>
            <p:nvPicPr>
              <p:cNvPr id="1055" name="Picture 10" descr="C:\Users\Egidijus\Desktop\Ikonos\polygon-icons\png\96x96\mail.pn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8077648" y="1475846"/>
                <a:ext cx="283948" cy="283948"/>
              </a:xfrm>
              <a:prstGeom prst="rect">
                <a:avLst/>
              </a:prstGeom>
              <a:noFill/>
              <a:extLst>
                <a:ext uri="{909E8E84-426E-40DD-AFC4-6F175D3DCCD1}">
                  <a14:hiddenFill xmlns="" xmlns:a14="http://schemas.microsoft.com/office/drawing/2010/main">
                    <a:solidFill>
                      <a:srgbClr val="FFFFFF"/>
                    </a:solidFill>
                  </a14:hiddenFill>
                </a:ext>
              </a:extLst>
            </p:spPr>
          </p:pic>
        </p:grpSp>
        <p:cxnSp>
          <p:nvCxnSpPr>
            <p:cNvPr id="1066" name="Straight Connector 1065"/>
            <p:cNvCxnSpPr>
              <a:stCxn id="4" idx="0"/>
              <a:endCxn id="1054" idx="2"/>
            </p:cNvCxnSpPr>
            <p:nvPr/>
          </p:nvCxnSpPr>
          <p:spPr>
            <a:xfrm flipV="1">
              <a:off x="7389187" y="2127183"/>
              <a:ext cx="830435" cy="505435"/>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grpSp>
      <p:grpSp>
        <p:nvGrpSpPr>
          <p:cNvPr id="1070" name="Group 1069"/>
          <p:cNvGrpSpPr/>
          <p:nvPr/>
        </p:nvGrpSpPr>
        <p:grpSpPr>
          <a:xfrm>
            <a:off x="3380904" y="3284078"/>
            <a:ext cx="3250740" cy="1194728"/>
            <a:chOff x="3454860" y="3935537"/>
            <a:chExt cx="3250740" cy="1194728"/>
          </a:xfrm>
        </p:grpSpPr>
        <p:grpSp>
          <p:nvGrpSpPr>
            <p:cNvPr id="1050" name="Group 1049"/>
            <p:cNvGrpSpPr/>
            <p:nvPr/>
          </p:nvGrpSpPr>
          <p:grpSpPr>
            <a:xfrm>
              <a:off x="3454860" y="4322529"/>
              <a:ext cx="3250740" cy="807736"/>
              <a:chOff x="3129987" y="4274401"/>
              <a:chExt cx="3250740" cy="807736"/>
            </a:xfrm>
          </p:grpSpPr>
          <p:sp>
            <p:nvSpPr>
              <p:cNvPr id="1048" name="Rounded Rectangle 1047"/>
              <p:cNvSpPr/>
              <p:nvPr/>
            </p:nvSpPr>
            <p:spPr>
              <a:xfrm>
                <a:off x="3129987" y="4274401"/>
                <a:ext cx="3250740" cy="807736"/>
              </a:xfrm>
              <a:prstGeom prst="roundRect">
                <a:avLst/>
              </a:prstGeom>
              <a:gradFill>
                <a:gsLst>
                  <a:gs pos="0">
                    <a:srgbClr val="92D05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endParaRPr lang="lt-LT" dirty="0"/>
              </a:p>
              <a:p>
                <a:pPr algn="ctr"/>
                <a:r>
                  <a:rPr lang="lt-LT" sz="1400" dirty="0" smtClean="0"/>
                  <a:t>Professional </a:t>
                </a:r>
                <a:r>
                  <a:rPr lang="lt-LT" sz="1400" dirty="0" err="1" smtClean="0"/>
                  <a:t>development</a:t>
                </a:r>
                <a:r>
                  <a:rPr lang="lt-LT" sz="1400" dirty="0" smtClean="0"/>
                  <a:t> </a:t>
                </a:r>
                <a:r>
                  <a:rPr lang="lt-LT" sz="1400" dirty="0" err="1" smtClean="0"/>
                  <a:t>programmes</a:t>
                </a:r>
                <a:endParaRPr lang="en-US" sz="1400" dirty="0"/>
              </a:p>
            </p:txBody>
          </p:sp>
          <p:pic>
            <p:nvPicPr>
              <p:cNvPr id="1049" name="Picture 8" descr="C:\Users\Egidijus\Desktop\Ikonos\polygon-icons\png\96x96\vector_object.png"/>
              <p:cNvPicPr>
                <a:picLocks noChangeAspect="1" noChangeArrowheads="1"/>
              </p:cNvPicPr>
              <p:nvPr/>
            </p:nvPicPr>
            <p:blipFill>
              <a:blip r:embed="rId6">
                <a:extLst>
                  <a:ext uri="{28A0092B-C50C-407E-A947-70E740481C1C}">
                    <a14:useLocalDpi xmlns="" xmlns:a14="http://schemas.microsoft.com/office/drawing/2010/main" val="0"/>
                  </a:ext>
                </a:extLst>
              </a:blip>
              <a:srcRect/>
              <a:stretch>
                <a:fillRect/>
              </a:stretch>
            </p:blipFill>
            <p:spPr bwMode="auto">
              <a:xfrm>
                <a:off x="4551948" y="4462273"/>
                <a:ext cx="406817" cy="375743"/>
              </a:xfrm>
              <a:prstGeom prst="rect">
                <a:avLst/>
              </a:prstGeom>
              <a:noFill/>
              <a:extLst>
                <a:ext uri="{909E8E84-426E-40DD-AFC4-6F175D3DCCD1}">
                  <a14:hiddenFill xmlns="" xmlns:a14="http://schemas.microsoft.com/office/drawing/2010/main">
                    <a:solidFill>
                      <a:srgbClr val="FFFFFF"/>
                    </a:solidFill>
                  </a14:hiddenFill>
                </a:ext>
              </a:extLst>
            </p:spPr>
          </p:pic>
        </p:grpSp>
        <p:cxnSp>
          <p:nvCxnSpPr>
            <p:cNvPr id="1069" name="Straight Connector 1068"/>
            <p:cNvCxnSpPr>
              <a:stCxn id="1048" idx="0"/>
            </p:cNvCxnSpPr>
            <p:nvPr/>
          </p:nvCxnSpPr>
          <p:spPr>
            <a:xfrm flipV="1">
              <a:off x="5080230" y="3935537"/>
              <a:ext cx="1442652" cy="386992"/>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grpSp>
      <p:grpSp>
        <p:nvGrpSpPr>
          <p:cNvPr id="1073" name="Group 1072"/>
          <p:cNvGrpSpPr/>
          <p:nvPr/>
        </p:nvGrpSpPr>
        <p:grpSpPr>
          <a:xfrm>
            <a:off x="5838911" y="3284077"/>
            <a:ext cx="2869788" cy="2245582"/>
            <a:chOff x="6230079" y="2947545"/>
            <a:chExt cx="2869788" cy="2880068"/>
          </a:xfrm>
        </p:grpSpPr>
        <p:grpSp>
          <p:nvGrpSpPr>
            <p:cNvPr id="1061" name="Group 1060"/>
            <p:cNvGrpSpPr/>
            <p:nvPr/>
          </p:nvGrpSpPr>
          <p:grpSpPr>
            <a:xfrm>
              <a:off x="6230079" y="5112158"/>
              <a:ext cx="2869788" cy="715455"/>
              <a:chOff x="6230079" y="5112158"/>
              <a:chExt cx="2869788" cy="715455"/>
            </a:xfrm>
          </p:grpSpPr>
          <p:sp>
            <p:nvSpPr>
              <p:cNvPr id="1059" name="Rounded Rectangle 1058"/>
              <p:cNvSpPr/>
              <p:nvPr/>
            </p:nvSpPr>
            <p:spPr>
              <a:xfrm>
                <a:off x="6230079" y="5112158"/>
                <a:ext cx="2869788" cy="715455"/>
              </a:xfrm>
              <a:prstGeom prst="roundRect">
                <a:avLst/>
              </a:prstGeom>
              <a:gradFill>
                <a:gsLst>
                  <a:gs pos="0">
                    <a:srgbClr val="92D05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r>
                  <a:rPr lang="lt-LT" sz="1400" dirty="0" smtClean="0"/>
                  <a:t>B</a:t>
                </a:r>
                <a:r>
                  <a:rPr lang="en-US" sz="1400" dirty="0" smtClean="0"/>
                  <a:t>log</a:t>
                </a:r>
                <a:r>
                  <a:rPr lang="lt-LT" sz="1400" dirty="0"/>
                  <a:t> </a:t>
                </a:r>
                <a:r>
                  <a:rPr lang="lt-LT" sz="1400" dirty="0" err="1" smtClean="0"/>
                  <a:t>posts</a:t>
                </a:r>
                <a:r>
                  <a:rPr lang="en-US" sz="1400" dirty="0" smtClean="0"/>
                  <a:t>, </a:t>
                </a:r>
                <a:r>
                  <a:rPr lang="lt-LT" sz="1400" dirty="0" err="1" smtClean="0"/>
                  <a:t>Online</a:t>
                </a:r>
                <a:r>
                  <a:rPr lang="lt-LT" sz="1400" dirty="0" smtClean="0"/>
                  <a:t> </a:t>
                </a:r>
                <a:r>
                  <a:rPr lang="lt-LT" sz="1400" dirty="0" err="1" smtClean="0"/>
                  <a:t>articles</a:t>
                </a:r>
                <a:endParaRPr lang="en-US" sz="1400" dirty="0"/>
              </a:p>
            </p:txBody>
          </p:sp>
          <p:pic>
            <p:nvPicPr>
              <p:cNvPr id="1060" name="Picture 11" descr="C:\Users\Egidijus\Desktop\Ikonos\polygon-icons\png\96x96\list.png"/>
              <p:cNvPicPr>
                <a:picLocks noChangeAspect="1" noChangeArrowheads="1"/>
              </p:cNvPicPr>
              <p:nvPr/>
            </p:nvPicPr>
            <p:blipFill>
              <a:blip r:embed="rId7">
                <a:extLst>
                  <a:ext uri="{28A0092B-C50C-407E-A947-70E740481C1C}">
                    <a14:useLocalDpi xmlns="" xmlns:a14="http://schemas.microsoft.com/office/drawing/2010/main" val="0"/>
                  </a:ext>
                </a:extLst>
              </a:blip>
              <a:srcRect/>
              <a:stretch>
                <a:fillRect/>
              </a:stretch>
            </p:blipFill>
            <p:spPr bwMode="auto">
              <a:xfrm flipH="1" flipV="1">
                <a:off x="7471769" y="5112158"/>
                <a:ext cx="386408" cy="386408"/>
              </a:xfrm>
              <a:prstGeom prst="rect">
                <a:avLst/>
              </a:prstGeom>
              <a:noFill/>
              <a:extLst>
                <a:ext uri="{909E8E84-426E-40DD-AFC4-6F175D3DCCD1}">
                  <a14:hiddenFill xmlns="" xmlns:a14="http://schemas.microsoft.com/office/drawing/2010/main">
                    <a:solidFill>
                      <a:srgbClr val="FFFFFF"/>
                    </a:solidFill>
                  </a14:hiddenFill>
                </a:ext>
              </a:extLst>
            </p:spPr>
          </p:pic>
        </p:grpSp>
        <p:cxnSp>
          <p:nvCxnSpPr>
            <p:cNvPr id="1072" name="Straight Connector 1071"/>
            <p:cNvCxnSpPr>
              <a:endCxn id="1059" idx="0"/>
            </p:cNvCxnSpPr>
            <p:nvPr/>
          </p:nvCxnSpPr>
          <p:spPr>
            <a:xfrm flipH="1">
              <a:off x="7664973" y="2947545"/>
              <a:ext cx="28922" cy="2164613"/>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grpSp>
      <p:grpSp>
        <p:nvGrpSpPr>
          <p:cNvPr id="16" name="Group 15"/>
          <p:cNvGrpSpPr/>
          <p:nvPr/>
        </p:nvGrpSpPr>
        <p:grpSpPr>
          <a:xfrm>
            <a:off x="7637713" y="3284077"/>
            <a:ext cx="1447765" cy="1409963"/>
            <a:chOff x="7579191" y="4286497"/>
            <a:chExt cx="1447765" cy="1409963"/>
          </a:xfrm>
        </p:grpSpPr>
        <p:grpSp>
          <p:nvGrpSpPr>
            <p:cNvPr id="12" name="Group 11"/>
            <p:cNvGrpSpPr/>
            <p:nvPr/>
          </p:nvGrpSpPr>
          <p:grpSpPr>
            <a:xfrm>
              <a:off x="7579191" y="4286497"/>
              <a:ext cx="1447765" cy="1409963"/>
              <a:chOff x="7579191" y="4286497"/>
              <a:chExt cx="1447765" cy="1409963"/>
            </a:xfrm>
          </p:grpSpPr>
          <p:sp>
            <p:nvSpPr>
              <p:cNvPr id="2" name="Rounded Rectangle 1"/>
              <p:cNvSpPr/>
              <p:nvPr/>
            </p:nvSpPr>
            <p:spPr>
              <a:xfrm>
                <a:off x="7579191" y="4666895"/>
                <a:ext cx="1447765" cy="1029565"/>
              </a:xfrm>
              <a:prstGeom prst="roundRect">
                <a:avLst/>
              </a:prstGeom>
              <a:gradFill>
                <a:gsLst>
                  <a:gs pos="0">
                    <a:srgbClr val="92D050"/>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lt-LT" dirty="0" smtClean="0"/>
              </a:p>
              <a:p>
                <a:pPr algn="ctr"/>
                <a:r>
                  <a:rPr lang="lt-LT" sz="1400" dirty="0" smtClean="0"/>
                  <a:t>Incidental </a:t>
                </a:r>
                <a:r>
                  <a:rPr lang="lt-LT" sz="1400" dirty="0" smtClean="0"/>
                  <a:t>or informal learning</a:t>
                </a:r>
                <a:endParaRPr lang="en-US" sz="1400" dirty="0"/>
              </a:p>
            </p:txBody>
          </p:sp>
          <p:cxnSp>
            <p:nvCxnSpPr>
              <p:cNvPr id="8" name="Straight Connector 7"/>
              <p:cNvCxnSpPr>
                <a:endCxn id="2" idx="0"/>
              </p:cNvCxnSpPr>
              <p:nvPr/>
            </p:nvCxnSpPr>
            <p:spPr>
              <a:xfrm>
                <a:off x="8019126" y="4286497"/>
                <a:ext cx="283948" cy="380398"/>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grpSp>
        <p:pic>
          <p:nvPicPr>
            <p:cNvPr id="14" name="Picture 2" descr="C:\Users\Egidijus\Desktop\Ikonos\polygon-icons\png\96x96\megaphone.png"/>
            <p:cNvPicPr>
              <a:picLocks noChangeAspect="1" noChangeArrowheads="1"/>
            </p:cNvPicPr>
            <p:nvPr/>
          </p:nvPicPr>
          <p:blipFill>
            <a:blip r:embed="rId8">
              <a:extLst>
                <a:ext uri="{28A0092B-C50C-407E-A947-70E740481C1C}">
                  <a14:useLocalDpi xmlns="" xmlns:a14="http://schemas.microsoft.com/office/drawing/2010/main" val="0"/>
                </a:ext>
              </a:extLst>
            </a:blip>
            <a:srcRect/>
            <a:stretch>
              <a:fillRect/>
            </a:stretch>
          </p:blipFill>
          <p:spPr bwMode="auto">
            <a:xfrm>
              <a:off x="8228766" y="4673490"/>
              <a:ext cx="265660" cy="265660"/>
            </a:xfrm>
            <a:prstGeom prst="rect">
              <a:avLst/>
            </a:prstGeom>
            <a:noFill/>
            <a:extLst>
              <a:ext uri="{909E8E84-426E-40DD-AFC4-6F175D3DCCD1}">
                <a14:hiddenFill xmlns="" xmlns:a14="http://schemas.microsoft.com/office/drawing/2010/main">
                  <a:solidFill>
                    <a:srgbClr val="FFFFFF"/>
                  </a:solidFill>
                </a14:hiddenFill>
              </a:ext>
            </a:extLst>
          </p:spPr>
        </p:pic>
      </p:grpSp>
      <p:sp>
        <p:nvSpPr>
          <p:cNvPr id="21" name="Rectangle 20"/>
          <p:cNvSpPr/>
          <p:nvPr/>
        </p:nvSpPr>
        <p:spPr>
          <a:xfrm>
            <a:off x="363860" y="1086194"/>
            <a:ext cx="2821404" cy="3693843"/>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1200" dirty="0">
                <a:solidFill>
                  <a:schemeClr val="tx1"/>
                </a:solidFill>
              </a:rPr>
              <a:t>There are the five simple informal ways that </a:t>
            </a:r>
            <a:r>
              <a:rPr lang="en-US" sz="1200" dirty="0" smtClean="0">
                <a:solidFill>
                  <a:schemeClr val="tx1"/>
                </a:solidFill>
              </a:rPr>
              <a:t>allows people to manage their time to be more productive  </a:t>
            </a:r>
            <a:r>
              <a:rPr lang="en-US" sz="1200" dirty="0">
                <a:solidFill>
                  <a:schemeClr val="tx1"/>
                </a:solidFill>
              </a:rPr>
              <a:t>the organization using technologies: email; in-person conversations; read blog posts, online articles; search the social web using search engines (solve problems); connect with others in public social networks or in private groups or communities. These are all relatively simple and fairly inexpensive things that are used in workplace learning. </a:t>
            </a:r>
          </a:p>
          <a:p>
            <a:pPr algn="just"/>
            <a:r>
              <a:rPr lang="en-US" sz="1200" dirty="0">
                <a:solidFill>
                  <a:schemeClr val="tx1"/>
                </a:solidFill>
              </a:rPr>
              <a:t>The way that </a:t>
            </a:r>
            <a:r>
              <a:rPr lang="en-US" sz="1200" dirty="0" smtClean="0">
                <a:solidFill>
                  <a:schemeClr val="tx1"/>
                </a:solidFill>
              </a:rPr>
              <a:t>managing the time, </a:t>
            </a:r>
            <a:r>
              <a:rPr lang="en-US" sz="1200" dirty="0">
                <a:solidFill>
                  <a:schemeClr val="tx1"/>
                </a:solidFill>
              </a:rPr>
              <a:t>particularly sight and hearing, are facilitated through modern technologies is such that the instruments and machines that we use cannot be treated simply as tools or as objects for consciousness. Technologies become extension of us</a:t>
            </a:r>
            <a:r>
              <a:rPr lang="en-US" sz="1400" dirty="0">
                <a:solidFill>
                  <a:schemeClr val="tx1"/>
                </a:solidFill>
              </a:rPr>
              <a:t>.</a:t>
            </a:r>
          </a:p>
        </p:txBody>
      </p:sp>
      <p:sp>
        <p:nvSpPr>
          <p:cNvPr id="61" name="60 Rectángulo"/>
          <p:cNvSpPr/>
          <p:nvPr/>
        </p:nvSpPr>
        <p:spPr>
          <a:xfrm>
            <a:off x="6238373" y="709863"/>
            <a:ext cx="2847105" cy="5783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000" dirty="0" smtClean="0"/>
              <a:t>It is generally open and many times with the option that warns us with a visual and/or audible alert when a new message arrives</a:t>
            </a:r>
            <a:endParaRPr lang="es-ES" sz="1000" dirty="0"/>
          </a:p>
        </p:txBody>
      </p:sp>
      <p:sp>
        <p:nvSpPr>
          <p:cNvPr id="78" name="77 Rectángulo"/>
          <p:cNvSpPr/>
          <p:nvPr/>
        </p:nvSpPr>
        <p:spPr>
          <a:xfrm>
            <a:off x="3790833" y="914399"/>
            <a:ext cx="2282708" cy="71226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400" dirty="0" err="1" smtClean="0"/>
              <a:t>Facebook</a:t>
            </a:r>
            <a:r>
              <a:rPr lang="es-ES" sz="1400" dirty="0" smtClean="0"/>
              <a:t>, </a:t>
            </a:r>
            <a:r>
              <a:rPr lang="es-ES" sz="1400" dirty="0" err="1" smtClean="0"/>
              <a:t>Twitter</a:t>
            </a:r>
            <a:r>
              <a:rPr lang="es-ES" sz="1400" dirty="0" smtClean="0"/>
              <a:t>, </a:t>
            </a:r>
            <a:r>
              <a:rPr lang="es-ES" sz="1400" dirty="0" err="1" smtClean="0"/>
              <a:t>Linked</a:t>
            </a:r>
            <a:r>
              <a:rPr lang="es-ES" sz="1400" dirty="0" smtClean="0"/>
              <a:t>-in, </a:t>
            </a:r>
            <a:r>
              <a:rPr lang="es-ES" sz="1400" dirty="0" err="1" smtClean="0"/>
              <a:t>Instagram</a:t>
            </a:r>
            <a:r>
              <a:rPr lang="es-ES" sz="1400" dirty="0" smtClean="0"/>
              <a:t>, </a:t>
            </a:r>
            <a:r>
              <a:rPr lang="es-ES" sz="1400" dirty="0" err="1" smtClean="0"/>
              <a:t>P</a:t>
            </a:r>
            <a:r>
              <a:rPr lang="es-ES" sz="1400" dirty="0" err="1" smtClean="0"/>
              <a:t>interest</a:t>
            </a:r>
            <a:r>
              <a:rPr lang="es-ES" sz="1400" dirty="0" smtClean="0"/>
              <a:t>, </a:t>
            </a:r>
            <a:r>
              <a:rPr lang="es-ES" sz="1400" dirty="0" err="1" smtClean="0"/>
              <a:t>Flickr</a:t>
            </a:r>
            <a:r>
              <a:rPr lang="es-ES" sz="1400" dirty="0" smtClean="0"/>
              <a:t>, </a:t>
            </a:r>
            <a:r>
              <a:rPr lang="es-ES" sz="1400" dirty="0" err="1" smtClean="0"/>
              <a:t>You</a:t>
            </a:r>
            <a:r>
              <a:rPr lang="es-ES" sz="1400" dirty="0" smtClean="0"/>
              <a:t> </a:t>
            </a:r>
            <a:r>
              <a:rPr lang="es-ES" sz="1400" dirty="0" err="1" smtClean="0"/>
              <a:t>Tube</a:t>
            </a:r>
            <a:endParaRPr lang="es-ES" sz="1400" dirty="0"/>
          </a:p>
        </p:txBody>
      </p:sp>
      <p:cxnSp>
        <p:nvCxnSpPr>
          <p:cNvPr id="79" name="Straight Connector 1065"/>
          <p:cNvCxnSpPr>
            <a:stCxn id="1054" idx="0"/>
          </p:cNvCxnSpPr>
          <p:nvPr/>
        </p:nvCxnSpPr>
        <p:spPr>
          <a:xfrm flipV="1">
            <a:off x="8219622" y="1288218"/>
            <a:ext cx="414407" cy="148206"/>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cxnSp>
        <p:nvCxnSpPr>
          <p:cNvPr id="84" name="Straight Connector 1065"/>
          <p:cNvCxnSpPr/>
          <p:nvPr/>
        </p:nvCxnSpPr>
        <p:spPr>
          <a:xfrm flipH="1" flipV="1">
            <a:off x="5648201" y="1626668"/>
            <a:ext cx="190710" cy="133126"/>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sp>
        <p:nvSpPr>
          <p:cNvPr id="90" name="89 Rectángulo"/>
          <p:cNvSpPr/>
          <p:nvPr/>
        </p:nvSpPr>
        <p:spPr>
          <a:xfrm>
            <a:off x="363860" y="5171929"/>
            <a:ext cx="3807419" cy="8123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s-ES" sz="1200" dirty="0" err="1" smtClean="0"/>
              <a:t>Linked</a:t>
            </a:r>
            <a:r>
              <a:rPr lang="es-ES" sz="1200" dirty="0" smtClean="0"/>
              <a:t>-in: </a:t>
            </a:r>
            <a:r>
              <a:rPr lang="en-US" sz="1200" dirty="0" smtClean="0"/>
              <a:t>You sign in to update your profile but due to lack of inspiration, you decide to look at how your friends' jobs are going. You stop when you realize you've signed out of LinkedIn and you're looking at links related to Pulse</a:t>
            </a:r>
            <a:endParaRPr lang="es-ES" sz="1200" dirty="0"/>
          </a:p>
        </p:txBody>
      </p:sp>
      <p:cxnSp>
        <p:nvCxnSpPr>
          <p:cNvPr id="97" name="Straight Connector 1065"/>
          <p:cNvCxnSpPr/>
          <p:nvPr/>
        </p:nvCxnSpPr>
        <p:spPr>
          <a:xfrm flipV="1">
            <a:off x="3380904" y="4478807"/>
            <a:ext cx="953105" cy="693122"/>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sp>
        <p:nvSpPr>
          <p:cNvPr id="100" name="99 Rectángulo"/>
          <p:cNvSpPr/>
          <p:nvPr/>
        </p:nvSpPr>
        <p:spPr>
          <a:xfrm>
            <a:off x="4600877" y="5727033"/>
            <a:ext cx="4338586" cy="98177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dirty="0" smtClean="0">
                <a:solidFill>
                  <a:schemeClr val="bg1"/>
                </a:solidFill>
              </a:rPr>
              <a:t>Is </a:t>
            </a:r>
            <a:r>
              <a:rPr lang="en-US" sz="1200" dirty="0" smtClean="0">
                <a:solidFill>
                  <a:schemeClr val="bg1"/>
                </a:solidFill>
              </a:rPr>
              <a:t>a discussion or informational </a:t>
            </a:r>
            <a:r>
              <a:rPr lang="en-US" sz="1200" dirty="0" smtClean="0">
                <a:solidFill>
                  <a:schemeClr val="bg1"/>
                </a:solidFill>
              </a:rPr>
              <a:t>website</a:t>
            </a:r>
            <a:r>
              <a:rPr lang="en-US" sz="1200" dirty="0" smtClean="0">
                <a:solidFill>
                  <a:schemeClr val="bg1"/>
                </a:solidFill>
              </a:rPr>
              <a:t> published on the </a:t>
            </a:r>
            <a:r>
              <a:rPr lang="en-US" sz="1200" dirty="0" smtClean="0">
                <a:solidFill>
                  <a:schemeClr val="bg1"/>
                </a:solidFill>
              </a:rPr>
              <a:t> World Wide  Web consisting </a:t>
            </a:r>
            <a:r>
              <a:rPr lang="en-US" sz="1200" dirty="0" smtClean="0">
                <a:solidFill>
                  <a:schemeClr val="bg1"/>
                </a:solidFill>
              </a:rPr>
              <a:t>of discrete, often informal </a:t>
            </a:r>
            <a:r>
              <a:rPr lang="en-US" sz="1200" dirty="0" smtClean="0">
                <a:solidFill>
                  <a:schemeClr val="bg1"/>
                </a:solidFill>
              </a:rPr>
              <a:t>diary-style </a:t>
            </a:r>
            <a:r>
              <a:rPr lang="en-US" sz="1200" dirty="0" smtClean="0">
                <a:solidFill>
                  <a:schemeClr val="bg1"/>
                </a:solidFill>
              </a:rPr>
              <a:t>text entries ("posts"). Posts are typically displayed in reverse chronological order, so that the most recent post appears first, at the top of the web </a:t>
            </a:r>
            <a:r>
              <a:rPr lang="en-US" sz="1200" dirty="0" smtClean="0">
                <a:solidFill>
                  <a:schemeClr val="bg1"/>
                </a:solidFill>
              </a:rPr>
              <a:t>page</a:t>
            </a:r>
            <a:endParaRPr lang="es-ES" sz="1200" dirty="0">
              <a:solidFill>
                <a:schemeClr val="bg1"/>
              </a:solidFill>
            </a:endParaRPr>
          </a:p>
        </p:txBody>
      </p:sp>
      <p:cxnSp>
        <p:nvCxnSpPr>
          <p:cNvPr id="107" name="Straight Connector 1065"/>
          <p:cNvCxnSpPr/>
          <p:nvPr/>
        </p:nvCxnSpPr>
        <p:spPr>
          <a:xfrm flipH="1" flipV="1">
            <a:off x="6889891" y="5529659"/>
            <a:ext cx="302535" cy="197374"/>
          </a:xfrm>
          <a:prstGeom prst="line">
            <a:avLst/>
          </a:prstGeom>
          <a:ln>
            <a:solidFill>
              <a:srgbClr val="00B05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412125461"/>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64"/>
                                        </p:tgtEl>
                                        <p:attrNameLst>
                                          <p:attrName>style.visibility</p:attrName>
                                        </p:attrNameLst>
                                      </p:cBhvr>
                                      <p:to>
                                        <p:strVal val="visible"/>
                                      </p:to>
                                    </p:set>
                                    <p:animEffect transition="in" filter="fade">
                                      <p:cBhvr>
                                        <p:cTn id="7" dur="500"/>
                                        <p:tgtEl>
                                          <p:spTgt spid="1064"/>
                                        </p:tgtEl>
                                      </p:cBhvr>
                                    </p:animEffect>
                                  </p:childTnLst>
                                </p:cTn>
                              </p:par>
                              <p:par>
                                <p:cTn id="8" presetID="10" presetClass="entr" presetSubtype="0" fill="hold" nodeType="withEffect">
                                  <p:stCondLst>
                                    <p:cond delay="0"/>
                                  </p:stCondLst>
                                  <p:childTnLst>
                                    <p:set>
                                      <p:cBhvr>
                                        <p:cTn id="9" dur="1" fill="hold">
                                          <p:stCondLst>
                                            <p:cond delay="0"/>
                                          </p:stCondLst>
                                        </p:cTn>
                                        <p:tgtEl>
                                          <p:spTgt spid="1067"/>
                                        </p:tgtEl>
                                        <p:attrNameLst>
                                          <p:attrName>style.visibility</p:attrName>
                                        </p:attrNameLst>
                                      </p:cBhvr>
                                      <p:to>
                                        <p:strVal val="visible"/>
                                      </p:to>
                                    </p:set>
                                    <p:animEffect transition="in" filter="fade">
                                      <p:cBhvr>
                                        <p:cTn id="10" dur="500"/>
                                        <p:tgtEl>
                                          <p:spTgt spid="1067"/>
                                        </p:tgtEl>
                                      </p:cBhvr>
                                    </p:animEffect>
                                  </p:childTnLst>
                                </p:cTn>
                              </p:par>
                              <p:par>
                                <p:cTn id="11" presetID="10" presetClass="entr" presetSubtype="0" fill="hold" nodeType="withEffect">
                                  <p:stCondLst>
                                    <p:cond delay="0"/>
                                  </p:stCondLst>
                                  <p:childTnLst>
                                    <p:set>
                                      <p:cBhvr>
                                        <p:cTn id="12" dur="1" fill="hold">
                                          <p:stCondLst>
                                            <p:cond delay="0"/>
                                          </p:stCondLst>
                                        </p:cTn>
                                        <p:tgtEl>
                                          <p:spTgt spid="1070"/>
                                        </p:tgtEl>
                                        <p:attrNameLst>
                                          <p:attrName>style.visibility</p:attrName>
                                        </p:attrNameLst>
                                      </p:cBhvr>
                                      <p:to>
                                        <p:strVal val="visible"/>
                                      </p:to>
                                    </p:set>
                                    <p:animEffect transition="in" filter="fade">
                                      <p:cBhvr>
                                        <p:cTn id="13" dur="500"/>
                                        <p:tgtEl>
                                          <p:spTgt spid="1070"/>
                                        </p:tgtEl>
                                      </p:cBhvr>
                                    </p:animEffect>
                                  </p:childTnLst>
                                </p:cTn>
                              </p:par>
                              <p:par>
                                <p:cTn id="14" presetID="10" presetClass="entr" presetSubtype="0" fill="hold" nodeType="withEffect">
                                  <p:stCondLst>
                                    <p:cond delay="0"/>
                                  </p:stCondLst>
                                  <p:childTnLst>
                                    <p:set>
                                      <p:cBhvr>
                                        <p:cTn id="15" dur="1" fill="hold">
                                          <p:stCondLst>
                                            <p:cond delay="0"/>
                                          </p:stCondLst>
                                        </p:cTn>
                                        <p:tgtEl>
                                          <p:spTgt spid="1073"/>
                                        </p:tgtEl>
                                        <p:attrNameLst>
                                          <p:attrName>style.visibility</p:attrName>
                                        </p:attrNameLst>
                                      </p:cBhvr>
                                      <p:to>
                                        <p:strVal val="visible"/>
                                      </p:to>
                                    </p:set>
                                    <p:animEffect transition="in" filter="fade">
                                      <p:cBhvr>
                                        <p:cTn id="16" dur="500"/>
                                        <p:tgtEl>
                                          <p:spTgt spid="1073"/>
                                        </p:tgtEl>
                                      </p:cBhvr>
                                    </p:animEffect>
                                  </p:childTnLst>
                                </p:cTn>
                              </p:par>
                              <p:par>
                                <p:cTn id="17" presetID="10"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fade">
                                      <p:cBhvr>
                                        <p:cTn id="19" dur="500"/>
                                        <p:tgtEl>
                                          <p:spTgt spid="16"/>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141999" y="973373"/>
            <a:ext cx="6630401" cy="2172230"/>
          </a:xfrm>
        </p:spPr>
        <p:txBody>
          <a:bodyPr>
            <a:noAutofit/>
          </a:bodyPr>
          <a:lstStyle/>
          <a:p>
            <a:r>
              <a:rPr lang="en-US" sz="2800" dirty="0"/>
              <a:t>Produced by </a:t>
            </a:r>
            <a:r>
              <a:rPr lang="es-ES" sz="2800" dirty="0" smtClean="0"/>
              <a:t>Zaloa Mitxelena </a:t>
            </a:r>
            <a:r>
              <a:rPr lang="en-US" sz="2800" dirty="0" smtClean="0"/>
              <a:t>in </a:t>
            </a:r>
            <a:r>
              <a:rPr lang="en-US" sz="2800" dirty="0"/>
              <a:t>the framework of Erasmus+ project</a:t>
            </a:r>
            <a:br>
              <a:rPr lang="en-US" sz="2800" dirty="0"/>
            </a:br>
            <a:r>
              <a:rPr lang="en-US" sz="2800" dirty="0"/>
              <a:t>“Open Professional </a:t>
            </a:r>
            <a:r>
              <a:rPr lang="en-US" sz="2800" dirty="0" smtClean="0"/>
              <a:t>Collaboration </a:t>
            </a:r>
            <a:r>
              <a:rPr lang="en-US" sz="2800" dirty="0"/>
              <a:t>for </a:t>
            </a:r>
            <a:r>
              <a:rPr lang="en-US" sz="2800" dirty="0" smtClean="0"/>
              <a:t>Innovation”</a:t>
            </a:r>
            <a:endParaRPr lang="en-US" sz="2800" dirty="0"/>
          </a:p>
        </p:txBody>
      </p:sp>
      <p:sp>
        <p:nvSpPr>
          <p:cNvPr id="10" name="Subtitle 8"/>
          <p:cNvSpPr txBox="1">
            <a:spLocks/>
          </p:cNvSpPr>
          <p:nvPr/>
        </p:nvSpPr>
        <p:spPr>
          <a:xfrm>
            <a:off x="1141999" y="2931936"/>
            <a:ext cx="6630401" cy="1365072"/>
          </a:xfrm>
          <a:prstGeom prst="rect">
            <a:avLst/>
          </a:prstGeom>
        </p:spPr>
        <p:txBody>
          <a:bodyPr vert="horz" lIns="91440" tIns="45720" rIns="91440" bIns="45720" rtlCol="0" anchor="ct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Adobe Caslon Pro"/>
                <a:ea typeface="+mn-ea"/>
                <a:cs typeface="Adobe Caslon Pro"/>
              </a:defRPr>
            </a:lvl1pPr>
            <a:lvl2pPr marL="457200" indent="0" algn="ctr" defTabSz="457200" rtl="0" eaLnBrk="1" latinLnBrk="0" hangingPunct="1">
              <a:spcBef>
                <a:spcPct val="20000"/>
              </a:spcBef>
              <a:buFont typeface="Arial"/>
              <a:buNone/>
              <a:defRPr sz="2800" kern="1200">
                <a:solidFill>
                  <a:schemeClr val="tx1">
                    <a:tint val="75000"/>
                  </a:schemeClr>
                </a:solidFill>
                <a:latin typeface="Adobe Caslon Pro"/>
                <a:ea typeface="+mn-ea"/>
                <a:cs typeface="Adobe Caslon Pro"/>
              </a:defRPr>
            </a:lvl2pPr>
            <a:lvl3pPr marL="914400" indent="0" algn="ctr" defTabSz="457200" rtl="0" eaLnBrk="1" latinLnBrk="0" hangingPunct="1">
              <a:spcBef>
                <a:spcPct val="20000"/>
              </a:spcBef>
              <a:buFont typeface="Arial"/>
              <a:buNone/>
              <a:defRPr sz="2400" kern="1200">
                <a:solidFill>
                  <a:schemeClr val="tx1">
                    <a:tint val="75000"/>
                  </a:schemeClr>
                </a:solidFill>
                <a:latin typeface="Adobe Caslon Pro"/>
                <a:ea typeface="+mn-ea"/>
                <a:cs typeface="Adobe Caslon Pro"/>
              </a:defRPr>
            </a:lvl3pPr>
            <a:lvl4pPr marL="13716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4pPr>
            <a:lvl5pPr marL="18288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800" dirty="0">
                <a:solidFill>
                  <a:schemeClr val="bg1">
                    <a:lumMod val="50000"/>
                  </a:schemeClr>
                </a:solidFill>
              </a:rPr>
              <a:t>Project No. 2014-1-LT01-KA202-000562</a:t>
            </a:r>
          </a:p>
        </p:txBody>
      </p:sp>
      <p:sp>
        <p:nvSpPr>
          <p:cNvPr id="11" name="Subtitle 8"/>
          <p:cNvSpPr txBox="1">
            <a:spLocks/>
          </p:cNvSpPr>
          <p:nvPr/>
        </p:nvSpPr>
        <p:spPr>
          <a:xfrm>
            <a:off x="1141999" y="4449408"/>
            <a:ext cx="6630401" cy="1365072"/>
          </a:xfrm>
          <a:prstGeom prst="rect">
            <a:avLst/>
          </a:prstGeom>
        </p:spPr>
        <p:txBody>
          <a:bodyPr vert="horz" lIns="91440" tIns="45720" rIns="91440" bIns="45720" rtlCol="0" anchor="ctr">
            <a:normAutofit fontScale="62500" lnSpcReduction="20000"/>
          </a:bodyPr>
          <a:lstStyle>
            <a:lvl1pPr marL="0" indent="0" algn="ctr" defTabSz="457200" rtl="0" eaLnBrk="1" latinLnBrk="0" hangingPunct="1">
              <a:spcBef>
                <a:spcPct val="20000"/>
              </a:spcBef>
              <a:buFont typeface="Arial"/>
              <a:buNone/>
              <a:defRPr sz="3200" kern="1200">
                <a:solidFill>
                  <a:schemeClr val="tx1">
                    <a:tint val="75000"/>
                  </a:schemeClr>
                </a:solidFill>
                <a:latin typeface="Adobe Caslon Pro"/>
                <a:ea typeface="+mn-ea"/>
                <a:cs typeface="Adobe Caslon Pro"/>
              </a:defRPr>
            </a:lvl1pPr>
            <a:lvl2pPr marL="457200" indent="0" algn="ctr" defTabSz="457200" rtl="0" eaLnBrk="1" latinLnBrk="0" hangingPunct="1">
              <a:spcBef>
                <a:spcPct val="20000"/>
              </a:spcBef>
              <a:buFont typeface="Arial"/>
              <a:buNone/>
              <a:defRPr sz="2800" kern="1200">
                <a:solidFill>
                  <a:schemeClr val="tx1">
                    <a:tint val="75000"/>
                  </a:schemeClr>
                </a:solidFill>
                <a:latin typeface="Adobe Caslon Pro"/>
                <a:ea typeface="+mn-ea"/>
                <a:cs typeface="Adobe Caslon Pro"/>
              </a:defRPr>
            </a:lvl2pPr>
            <a:lvl3pPr marL="914400" indent="0" algn="ctr" defTabSz="457200" rtl="0" eaLnBrk="1" latinLnBrk="0" hangingPunct="1">
              <a:spcBef>
                <a:spcPct val="20000"/>
              </a:spcBef>
              <a:buFont typeface="Arial"/>
              <a:buNone/>
              <a:defRPr sz="2400" kern="1200">
                <a:solidFill>
                  <a:schemeClr val="tx1">
                    <a:tint val="75000"/>
                  </a:schemeClr>
                </a:solidFill>
                <a:latin typeface="Adobe Caslon Pro"/>
                <a:ea typeface="+mn-ea"/>
                <a:cs typeface="Adobe Caslon Pro"/>
              </a:defRPr>
            </a:lvl3pPr>
            <a:lvl4pPr marL="13716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4pPr>
            <a:lvl5pPr marL="1828800" indent="0" algn="ctr" defTabSz="457200" rtl="0" eaLnBrk="1" latinLnBrk="0" hangingPunct="1">
              <a:spcBef>
                <a:spcPct val="20000"/>
              </a:spcBef>
              <a:buFont typeface="Arial"/>
              <a:buNone/>
              <a:defRPr sz="2000" kern="1200">
                <a:solidFill>
                  <a:schemeClr val="tx1">
                    <a:tint val="75000"/>
                  </a:schemeClr>
                </a:solidFill>
                <a:latin typeface="Adobe Caslon Pro"/>
                <a:ea typeface="+mn-ea"/>
                <a:cs typeface="Adobe Caslon Pro"/>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a:t>This project has been funded </a:t>
            </a:r>
            <a:r>
              <a:rPr lang="en-US" dirty="0" smtClean="0"/>
              <a:t>by Erasmus + </a:t>
            </a:r>
            <a:r>
              <a:rPr lang="en-US" dirty="0" err="1" smtClean="0"/>
              <a:t>programme</a:t>
            </a:r>
            <a:r>
              <a:rPr lang="en-US" dirty="0" smtClean="0"/>
              <a:t> of the European Union. </a:t>
            </a:r>
            <a:r>
              <a:rPr lang="en-US" dirty="0"/>
              <a:t>This </a:t>
            </a:r>
            <a:r>
              <a:rPr lang="en-US" dirty="0" smtClean="0"/>
              <a:t>OER </a:t>
            </a:r>
            <a:r>
              <a:rPr lang="en-US" dirty="0"/>
              <a:t>reflects the views only of the </a:t>
            </a:r>
            <a:r>
              <a:rPr lang="en-US" dirty="0" smtClean="0"/>
              <a:t>authors, </a:t>
            </a:r>
            <a:r>
              <a:rPr lang="en-US" dirty="0"/>
              <a:t>and the </a:t>
            </a:r>
            <a:r>
              <a:rPr lang="en-US" dirty="0" smtClean="0"/>
              <a:t>Commission </a:t>
            </a:r>
            <a:r>
              <a:rPr lang="en-US" dirty="0"/>
              <a:t>cannot be held responsible for any use which may be made of the information contained therein</a:t>
            </a:r>
            <a:r>
              <a:rPr lang="en-US" dirty="0" smtClean="0"/>
              <a:t>.</a:t>
            </a:r>
            <a:endParaRPr lang="en-US" dirty="0"/>
          </a:p>
        </p:txBody>
      </p:sp>
      <p:sp>
        <p:nvSpPr>
          <p:cNvPr id="5" name="Rectangle 4"/>
          <p:cNvSpPr/>
          <p:nvPr/>
        </p:nvSpPr>
        <p:spPr>
          <a:xfrm>
            <a:off x="3498061" y="6459865"/>
            <a:ext cx="2477774" cy="246221"/>
          </a:xfrm>
          <a:prstGeom prst="rect">
            <a:avLst/>
          </a:prstGeom>
        </p:spPr>
        <p:txBody>
          <a:bodyPr wrap="none">
            <a:spAutoFit/>
          </a:bodyPr>
          <a:lstStyle/>
          <a:p>
            <a:r>
              <a:rPr lang="en-US" sz="1000" dirty="0" smtClean="0">
                <a:solidFill>
                  <a:srgbClr val="3F404A"/>
                </a:solidFill>
                <a:latin typeface="Adobe Caslon Pro"/>
                <a:cs typeface="Adobe Caslon Pro"/>
              </a:rPr>
              <a:t>Project No. 2014-1-LT01-KA202-000562</a:t>
            </a:r>
            <a:endParaRPr lang="en-US" sz="1000" dirty="0">
              <a:solidFill>
                <a:srgbClr val="3F404A"/>
              </a:solidFill>
              <a:latin typeface="Adobe Caslon Pro"/>
              <a:cs typeface="Adobe Caslon Pro"/>
            </a:endParaRPr>
          </a:p>
        </p:txBody>
      </p:sp>
    </p:spTree>
    <p:extLst>
      <p:ext uri="{BB962C8B-B14F-4D97-AF65-F5344CB8AC3E}">
        <p14:creationId xmlns="" xmlns:p14="http://schemas.microsoft.com/office/powerpoint/2010/main" val="15185807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Work based learnin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753</TotalTime>
  <Words>320</Words>
  <Application>Microsoft Office PowerPoint</Application>
  <PresentationFormat>Presentación en pantalla (4:3)</PresentationFormat>
  <Paragraphs>31</Paragraphs>
  <Slides>3</Slides>
  <Notes>3</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Office Theme</vt:lpstr>
      <vt:lpstr>OER – Time Management work based learning for beeing more productive </vt:lpstr>
      <vt:lpstr>Diapositiva 2</vt:lpstr>
      <vt:lpstr>Diapositiva 3</vt:lpstr>
    </vt:vector>
  </TitlesOfParts>
  <Company>Vytauto Didžiojo universitetas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based learning</dc:title>
  <dc:creator>Danutė Pranckutė</dc:creator>
  <cp:lastModifiedBy>zaloa.mitxelena</cp:lastModifiedBy>
  <cp:revision>69</cp:revision>
  <dcterms:created xsi:type="dcterms:W3CDTF">2015-01-05T11:41:52Z</dcterms:created>
  <dcterms:modified xsi:type="dcterms:W3CDTF">2016-09-15T10:25:03Z</dcterms:modified>
</cp:coreProperties>
</file>