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56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5F7CEA-A10D-4058-B99F-A43D35EA0B45}" type="datetimeFigureOut">
              <a:rPr lang="en-GB" smtClean="0"/>
              <a:pPr/>
              <a:t>29/06/2016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4F925B-44B7-424B-B6B6-BFF1D0322241}" type="slidenum">
              <a:rPr lang="en-GB" smtClean="0"/>
              <a:pPr/>
              <a:t>‹Nr.›</a:t>
            </a:fld>
            <a:endParaRPr lang="en-GB"/>
          </a:p>
        </p:txBody>
      </p:sp>
    </p:spTree>
    <p:extLst>
      <p:ext uri="{BB962C8B-B14F-4D97-AF65-F5344CB8AC3E}">
        <p14:creationId xmlns:p14="http://schemas.microsoft.com/office/powerpoint/2010/main" xmlns="" val="1642349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AT" dirty="0"/>
          </a:p>
        </p:txBody>
      </p:sp>
      <p:sp>
        <p:nvSpPr>
          <p:cNvPr id="4" name="Foliennummernplatzhalter 3"/>
          <p:cNvSpPr>
            <a:spLocks noGrp="1"/>
          </p:cNvSpPr>
          <p:nvPr>
            <p:ph type="sldNum" sz="quarter" idx="10"/>
          </p:nvPr>
        </p:nvSpPr>
        <p:spPr/>
        <p:txBody>
          <a:bodyPr/>
          <a:lstStyle/>
          <a:p>
            <a:fld id="{744F925B-44B7-424B-B6B6-BFF1D0322241}" type="slidenum">
              <a:rPr lang="en-GB" smtClean="0"/>
              <a:pPr/>
              <a:t>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44F925B-44B7-424B-B6B6-BFF1D0322241}" type="slidenum">
              <a:rPr lang="en-GB" smtClean="0"/>
              <a:pPr/>
              <a:t>5</a:t>
            </a:fld>
            <a:endParaRPr lang="en-GB"/>
          </a:p>
        </p:txBody>
      </p:sp>
    </p:spTree>
    <p:extLst>
      <p:ext uri="{BB962C8B-B14F-4D97-AF65-F5344CB8AC3E}">
        <p14:creationId xmlns:p14="http://schemas.microsoft.com/office/powerpoint/2010/main" xmlns="" val="3206532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Diversity: from </a:t>
            </a:r>
            <a:r>
              <a:rPr lang="en-GB" dirty="0" smtClean="0"/>
              <a:t>Stereotype to Discrimination</a:t>
            </a:r>
            <a:endParaRPr lang="en-GB" dirty="0"/>
          </a:p>
        </p:txBody>
      </p:sp>
      <p:sp>
        <p:nvSpPr>
          <p:cNvPr id="3" name="Untertitel 2"/>
          <p:cNvSpPr>
            <a:spLocks noGrp="1"/>
          </p:cNvSpPr>
          <p:nvPr>
            <p:ph type="subTitle" idx="1"/>
          </p:nvPr>
        </p:nvSpPr>
        <p:spPr/>
        <p:txBody>
          <a:bodyPr/>
          <a:lstStyle/>
          <a:p>
            <a:r>
              <a:rPr lang="en-GB" b="1" noProof="1" smtClean="0">
                <a:solidFill>
                  <a:schemeClr val="bg1">
                    <a:lumMod val="50000"/>
                  </a:schemeClr>
                </a:solidFill>
              </a:rPr>
              <a:t>Self-fullfilling </a:t>
            </a:r>
            <a:r>
              <a:rPr lang="en-GB" b="1" noProof="1" smtClean="0">
                <a:solidFill>
                  <a:schemeClr val="bg1">
                    <a:lumMod val="50000"/>
                  </a:schemeClr>
                </a:solidFill>
              </a:rPr>
              <a:t>Prophecies</a:t>
            </a:r>
            <a:r>
              <a:rPr lang="de-AT" b="1" dirty="0" smtClean="0">
                <a:solidFill>
                  <a:schemeClr val="bg1">
                    <a:lumMod val="50000"/>
                  </a:schemeClr>
                </a:solidFill>
              </a:rPr>
              <a:t> </a:t>
            </a:r>
            <a:endParaRPr lang="de-AT" b="1" dirty="0">
              <a:solidFill>
                <a:schemeClr val="bg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764704"/>
            <a:ext cx="6670558" cy="1143000"/>
          </a:xfrm>
        </p:spPr>
        <p:txBody>
          <a:bodyPr>
            <a:normAutofit/>
          </a:bodyPr>
          <a:lstStyle/>
          <a:p>
            <a:r>
              <a:rPr lang="en-GB" dirty="0" smtClean="0"/>
              <a:t>Stereotypes come true</a:t>
            </a:r>
            <a:br>
              <a:rPr lang="en-GB" dirty="0" smtClean="0"/>
            </a:br>
            <a:r>
              <a:rPr lang="en-GB" sz="1600" i="1" dirty="0" smtClean="0"/>
              <a:t>A study by Word, </a:t>
            </a:r>
            <a:r>
              <a:rPr lang="en-GB" sz="1600" i="1" dirty="0" err="1" smtClean="0"/>
              <a:t>Zanna</a:t>
            </a:r>
            <a:r>
              <a:rPr lang="en-GB" sz="1600" i="1" dirty="0" smtClean="0"/>
              <a:t> &amp; Cooper 1974</a:t>
            </a:r>
            <a:endParaRPr lang="en-GB" sz="1600" i="1" dirty="0"/>
          </a:p>
        </p:txBody>
      </p:sp>
      <p:sp>
        <p:nvSpPr>
          <p:cNvPr id="3" name="Inhaltsplatzhalter 2"/>
          <p:cNvSpPr>
            <a:spLocks noGrp="1"/>
          </p:cNvSpPr>
          <p:nvPr>
            <p:ph type="body" idx="1"/>
          </p:nvPr>
        </p:nvSpPr>
        <p:spPr>
          <a:xfrm>
            <a:off x="1141999" y="1988840"/>
            <a:ext cx="6670557" cy="3966054"/>
          </a:xfrm>
        </p:spPr>
        <p:txBody>
          <a:bodyPr>
            <a:normAutofit fontScale="70000" lnSpcReduction="20000"/>
          </a:bodyPr>
          <a:lstStyle/>
          <a:p>
            <a:pPr marL="180975" indent="0">
              <a:buNone/>
            </a:pPr>
            <a:endParaRPr lang="de-AT" dirty="0" smtClean="0"/>
          </a:p>
          <a:p>
            <a:pPr marL="180975" indent="0">
              <a:buNone/>
            </a:pPr>
            <a:r>
              <a:rPr lang="en-GB" dirty="0" smtClean="0"/>
              <a:t>This study examined how stereotypes about dark-skinned people can become true. It was documented in a range of earlier studies that “white” Americans held a negative perception “black” Americans. Within the context of a job interview it was investigated whether this negative perception would cause white interviewers to behave differently towards black candidates than they did towards white candidates. These different behaviours would then explain why black candidates would perform objectively less well in such interview situations.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The approach</a:t>
            </a:r>
            <a:endParaRPr lang="en-GB" dirty="0"/>
          </a:p>
        </p:txBody>
      </p:sp>
      <p:sp>
        <p:nvSpPr>
          <p:cNvPr id="3" name="Inhaltsplatzhalter 2"/>
          <p:cNvSpPr>
            <a:spLocks noGrp="1"/>
          </p:cNvSpPr>
          <p:nvPr>
            <p:ph type="body" idx="1"/>
          </p:nvPr>
        </p:nvSpPr>
        <p:spPr/>
        <p:txBody>
          <a:bodyPr>
            <a:normAutofit fontScale="55000" lnSpcReduction="20000"/>
          </a:bodyPr>
          <a:lstStyle/>
          <a:p>
            <a:pPr marL="180975" indent="0">
              <a:spcBef>
                <a:spcPts val="1200"/>
              </a:spcBef>
              <a:buNone/>
            </a:pPr>
            <a:r>
              <a:rPr lang="en-GB" dirty="0" smtClean="0"/>
              <a:t>The questions asked by the investigation were tested by two studies: </a:t>
            </a:r>
          </a:p>
          <a:p>
            <a:pPr marL="180975" indent="0">
              <a:spcBef>
                <a:spcPts val="1200"/>
              </a:spcBef>
              <a:buNone/>
            </a:pPr>
            <a:r>
              <a:rPr lang="en-GB" dirty="0" smtClean="0"/>
              <a:t>In Study 1 white test persons were informed that they should interview four candidates for a job. 45 minutes were available for all the interviews. For the evaluation one interview with a white and one with a black candidate were used. The candidates were not informed of the hypothesis being investigated. The length of the interview, speech errors and non-verbal behaviour were recorded as measurable components. </a:t>
            </a:r>
          </a:p>
          <a:p>
            <a:pPr marL="180975" indent="0">
              <a:spcBef>
                <a:spcPts val="1200"/>
              </a:spcBef>
              <a:buNone/>
            </a:pPr>
            <a:r>
              <a:rPr lang="en-GB" dirty="0" smtClean="0"/>
              <a:t>In Study 2 only white candidates were interviewed (by white interviewers). The interview behaviour towards the candidates was varied. Some of the participants were interviewed like black candidates, whilst others were interviewed like the white candidates in Study 1. The most important dependent variable was the performance of the candidates, which was assessed by independent evaluators.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Result</a:t>
            </a:r>
            <a:endParaRPr lang="en-GB" dirty="0"/>
          </a:p>
        </p:txBody>
      </p:sp>
      <p:sp>
        <p:nvSpPr>
          <p:cNvPr id="4" name="Inhaltsplatzhalter 3"/>
          <p:cNvSpPr>
            <a:spLocks noGrp="1"/>
          </p:cNvSpPr>
          <p:nvPr>
            <p:ph type="body" idx="1"/>
          </p:nvPr>
        </p:nvSpPr>
        <p:spPr>
          <a:xfrm>
            <a:off x="1141998" y="2276872"/>
            <a:ext cx="3353801" cy="3849291"/>
          </a:xfrm>
        </p:spPr>
        <p:txBody>
          <a:bodyPr>
            <a:normAutofit/>
          </a:bodyPr>
          <a:lstStyle/>
          <a:p>
            <a:pPr marL="180975" indent="0">
              <a:buNone/>
            </a:pPr>
            <a:r>
              <a:rPr lang="en-GB" sz="2000" dirty="0" smtClean="0"/>
              <a:t>Study 1 revealed that the white interviewers treated the black and white candidates differently. The interviewer sat closer to the white interviewee and allowed more time for the conversation, and in addition made fewer speech errors. </a:t>
            </a:r>
          </a:p>
        </p:txBody>
      </p:sp>
      <p:pic>
        <p:nvPicPr>
          <p:cNvPr id="5" name="Inhaltsplatzhalter 4" descr="Studie 1.jpg"/>
          <p:cNvPicPr>
            <a:picLocks noGrp="1" noChangeAspect="1"/>
          </p:cNvPicPr>
          <p:nvPr>
            <p:ph sz="half" idx="4294967295"/>
          </p:nvPr>
        </p:nvPicPr>
        <p:blipFill>
          <a:blip r:embed="rId3" cstate="print"/>
          <a:stretch>
            <a:fillRect/>
          </a:stretch>
        </p:blipFill>
        <p:spPr>
          <a:xfrm>
            <a:off x="4572000" y="2708920"/>
            <a:ext cx="4038600" cy="2214563"/>
          </a:xfrm>
        </p:spPr>
      </p:pic>
      <p:sp>
        <p:nvSpPr>
          <p:cNvPr id="6" name="TextBox 5"/>
          <p:cNvSpPr txBox="1"/>
          <p:nvPr/>
        </p:nvSpPr>
        <p:spPr>
          <a:xfrm>
            <a:off x="7092280" y="4293096"/>
            <a:ext cx="792088" cy="215444"/>
          </a:xfrm>
          <a:prstGeom prst="rect">
            <a:avLst/>
          </a:prstGeom>
          <a:noFill/>
        </p:spPr>
        <p:txBody>
          <a:bodyPr wrap="square" rtlCol="0">
            <a:spAutoFit/>
          </a:bodyPr>
          <a:lstStyle/>
          <a:p>
            <a:r>
              <a:rPr lang="en-GB" sz="800" dirty="0" smtClean="0"/>
              <a:t>Candidates</a:t>
            </a:r>
            <a:endParaRPr lang="en-GB" sz="800" dirty="0"/>
          </a:p>
        </p:txBody>
      </p:sp>
      <p:sp>
        <p:nvSpPr>
          <p:cNvPr id="7" name="TextBox 6"/>
          <p:cNvSpPr txBox="1"/>
          <p:nvPr/>
        </p:nvSpPr>
        <p:spPr>
          <a:xfrm>
            <a:off x="5724128" y="4005064"/>
            <a:ext cx="720080" cy="215444"/>
          </a:xfrm>
          <a:prstGeom prst="rect">
            <a:avLst/>
          </a:prstGeom>
          <a:noFill/>
        </p:spPr>
        <p:txBody>
          <a:bodyPr wrap="square" rtlCol="0">
            <a:spAutoFit/>
          </a:bodyPr>
          <a:lstStyle/>
          <a:p>
            <a:r>
              <a:rPr lang="en-GB" sz="800" dirty="0" smtClean="0"/>
              <a:t>(black)</a:t>
            </a:r>
            <a:endParaRPr lang="en-GB" sz="800" dirty="0"/>
          </a:p>
        </p:txBody>
      </p:sp>
      <p:sp>
        <p:nvSpPr>
          <p:cNvPr id="8" name="TextBox 7"/>
          <p:cNvSpPr txBox="1"/>
          <p:nvPr/>
        </p:nvSpPr>
        <p:spPr>
          <a:xfrm>
            <a:off x="7308304" y="3933056"/>
            <a:ext cx="509456" cy="215444"/>
          </a:xfrm>
          <a:prstGeom prst="rect">
            <a:avLst/>
          </a:prstGeom>
          <a:noFill/>
        </p:spPr>
        <p:txBody>
          <a:bodyPr wrap="square" rtlCol="0">
            <a:spAutoFit/>
          </a:bodyPr>
          <a:lstStyle/>
          <a:p>
            <a:r>
              <a:rPr lang="en-GB" sz="800" dirty="0" smtClean="0"/>
              <a:t>(white)</a:t>
            </a:r>
            <a:endParaRPr lang="en-GB" dirty="0"/>
          </a:p>
        </p:txBody>
      </p:sp>
      <p:sp>
        <p:nvSpPr>
          <p:cNvPr id="9" name="TextBox 8"/>
          <p:cNvSpPr txBox="1"/>
          <p:nvPr/>
        </p:nvSpPr>
        <p:spPr>
          <a:xfrm>
            <a:off x="1259632" y="5157192"/>
            <a:ext cx="544771" cy="369332"/>
          </a:xfrm>
          <a:prstGeom prst="rect">
            <a:avLst/>
          </a:prstGeom>
          <a:noFill/>
        </p:spPr>
        <p:txBody>
          <a:bodyPr wrap="square" rtlCol="0">
            <a:spAutoFit/>
          </a:bodyPr>
          <a:lstStyle/>
          <a:p>
            <a:endParaRPr lang="en-GB"/>
          </a:p>
        </p:txBody>
      </p:sp>
      <p:sp>
        <p:nvSpPr>
          <p:cNvPr id="10" name="TextBox 9"/>
          <p:cNvSpPr txBox="1"/>
          <p:nvPr/>
        </p:nvSpPr>
        <p:spPr>
          <a:xfrm>
            <a:off x="4644008" y="5013176"/>
            <a:ext cx="3528392" cy="338554"/>
          </a:xfrm>
          <a:prstGeom prst="rect">
            <a:avLst/>
          </a:prstGeom>
          <a:noFill/>
        </p:spPr>
        <p:txBody>
          <a:bodyPr wrap="square" rtlCol="0">
            <a:spAutoFit/>
          </a:bodyPr>
          <a:lstStyle/>
          <a:p>
            <a:r>
              <a:rPr lang="en-GB" sz="800" dirty="0" smtClean="0"/>
              <a:t>Fig. 7.1: Study 1: average non-verbal behaviour towards black and white candidates </a:t>
            </a:r>
            <a:endParaRPr lang="en-GB"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Result</a:t>
            </a:r>
            <a:endParaRPr lang="en-GB" dirty="0"/>
          </a:p>
        </p:txBody>
      </p:sp>
      <p:sp>
        <p:nvSpPr>
          <p:cNvPr id="4" name="Inhaltsplatzhalter 3"/>
          <p:cNvSpPr>
            <a:spLocks noGrp="1"/>
          </p:cNvSpPr>
          <p:nvPr>
            <p:ph type="body" idx="1"/>
          </p:nvPr>
        </p:nvSpPr>
        <p:spPr>
          <a:xfrm>
            <a:off x="1043608" y="1772816"/>
            <a:ext cx="3353801" cy="3993307"/>
          </a:xfrm>
        </p:spPr>
        <p:txBody>
          <a:bodyPr>
            <a:normAutofit fontScale="77500" lnSpcReduction="20000"/>
          </a:bodyPr>
          <a:lstStyle/>
          <a:p>
            <a:pPr marL="180975" indent="0">
              <a:buNone/>
            </a:pPr>
            <a:r>
              <a:rPr lang="de-AT" dirty="0" smtClean="0"/>
              <a:t>Study 2: </a:t>
            </a:r>
          </a:p>
          <a:p>
            <a:pPr marL="180975" indent="0">
              <a:buNone/>
            </a:pPr>
            <a:r>
              <a:rPr lang="en-GB" dirty="0" smtClean="0"/>
              <a:t>The </a:t>
            </a:r>
            <a:r>
              <a:rPr lang="en-GB" dirty="0" smtClean="0"/>
              <a:t>candidates who were interviewed like the black ones in Study 1 (the interviewer sat further away, allowed less time and made more speech errors) displayed less adequate behaviour than the candidates who were interviewed like the white ones in Study 1. </a:t>
            </a:r>
          </a:p>
        </p:txBody>
      </p:sp>
      <p:pic>
        <p:nvPicPr>
          <p:cNvPr id="5" name="Inhaltsplatzhalter 4" descr="Studie 2.jpg"/>
          <p:cNvPicPr>
            <a:picLocks noGrp="1" noChangeAspect="1"/>
          </p:cNvPicPr>
          <p:nvPr>
            <p:ph sz="half" idx="4294967295"/>
          </p:nvPr>
        </p:nvPicPr>
        <p:blipFill>
          <a:blip r:embed="rId3" cstate="print"/>
          <a:stretch>
            <a:fillRect/>
          </a:stretch>
        </p:blipFill>
        <p:spPr>
          <a:xfrm>
            <a:off x="4572000" y="2564904"/>
            <a:ext cx="4038600" cy="2424113"/>
          </a:xfrm>
        </p:spPr>
      </p:pic>
      <p:sp>
        <p:nvSpPr>
          <p:cNvPr id="3" name="TextBox 2"/>
          <p:cNvSpPr txBox="1"/>
          <p:nvPr/>
        </p:nvSpPr>
        <p:spPr>
          <a:xfrm>
            <a:off x="5148064" y="3933056"/>
            <a:ext cx="504056" cy="215444"/>
          </a:xfrm>
          <a:prstGeom prst="rect">
            <a:avLst/>
          </a:prstGeom>
          <a:noFill/>
        </p:spPr>
        <p:txBody>
          <a:bodyPr wrap="square" rtlCol="0">
            <a:spAutoFit/>
          </a:bodyPr>
          <a:lstStyle/>
          <a:p>
            <a:r>
              <a:rPr lang="en-GB" sz="800" dirty="0" smtClean="0"/>
              <a:t>(black)</a:t>
            </a:r>
            <a:endParaRPr lang="en-GB" sz="800" dirty="0"/>
          </a:p>
        </p:txBody>
      </p:sp>
      <p:sp>
        <p:nvSpPr>
          <p:cNvPr id="6" name="TextBox 5"/>
          <p:cNvSpPr txBox="1"/>
          <p:nvPr/>
        </p:nvSpPr>
        <p:spPr>
          <a:xfrm>
            <a:off x="7812360" y="3933056"/>
            <a:ext cx="504056" cy="215444"/>
          </a:xfrm>
          <a:prstGeom prst="rect">
            <a:avLst/>
          </a:prstGeom>
          <a:noFill/>
        </p:spPr>
        <p:txBody>
          <a:bodyPr wrap="square" rtlCol="0">
            <a:spAutoFit/>
          </a:bodyPr>
          <a:lstStyle/>
          <a:p>
            <a:r>
              <a:rPr lang="en-GB" sz="800" dirty="0" smtClean="0"/>
              <a:t>(white)</a:t>
            </a:r>
            <a:endParaRPr lang="en-GB" sz="800" dirty="0"/>
          </a:p>
        </p:txBody>
      </p:sp>
      <p:sp>
        <p:nvSpPr>
          <p:cNvPr id="7" name="TextBox 6"/>
          <p:cNvSpPr txBox="1"/>
          <p:nvPr/>
        </p:nvSpPr>
        <p:spPr>
          <a:xfrm>
            <a:off x="5436096" y="4365104"/>
            <a:ext cx="2448272" cy="215444"/>
          </a:xfrm>
          <a:prstGeom prst="rect">
            <a:avLst/>
          </a:prstGeom>
          <a:noFill/>
        </p:spPr>
        <p:txBody>
          <a:bodyPr wrap="square" rtlCol="0">
            <a:spAutoFit/>
          </a:bodyPr>
          <a:lstStyle/>
          <a:p>
            <a:r>
              <a:rPr lang="en-GB" sz="800" dirty="0" smtClean="0"/>
              <a:t>Treated like __________ candidate in Study 1</a:t>
            </a:r>
            <a:endParaRPr lang="en-GB" sz="800" dirty="0"/>
          </a:p>
        </p:txBody>
      </p:sp>
      <p:sp>
        <p:nvSpPr>
          <p:cNvPr id="8" name="TextBox 7"/>
          <p:cNvSpPr txBox="1"/>
          <p:nvPr/>
        </p:nvSpPr>
        <p:spPr>
          <a:xfrm>
            <a:off x="4644008" y="5085184"/>
            <a:ext cx="3744416" cy="338554"/>
          </a:xfrm>
          <a:prstGeom prst="rect">
            <a:avLst/>
          </a:prstGeom>
          <a:noFill/>
        </p:spPr>
        <p:txBody>
          <a:bodyPr wrap="square" rtlCol="0">
            <a:spAutoFit/>
          </a:bodyPr>
          <a:lstStyle/>
          <a:p>
            <a:r>
              <a:rPr lang="en-GB" sz="800" dirty="0" smtClean="0"/>
              <a:t>Fig. 7.2: Study 2: average performance of the candidates, who were interviewed like a black or like a white candidate</a:t>
            </a:r>
            <a:endParaRPr lang="en-GB"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Summary</a:t>
            </a:r>
            <a:endParaRPr lang="en-GB" dirty="0"/>
          </a:p>
        </p:txBody>
      </p:sp>
      <p:sp>
        <p:nvSpPr>
          <p:cNvPr id="3" name="Inhaltsplatzhalter 2"/>
          <p:cNvSpPr>
            <a:spLocks noGrp="1"/>
          </p:cNvSpPr>
          <p:nvPr>
            <p:ph type="body" idx="1"/>
          </p:nvPr>
        </p:nvSpPr>
        <p:spPr/>
        <p:txBody>
          <a:bodyPr>
            <a:normAutofit fontScale="55000" lnSpcReduction="20000"/>
          </a:bodyPr>
          <a:lstStyle/>
          <a:p>
            <a:r>
              <a:rPr lang="en-GB" dirty="0" smtClean="0"/>
              <a:t>The results of both studies conformed to the hypothesis!!</a:t>
            </a:r>
            <a:br>
              <a:rPr lang="en-GB" dirty="0" smtClean="0"/>
            </a:br>
            <a:endParaRPr lang="en-GB" dirty="0" smtClean="0"/>
          </a:p>
          <a:p>
            <a:pPr marL="180975" indent="0">
              <a:buNone/>
            </a:pPr>
            <a:r>
              <a:rPr lang="en-GB" dirty="0" smtClean="0"/>
              <a:t>Self-fulfilling prophecies can cause black people to perform worse that white people. The differing performances, that were comprehensively documented, can be seen as a result of the interviewers behaving differently towards the black and towards the white candidates. </a:t>
            </a:r>
          </a:p>
          <a:p>
            <a:pPr marL="180975" indent="0">
              <a:buNone/>
            </a:pPr>
            <a:r>
              <a:rPr lang="en-GB" dirty="0" smtClean="0"/>
              <a:t> </a:t>
            </a:r>
          </a:p>
          <a:p>
            <a:pPr marL="180975" indent="0">
              <a:buNone/>
            </a:pPr>
            <a:r>
              <a:rPr lang="en-GB" dirty="0" smtClean="0"/>
              <a:t>Alone the expectations that people have about certain characteristics of an object of perception, can lead to the person behaving in such a way that the object of perception actually exhibits the assumed characteristics.   </a:t>
            </a:r>
          </a:p>
          <a:p>
            <a:pPr marL="180975" indent="0">
              <a:buNone/>
            </a:pPr>
            <a:endParaRPr lang="en-GB" dirty="0" smtClean="0"/>
          </a:p>
          <a:p>
            <a:pPr marL="180975" indent="0">
              <a:buNone/>
            </a:pPr>
            <a:r>
              <a:rPr lang="en-GB" dirty="0" smtClean="0"/>
              <a:t>Stereotypes become consolidated through self-fulfilling prophecies and “seemingly” confirmed.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u="sng" dirty="0" smtClean="0"/>
              <a:t>Exercise</a:t>
            </a:r>
            <a:endParaRPr lang="en-GB" u="sng" dirty="0"/>
          </a:p>
        </p:txBody>
      </p:sp>
      <p:sp>
        <p:nvSpPr>
          <p:cNvPr id="3" name="Inhaltsplatzhalter 2"/>
          <p:cNvSpPr>
            <a:spLocks noGrp="1"/>
          </p:cNvSpPr>
          <p:nvPr>
            <p:ph type="body" idx="1"/>
          </p:nvPr>
        </p:nvSpPr>
        <p:spPr/>
        <p:txBody>
          <a:bodyPr>
            <a:normAutofit fontScale="47500" lnSpcReduction="20000"/>
          </a:bodyPr>
          <a:lstStyle/>
          <a:p>
            <a:pPr>
              <a:buNone/>
            </a:pPr>
            <a:endParaRPr lang="de-AT" dirty="0" smtClean="0"/>
          </a:p>
          <a:p>
            <a:pPr>
              <a:buNone/>
            </a:pPr>
            <a:r>
              <a:rPr lang="en-GB" dirty="0" smtClean="0"/>
              <a:t>Observe your own behaviour during a conversation with: </a:t>
            </a:r>
          </a:p>
          <a:p>
            <a:pPr>
              <a:buNone/>
            </a:pPr>
            <a:endParaRPr lang="en-GB" dirty="0" smtClean="0"/>
          </a:p>
          <a:p>
            <a:pPr>
              <a:buFont typeface="Wingdings" pitchFamily="2" charset="2"/>
              <a:buChar char="Ø"/>
            </a:pPr>
            <a:r>
              <a:rPr lang="en-GB" dirty="0" smtClean="0"/>
              <a:t>a person of the opposite sex</a:t>
            </a:r>
          </a:p>
          <a:p>
            <a:pPr>
              <a:buFont typeface="Wingdings" pitchFamily="2" charset="2"/>
              <a:buChar char="Ø"/>
            </a:pPr>
            <a:r>
              <a:rPr lang="en-GB" dirty="0" smtClean="0"/>
              <a:t>with a homosexual person, if possible</a:t>
            </a:r>
          </a:p>
          <a:p>
            <a:pPr>
              <a:buFont typeface="Wingdings" pitchFamily="2" charset="2"/>
              <a:buChar char="Ø"/>
            </a:pPr>
            <a:r>
              <a:rPr lang="en-GB" dirty="0" smtClean="0"/>
              <a:t>a person who has a physical disability</a:t>
            </a:r>
          </a:p>
          <a:p>
            <a:pPr>
              <a:buFont typeface="Wingdings" pitchFamily="2" charset="2"/>
              <a:buChar char="Ø"/>
            </a:pPr>
            <a:r>
              <a:rPr lang="en-GB" dirty="0" smtClean="0"/>
              <a:t>a person from a different ethnic background to yours</a:t>
            </a:r>
          </a:p>
          <a:p>
            <a:pPr>
              <a:buNone/>
            </a:pPr>
            <a:endParaRPr lang="en-GB" dirty="0" smtClean="0"/>
          </a:p>
          <a:p>
            <a:pPr marL="180975" indent="0">
              <a:buNone/>
            </a:pPr>
            <a:r>
              <a:rPr lang="en-GB" dirty="0" smtClean="0"/>
              <a:t>Do you behave differently? Are you more agitated, quieter, more excited, calmer? Do you speak differently (louder, slower, more broken)? How close do you get to the particular person? Do you listen to the person seriously? To whom are you more friendly, courteous? To whom are you more matter-of-fact, reserved?</a:t>
            </a:r>
          </a:p>
          <a:p>
            <a:pPr marL="180975" indent="0">
              <a:buNone/>
            </a:pPr>
            <a:endParaRPr lang="en-GB" dirty="0" smtClean="0"/>
          </a:p>
          <a:p>
            <a:pPr marL="180975" indent="0">
              <a:buNone/>
            </a:pPr>
            <a:r>
              <a:rPr lang="en-GB" dirty="0" smtClean="0"/>
              <a:t>Compare each conversation to one with a person of your own gender or other group you belong to! </a:t>
            </a:r>
          </a:p>
        </p:txBody>
      </p:sp>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530</Words>
  <Application>Microsoft Office PowerPoint</Application>
  <PresentationFormat>Bildschirmpräsentation (4:3)</PresentationFormat>
  <Paragraphs>43</Paragraphs>
  <Slides>7</Slides>
  <Notes>2</Notes>
  <HiddenSlides>0</HiddenSlides>
  <MMClips>0</MMClips>
  <ScaleCrop>false</ScaleCrop>
  <HeadingPairs>
    <vt:vector size="4" baseType="variant">
      <vt:variant>
        <vt:lpstr>Design</vt:lpstr>
      </vt:variant>
      <vt:variant>
        <vt:i4>1</vt:i4>
      </vt:variant>
      <vt:variant>
        <vt:lpstr>Folientitel</vt:lpstr>
      </vt:variant>
      <vt:variant>
        <vt:i4>7</vt:i4>
      </vt:variant>
    </vt:vector>
  </HeadingPairs>
  <TitlesOfParts>
    <vt:vector size="8" baseType="lpstr">
      <vt:lpstr>1_OpenPROF</vt:lpstr>
      <vt:lpstr>Diversity: from Stereotype to Discrimination</vt:lpstr>
      <vt:lpstr>Stereotypes come true A study by Word, Zanna &amp; Cooper 1974</vt:lpstr>
      <vt:lpstr>The approach</vt:lpstr>
      <vt:lpstr>Result</vt:lpstr>
      <vt:lpstr>Result</vt:lpstr>
      <vt:lpstr>Summary</vt:lpstr>
      <vt:lpstr>Exercise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Vom Stereotyp zur Diskriminierung</dc:title>
  <dc:creator>Gabi Metz</dc:creator>
  <cp:lastModifiedBy>Veronika Rechberger</cp:lastModifiedBy>
  <cp:revision>32</cp:revision>
  <dcterms:created xsi:type="dcterms:W3CDTF">2016-06-02T11:14:26Z</dcterms:created>
  <dcterms:modified xsi:type="dcterms:W3CDTF">2016-06-29T11:50:13Z</dcterms:modified>
</cp:coreProperties>
</file>