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0"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9" name="Shape 11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6" name="Shape 12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1141998" y="1201971"/>
            <a:ext cx="6630402" cy="23730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0" name="Shape 20"/>
          <p:cNvSpPr txBox="1"/>
          <p:nvPr>
            <p:ph idx="1" type="subTitle"/>
          </p:nvPr>
        </p:nvSpPr>
        <p:spPr>
          <a:xfrm>
            <a:off x="1141999" y="3692460"/>
            <a:ext cx="6630400" cy="2102354"/>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Arial"/>
                <a:ea typeface="Arial"/>
                <a:cs typeface="Arial"/>
                <a:sym typeface="Arial"/>
              </a:defRPr>
            </a:lvl1pPr>
            <a:lvl2pPr indent="0" lvl="1" marL="457200" marR="0" rtl="0" algn="ctr">
              <a:spcBef>
                <a:spcPts val="560"/>
              </a:spcBef>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1" type="body"/>
          </p:nvPr>
        </p:nvSpPr>
        <p:spPr>
          <a:xfrm rot="5400000">
            <a:off x="2299931" y="442268"/>
            <a:ext cx="4354694" cy="6670557"/>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8" name="Shape 7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508673" y="2395364"/>
            <a:ext cx="5851525" cy="1610071"/>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3" name="Shape 83"/>
          <p:cNvSpPr txBox="1"/>
          <p:nvPr>
            <p:ph idx="1" type="body"/>
          </p:nvPr>
        </p:nvSpPr>
        <p:spPr>
          <a:xfrm rot="5400000">
            <a:off x="883735" y="532900"/>
            <a:ext cx="5851525" cy="53350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 name="Shape 26"/>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1174016" y="4406900"/>
            <a:ext cx="6638538"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1174016" y="2906713"/>
            <a:ext cx="6638540" cy="1500187"/>
          </a:xfrm>
          <a:prstGeom prst="rect">
            <a:avLst/>
          </a:prstGeom>
          <a:noFill/>
          <a:ln>
            <a:noFill/>
          </a:ln>
        </p:spPr>
        <p:txBody>
          <a:bodyPr anchorCtr="0" anchor="b" bIns="91425" lIns="91425" rIns="91425" tIns="91425"/>
          <a:lstStyle>
            <a:lvl1pPr indent="0" lvl="0" marL="0" rtl="0">
              <a:spcBef>
                <a:spcPts val="0"/>
              </a:spcBef>
              <a:buClr>
                <a:srgbClr val="888888"/>
              </a:buClr>
              <a:buNone/>
              <a:defRPr sz="2000">
                <a:solidFill>
                  <a:srgbClr val="888888"/>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Font typeface="Calibri"/>
              <a:buNone/>
              <a:defRPr sz="1400">
                <a:solidFill>
                  <a:srgbClr val="888888"/>
                </a:solidFill>
              </a:defRPr>
            </a:lvl6pPr>
            <a:lvl7pPr indent="0" lvl="6" marL="2743200" rtl="0">
              <a:spcBef>
                <a:spcPts val="0"/>
              </a:spcBef>
              <a:buClr>
                <a:srgbClr val="888888"/>
              </a:buClr>
              <a:buFont typeface="Calibri"/>
              <a:buNone/>
              <a:defRPr sz="1400">
                <a:solidFill>
                  <a:srgbClr val="888888"/>
                </a:solidFill>
              </a:defRPr>
            </a:lvl7pPr>
            <a:lvl8pPr indent="0" lvl="7" marL="3200400" rtl="0">
              <a:spcBef>
                <a:spcPts val="0"/>
              </a:spcBef>
              <a:buClr>
                <a:srgbClr val="888888"/>
              </a:buClr>
              <a:buFont typeface="Calibri"/>
              <a:buNone/>
              <a:defRPr sz="1400">
                <a:solidFill>
                  <a:srgbClr val="888888"/>
                </a:solidFill>
              </a:defRPr>
            </a:lvl8pPr>
            <a:lvl9pPr indent="0" lvl="8" marL="3657600" rtl="0">
              <a:spcBef>
                <a:spcPts val="0"/>
              </a:spcBef>
              <a:buClr>
                <a:srgbClr val="888888"/>
              </a:buClr>
              <a:buFont typeface="Calibri"/>
              <a:buNone/>
              <a:defRPr sz="1400">
                <a:solidFill>
                  <a:srgbClr val="888888"/>
                </a:solidFill>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1141998" y="1600200"/>
            <a:ext cx="3353801"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39" name="Shape 39"/>
          <p:cNvSpPr txBox="1"/>
          <p:nvPr>
            <p:ph idx="2" type="body"/>
          </p:nvPr>
        </p:nvSpPr>
        <p:spPr>
          <a:xfrm>
            <a:off x="4648200" y="1600200"/>
            <a:ext cx="3164356"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40" name="Shape 4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6" name="Shape 4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7" name="Shape 4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8" name="Shape 4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141998" y="722862"/>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1183933" y="4800600"/>
            <a:ext cx="6628623"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p:nvPr>
            <p:ph idx="2" type="pic"/>
          </p:nvPr>
        </p:nvSpPr>
        <p:spPr>
          <a:xfrm>
            <a:off x="1183933" y="207244"/>
            <a:ext cx="6628623" cy="4114800"/>
          </a:xfrm>
          <a:prstGeom prst="rect">
            <a:avLst/>
          </a:prstGeom>
          <a:noFill/>
          <a:ln>
            <a:noFill/>
          </a:ln>
        </p:spPr>
        <p:txBody>
          <a:bodyPr anchorCtr="0" anchor="ctr" bIns="91425" lIns="91425" rIns="91425" tIns="91425"/>
          <a:lstStyle>
            <a:lvl1pPr indent="0" lvl="0" marL="0" marR="0" rtl="0" algn="l">
              <a:spcBef>
                <a:spcPts val="0"/>
              </a:spcBef>
              <a:buClr>
                <a:srgbClr val="888888"/>
              </a:buClr>
              <a:buFont typeface="Calibri"/>
              <a:buNone/>
              <a:defRPr b="0" i="0" sz="3200" u="none" cap="none" strike="noStrike">
                <a:solidFill>
                  <a:srgbClr val="888888"/>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 type="body"/>
          </p:nvPr>
        </p:nvSpPr>
        <p:spPr>
          <a:xfrm>
            <a:off x="1183933" y="5367337"/>
            <a:ext cx="6628623" cy="804861"/>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02.gif"/><Relationship Id="rId2" Type="http://schemas.openxmlformats.org/officeDocument/2006/relationships/image" Target="../media/image01.gif"/><Relationship Id="rId3" Type="http://schemas.openxmlformats.org/officeDocument/2006/relationships/image" Target="../media/image03.png"/><Relationship Id="rId4" Type="http://schemas.openxmlformats.org/officeDocument/2006/relationships/image" Target="../media/image00.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2.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E9E9"/>
        </a:solidFill>
      </p:bgPr>
    </p:bg>
    <p:spTree>
      <p:nvGrpSpPr>
        <p:cNvPr id="5" name="Shape 5"/>
        <p:cNvGrpSpPr/>
        <p:nvPr/>
      </p:nvGrpSpPr>
      <p:grpSpPr>
        <a:xfrm>
          <a:off x="0" y="0"/>
          <a:ext cx="0" cy="0"/>
          <a:chOff x="0" y="0"/>
          <a:chExt cx="0" cy="0"/>
        </a:xfrm>
      </p:grpSpPr>
      <p:pic>
        <p:nvPicPr>
          <p:cNvPr descr="bot_bgr_kr.gif" id="6" name="Shape 6"/>
          <p:cNvPicPr preferRelativeResize="0"/>
          <p:nvPr/>
        </p:nvPicPr>
        <p:blipFill rotWithShape="1">
          <a:blip r:embed="rId1">
            <a:alphaModFix/>
          </a:blip>
          <a:srcRect b="0" l="0" r="0" t="0"/>
          <a:stretch/>
        </p:blipFill>
        <p:spPr>
          <a:xfrm>
            <a:off x="0" y="4736855"/>
            <a:ext cx="9144000" cy="2121143"/>
          </a:xfrm>
          <a:prstGeom prst="rect">
            <a:avLst/>
          </a:prstGeom>
          <a:noFill/>
          <a:ln>
            <a:noFill/>
          </a:ln>
        </p:spPr>
      </p:pic>
      <p:pic>
        <p:nvPicPr>
          <p:cNvPr descr="back_full.gif" id="7" name="Shape 7"/>
          <p:cNvPicPr preferRelativeResize="0"/>
          <p:nvPr/>
        </p:nvPicPr>
        <p:blipFill rotWithShape="1">
          <a:blip r:embed="rId2">
            <a:alphaModFix/>
          </a:blip>
          <a:srcRect b="0" l="0" r="0" t="0"/>
          <a:stretch/>
        </p:blipFill>
        <p:spPr>
          <a:xfrm>
            <a:off x="0" y="0"/>
            <a:ext cx="9144000" cy="5861359"/>
          </a:xfrm>
          <a:prstGeom prst="rect">
            <a:avLst/>
          </a:prstGeom>
          <a:noFill/>
          <a:ln>
            <a:noFill/>
          </a:ln>
        </p:spPr>
      </p:pic>
      <p:sp>
        <p:nvSpPr>
          <p:cNvPr id="8" name="Shape 8"/>
          <p:cNvSpPr txBox="1"/>
          <p:nvPr>
            <p:ph type="title"/>
          </p:nvPr>
        </p:nvSpPr>
        <p:spPr>
          <a:xfrm>
            <a:off x="1141998" y="274637"/>
            <a:ext cx="6670558"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buClr>
                <a:schemeClr val="dk1"/>
              </a:buClr>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buClr>
                <a:schemeClr val="dk1"/>
              </a:buClr>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9pPr>
          </a:lstStyle>
          <a:p/>
        </p:txBody>
      </p:sp>
      <p:sp>
        <p:nvSpPr>
          <p:cNvPr id="10" name="Shape 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None/>
            </a:pPr>
            <a:r>
              <a:t/>
            </a:r>
            <a:endParaRPr b="0" i="0" sz="1200" u="none" cap="none" strike="noStrike">
              <a:solidFill>
                <a:srgbClr val="888888"/>
              </a:solidFill>
              <a:latin typeface="Calibri"/>
              <a:ea typeface="Calibri"/>
              <a:cs typeface="Calibri"/>
              <a:sym typeface="Calibri"/>
            </a:endParaRPr>
          </a:p>
        </p:txBody>
      </p:sp>
      <p:sp>
        <p:nvSpPr>
          <p:cNvPr id="13" name="Shape 13"/>
          <p:cNvSpPr/>
          <p:nvPr/>
        </p:nvSpPr>
        <p:spPr>
          <a:xfrm>
            <a:off x="3124200" y="6500625"/>
            <a:ext cx="184666" cy="307777"/>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400" u="none" cap="none" strike="noStrike">
              <a:solidFill>
                <a:srgbClr val="454851"/>
              </a:solidFill>
              <a:latin typeface="Arial"/>
              <a:ea typeface="Arial"/>
              <a:cs typeface="Arial"/>
              <a:sym typeface="Arial"/>
            </a:endParaRPr>
          </a:p>
        </p:txBody>
      </p:sp>
      <p:sp>
        <p:nvSpPr>
          <p:cNvPr id="14" name="Shape 14"/>
          <p:cNvSpPr/>
          <p:nvPr/>
        </p:nvSpPr>
        <p:spPr>
          <a:xfrm>
            <a:off x="8166635" y="6452587"/>
            <a:ext cx="80021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000" u="none" cap="none" strike="noStrike">
                <a:solidFill>
                  <a:srgbClr val="3F404A"/>
                </a:solidFill>
                <a:latin typeface="Arial"/>
                <a:ea typeface="Arial"/>
                <a:cs typeface="Arial"/>
                <a:sym typeface="Arial"/>
              </a:rPr>
              <a:t>openprof.eu</a:t>
            </a:r>
          </a:p>
        </p:txBody>
      </p:sp>
      <p:sp>
        <p:nvSpPr>
          <p:cNvPr id="15" name="Shape 15"/>
          <p:cNvSpPr/>
          <p:nvPr/>
        </p:nvSpPr>
        <p:spPr>
          <a:xfrm>
            <a:off x="3498060" y="6459864"/>
            <a:ext cx="2477774"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000" u="none" cap="none" strike="noStrike">
                <a:solidFill>
                  <a:srgbClr val="3F404A"/>
                </a:solidFill>
                <a:latin typeface="Arial"/>
                <a:ea typeface="Arial"/>
                <a:cs typeface="Arial"/>
                <a:sym typeface="Arial"/>
              </a:rPr>
              <a:t>Project No. 2014-1-LT01-KA202-000562</a:t>
            </a:r>
          </a:p>
        </p:txBody>
      </p:sp>
      <p:pic>
        <p:nvPicPr>
          <p:cNvPr descr="erasmusplus_logo.png" id="16" name="Shape 16"/>
          <p:cNvPicPr preferRelativeResize="0"/>
          <p:nvPr/>
        </p:nvPicPr>
        <p:blipFill rotWithShape="1">
          <a:blip r:embed="rId3">
            <a:alphaModFix/>
          </a:blip>
          <a:srcRect b="0" l="0" r="0" t="0"/>
          <a:stretch/>
        </p:blipFill>
        <p:spPr>
          <a:xfrm>
            <a:off x="6721121" y="184478"/>
            <a:ext cx="2245734" cy="494341"/>
          </a:xfrm>
          <a:prstGeom prst="rect">
            <a:avLst/>
          </a:prstGeom>
          <a:noFill/>
          <a:ln>
            <a:noFill/>
          </a:ln>
        </p:spPr>
      </p:pic>
      <p:pic>
        <p:nvPicPr>
          <p:cNvPr descr="oficialus_logo_296x200_0.png" id="17" name="Shape 17"/>
          <p:cNvPicPr preferRelativeResize="0"/>
          <p:nvPr/>
        </p:nvPicPr>
        <p:blipFill rotWithShape="1">
          <a:blip r:embed="rId4">
            <a:alphaModFix/>
          </a:blip>
          <a:srcRect b="0" l="0" r="0" t="0"/>
          <a:stretch/>
        </p:blipFill>
        <p:spPr>
          <a:xfrm>
            <a:off x="0" y="0"/>
            <a:ext cx="1434138" cy="9690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youtu.be/FyqpcM9VOP4" TargetMode="External"/><Relationship Id="rId4" Type="http://schemas.openxmlformats.org/officeDocument/2006/relationships/hyperlink" Target="https://youtu.be/FyqpcM9VOP4" TargetMode="External"/><Relationship Id="rId5" Type="http://schemas.openxmlformats.org/officeDocument/2006/relationships/hyperlink" Target="https://youtu.be/FyqpcM9VOP4" TargetMode="External"/><Relationship Id="rId6" Type="http://schemas.openxmlformats.org/officeDocument/2006/relationships/hyperlink" Target="https://youtu.be/FyqpcM9VOP4" TargetMode="External"/><Relationship Id="rId7" Type="http://schemas.openxmlformats.org/officeDocument/2006/relationships/hyperlink" Target="http://youtube.com/v/FyqpcM9VOP4" TargetMode="External"/><Relationship Id="rId8" Type="http://schemas.openxmlformats.org/officeDocument/2006/relationships/image" Target="../media/image0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1141996" y="1554008"/>
            <a:ext cx="6885470" cy="23730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Arial"/>
              <a:buNone/>
            </a:pPr>
            <a:r>
              <a:rPr lang="en-US"/>
              <a:t>Tomar decisiones en grupo de manera consensuada</a:t>
            </a:r>
            <a:r>
              <a:rPr b="0" i="0" lang="en-US" sz="4400" u="none" cap="none" strike="noStrike">
                <a:solidFill>
                  <a:schemeClr val="dk1"/>
                </a:solidFill>
                <a:latin typeface="Arial"/>
                <a:ea typeface="Arial"/>
                <a:cs typeface="Arial"/>
                <a:sym typeface="Arial"/>
              </a:rPr>
              <a:t> </a:t>
            </a:r>
          </a:p>
        </p:txBody>
      </p:sp>
      <p:sp>
        <p:nvSpPr>
          <p:cNvPr id="92" name="Shape 92"/>
          <p:cNvSpPr txBox="1"/>
          <p:nvPr>
            <p:ph idx="1" type="subTitle"/>
          </p:nvPr>
        </p:nvSpPr>
        <p:spPr>
          <a:xfrm>
            <a:off x="1141999" y="4485373"/>
            <a:ext cx="6630400" cy="1520791"/>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3200" u="none" cap="none" strike="noStrike">
                <a:solidFill>
                  <a:srgbClr val="888888"/>
                </a:solidFill>
                <a:latin typeface="Arial"/>
                <a:ea typeface="Arial"/>
                <a:cs typeface="Arial"/>
                <a:sym typeface="Arial"/>
              </a:rPr>
              <a:t>Fondo Formación Euskadi, S.L.L.</a:t>
            </a:r>
          </a:p>
        </p:txBody>
      </p:sp>
      <p:sp>
        <p:nvSpPr>
          <p:cNvPr id="93" name="Shape 9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lang="en-US" sz="3200"/>
              <a:t>Objetivos</a:t>
            </a:r>
            <a:br>
              <a:rPr b="0" i="0" lang="en-US" sz="3200" u="none" cap="none" strike="noStrike">
                <a:solidFill>
                  <a:schemeClr val="dk1"/>
                </a:solidFill>
                <a:latin typeface="Arial"/>
                <a:ea typeface="Arial"/>
                <a:cs typeface="Arial"/>
                <a:sym typeface="Arial"/>
              </a:rPr>
            </a:br>
          </a:p>
        </p:txBody>
      </p:sp>
      <p:sp>
        <p:nvSpPr>
          <p:cNvPr id="99" name="Shape 99"/>
          <p:cNvSpPr txBox="1"/>
          <p:nvPr>
            <p:ph idx="1" type="subTitle"/>
          </p:nvPr>
        </p:nvSpPr>
        <p:spPr>
          <a:xfrm>
            <a:off x="1207121" y="2556183"/>
            <a:ext cx="6630300" cy="1520700"/>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n-US" sz="2800"/>
              <a:t>Hacer que los estudiantes tomen decisiones democraticamente y participativamente</a:t>
            </a:r>
          </a:p>
          <a:p>
            <a:pPr indent="0" lvl="0" marL="0" marR="0" rtl="0" algn="l">
              <a:spcBef>
                <a:spcPts val="0"/>
              </a:spcBef>
              <a:buClr>
                <a:srgbClr val="888888"/>
              </a:buClr>
              <a:buSzPct val="100000"/>
              <a:buFont typeface="Arial"/>
              <a:buChar char="•"/>
            </a:pPr>
            <a:r>
              <a:rPr lang="en-US" sz="2800"/>
              <a:t>Fomentar el diálogo y el debate</a:t>
            </a:r>
          </a:p>
          <a:p>
            <a:pPr indent="0" lvl="0" marL="0" marR="0" rtl="0" algn="l">
              <a:spcBef>
                <a:spcPts val="0"/>
              </a:spcBef>
              <a:buClr>
                <a:srgbClr val="888888"/>
              </a:buClr>
              <a:buSzPct val="100000"/>
              <a:buFont typeface="Arial"/>
              <a:buChar char="•"/>
            </a:pPr>
            <a:r>
              <a:rPr lang="en-US" sz="2800"/>
              <a:t>Enseñar de manera clara y ordenada las conclusiones al resto del grupo</a:t>
            </a:r>
          </a:p>
          <a:p>
            <a:pPr lvl="0" marR="0" rtl="0" algn="l">
              <a:spcBef>
                <a:spcPts val="560"/>
              </a:spcBef>
              <a:buNone/>
            </a:pPr>
            <a:r>
              <a:t/>
            </a:r>
            <a:endParaRPr/>
          </a:p>
          <a:p>
            <a:pPr indent="0" lvl="0" marL="0" marR="0" rtl="0" algn="l">
              <a:spcBef>
                <a:spcPts val="560"/>
              </a:spcBef>
              <a:buClr>
                <a:srgbClr val="888888"/>
              </a:buClr>
              <a:buSzPct val="100000"/>
              <a:buFont typeface="Arial"/>
              <a:buNone/>
            </a:pPr>
            <a:r>
              <a:t/>
            </a:r>
            <a:endParaRPr b="0" i="0" sz="2800" u="none" cap="none" strike="noStrike">
              <a:solidFill>
                <a:srgbClr val="888888"/>
              </a:solidFill>
              <a:latin typeface="Arial"/>
              <a:ea typeface="Arial"/>
              <a:cs typeface="Arial"/>
              <a:sym typeface="Arial"/>
            </a:endParaRPr>
          </a:p>
        </p:txBody>
      </p:sp>
      <p:sp>
        <p:nvSpPr>
          <p:cNvPr id="100" name="Shape 10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Activi</a:t>
            </a:r>
            <a:r>
              <a:rPr lang="en-US" sz="3200"/>
              <a:t>dad</a:t>
            </a:r>
            <a:r>
              <a:rPr b="0" i="0" lang="en-US" sz="3200" u="none" cap="none" strike="noStrike">
                <a:solidFill>
                  <a:schemeClr val="dk1"/>
                </a:solidFill>
                <a:latin typeface="Arial"/>
                <a:ea typeface="Arial"/>
                <a:cs typeface="Arial"/>
                <a:sym typeface="Arial"/>
              </a:rPr>
              <a:t> (1/2)</a:t>
            </a:r>
            <a:br>
              <a:rPr b="0" i="0" lang="en-US" sz="3200" u="none" cap="none" strike="noStrike">
                <a:solidFill>
                  <a:schemeClr val="dk1"/>
                </a:solidFill>
                <a:latin typeface="Arial"/>
                <a:ea typeface="Arial"/>
                <a:cs typeface="Arial"/>
                <a:sym typeface="Arial"/>
              </a:rPr>
            </a:br>
          </a:p>
        </p:txBody>
      </p:sp>
      <p:sp>
        <p:nvSpPr>
          <p:cNvPr id="106" name="Shape 106"/>
          <p:cNvSpPr txBox="1"/>
          <p:nvPr>
            <p:ph idx="1" type="subTitle"/>
          </p:nvPr>
        </p:nvSpPr>
        <p:spPr>
          <a:xfrm>
            <a:off x="1141996" y="1992428"/>
            <a:ext cx="6630400" cy="1520791"/>
          </a:xfrm>
          <a:prstGeom prst="rect">
            <a:avLst/>
          </a:prstGeom>
          <a:noFill/>
          <a:ln>
            <a:noFill/>
          </a:ln>
        </p:spPr>
        <p:txBody>
          <a:bodyPr anchorCtr="0" anchor="t" bIns="45700" lIns="91425" rIns="91425" tIns="45700">
            <a:noAutofit/>
          </a:bodyPr>
          <a:lstStyle/>
          <a:p>
            <a:pPr indent="-457200" lvl="0" marL="457200" marR="0" rtl="0" algn="just">
              <a:spcBef>
                <a:spcPts val="0"/>
              </a:spcBef>
              <a:buClr>
                <a:srgbClr val="888888"/>
              </a:buClr>
              <a:buSzPct val="100000"/>
              <a:buFont typeface="Calibri"/>
              <a:buAutoNum type="arabicPeriod"/>
            </a:pPr>
            <a:r>
              <a:rPr lang="en-US" sz="2200"/>
              <a:t>Explicar la dinámica: </a:t>
            </a:r>
          </a:p>
          <a:p>
            <a:pPr indent="0" lvl="0" marL="355600" marR="0" rtl="0" algn="just">
              <a:spcBef>
                <a:spcPts val="440"/>
              </a:spcBef>
              <a:buClr>
                <a:srgbClr val="888888"/>
              </a:buClr>
              <a:buSzPct val="100000"/>
              <a:buFont typeface="Noto Symbol"/>
              <a:buChar char="❖"/>
            </a:pPr>
            <a:r>
              <a:rPr b="0" i="0" lang="en-US" sz="2200" u="none" cap="none" strike="noStrike">
                <a:solidFill>
                  <a:srgbClr val="888888"/>
                </a:solidFill>
                <a:latin typeface="Arial"/>
                <a:ea typeface="Arial"/>
                <a:cs typeface="Arial"/>
                <a:sym typeface="Arial"/>
              </a:rPr>
              <a:t>Obje</a:t>
            </a:r>
            <a:r>
              <a:rPr lang="en-US" sz="2200"/>
              <a:t>tivo</a:t>
            </a:r>
            <a:r>
              <a:rPr b="0" i="0" lang="en-US" sz="2200" u="none" cap="none" strike="noStrike">
                <a:solidFill>
                  <a:srgbClr val="888888"/>
                </a:solidFill>
                <a:latin typeface="Arial"/>
                <a:ea typeface="Arial"/>
                <a:cs typeface="Arial"/>
                <a:sym typeface="Arial"/>
              </a:rPr>
              <a:t>: El profeso</a:t>
            </a:r>
            <a:r>
              <a:rPr lang="en-US" sz="2200"/>
              <a:t>r introduce la dinámica al grupo (estudiantes)</a:t>
            </a:r>
            <a:r>
              <a:rPr b="0" i="0" lang="en-US" sz="2200" u="none" cap="none" strike="noStrike">
                <a:solidFill>
                  <a:srgbClr val="888888"/>
                </a:solidFill>
                <a:latin typeface="Arial"/>
                <a:ea typeface="Arial"/>
                <a:cs typeface="Arial"/>
                <a:sym typeface="Arial"/>
              </a:rPr>
              <a:t> The teacher introduces the dynamic to the group (students)</a:t>
            </a:r>
          </a:p>
          <a:p>
            <a:pPr indent="0" lvl="0" marL="355600" marR="0" rtl="0" algn="just">
              <a:spcBef>
                <a:spcPts val="440"/>
              </a:spcBef>
              <a:buClr>
                <a:srgbClr val="888888"/>
              </a:buClr>
              <a:buSzPct val="100000"/>
              <a:buFont typeface="Noto Symbol"/>
              <a:buChar char="❖"/>
            </a:pPr>
            <a:r>
              <a:rPr b="0" i="0" lang="en-US" sz="2200" u="none" cap="none" strike="noStrike">
                <a:solidFill>
                  <a:srgbClr val="888888"/>
                </a:solidFill>
                <a:latin typeface="Arial"/>
                <a:ea typeface="Arial"/>
                <a:cs typeface="Arial"/>
                <a:sym typeface="Arial"/>
              </a:rPr>
              <a:t>Dura</a:t>
            </a:r>
            <a:r>
              <a:rPr lang="en-US" sz="2200"/>
              <a:t>ció</a:t>
            </a:r>
            <a:r>
              <a:rPr b="0" i="0" lang="en-US" sz="2200" u="none" cap="none" strike="noStrike">
                <a:solidFill>
                  <a:srgbClr val="888888"/>
                </a:solidFill>
                <a:latin typeface="Arial"/>
                <a:ea typeface="Arial"/>
                <a:cs typeface="Arial"/>
                <a:sym typeface="Arial"/>
              </a:rPr>
              <a:t>n: 3 min.</a:t>
            </a:r>
          </a:p>
          <a:p>
            <a:pPr indent="-457200" lvl="0" marL="457200" marR="0" rtl="0" algn="just">
              <a:spcBef>
                <a:spcPts val="440"/>
              </a:spcBef>
              <a:buClr>
                <a:srgbClr val="888888"/>
              </a:buClr>
              <a:buSzPct val="100000"/>
              <a:buFont typeface="Calibri"/>
              <a:buAutoNum type="arabicPeriod" startAt="2"/>
            </a:pPr>
            <a:r>
              <a:rPr lang="en-US" sz="2200"/>
              <a:t>Ejecución de la dinámica</a:t>
            </a:r>
          </a:p>
          <a:p>
            <a:pPr indent="-12700" lvl="0" marL="457200" marR="0" rtl="0" algn="just">
              <a:spcBef>
                <a:spcPts val="440"/>
              </a:spcBef>
              <a:buClr>
                <a:srgbClr val="888888"/>
              </a:buClr>
              <a:buSzPct val="25000"/>
              <a:buFont typeface="Arial"/>
              <a:buNone/>
            </a:pPr>
            <a:r>
              <a:rPr b="0" i="0" lang="en-US" sz="2200" u="none" cap="none" strike="noStrike">
                <a:solidFill>
                  <a:srgbClr val="888888"/>
                </a:solidFill>
                <a:latin typeface="Arial"/>
                <a:ea typeface="Arial"/>
                <a:cs typeface="Arial"/>
                <a:sym typeface="Arial"/>
              </a:rPr>
              <a:t>2.1. Di</a:t>
            </a:r>
            <a:r>
              <a:rPr lang="en-US" sz="2200"/>
              <a:t>vidir a los estudiantes en grupos para que debatan sobre un tema (15 mints.)</a:t>
            </a:r>
          </a:p>
          <a:p>
            <a:pPr indent="-12700" lvl="0" marL="457200" marR="0" rtl="0" algn="just">
              <a:spcBef>
                <a:spcPts val="440"/>
              </a:spcBef>
              <a:buClr>
                <a:srgbClr val="888888"/>
              </a:buClr>
              <a:buSzPct val="25000"/>
              <a:buFont typeface="Arial"/>
              <a:buNone/>
            </a:pPr>
            <a:r>
              <a:rPr b="0" i="0" lang="en-US" sz="2200" u="none" cap="none" strike="noStrike">
                <a:solidFill>
                  <a:srgbClr val="888888"/>
                </a:solidFill>
                <a:latin typeface="Arial"/>
                <a:ea typeface="Arial"/>
                <a:cs typeface="Arial"/>
                <a:sym typeface="Arial"/>
              </a:rPr>
              <a:t>2.2. </a:t>
            </a:r>
            <a:r>
              <a:rPr lang="en-US" sz="2200"/>
              <a:t>El representante de cada grupo presenta las principales ideas debatidas (5 mints)</a:t>
            </a:r>
          </a:p>
          <a:p>
            <a:pPr indent="-12700" lvl="0" marL="457200" marR="0" rtl="0" algn="just">
              <a:spcBef>
                <a:spcPts val="440"/>
              </a:spcBef>
              <a:buClr>
                <a:srgbClr val="888888"/>
              </a:buClr>
              <a:buSzPct val="25000"/>
              <a:buFont typeface="Arial"/>
              <a:buNone/>
            </a:pPr>
            <a:r>
              <a:rPr b="0" i="0" lang="en-US" sz="2200" u="none" cap="none" strike="noStrike">
                <a:solidFill>
                  <a:srgbClr val="888888"/>
                </a:solidFill>
                <a:latin typeface="Arial"/>
                <a:ea typeface="Arial"/>
                <a:cs typeface="Arial"/>
                <a:sym typeface="Arial"/>
              </a:rPr>
              <a:t>2.3. Todos los estudiantes intentarán llegar a un </a:t>
            </a:r>
            <a:r>
              <a:rPr lang="en-US" sz="2200"/>
              <a:t>consenso y auna misma conclusión.</a:t>
            </a:r>
          </a:p>
          <a:p>
            <a:pPr indent="-12700" lvl="0" marL="457200" marR="0" rtl="0" algn="just">
              <a:spcBef>
                <a:spcPts val="440"/>
              </a:spcBef>
              <a:buClr>
                <a:srgbClr val="888888"/>
              </a:buClr>
              <a:buSzPct val="25000"/>
              <a:buFont typeface="Arial"/>
              <a:buNone/>
            </a:pPr>
            <a:r>
              <a:t/>
            </a:r>
            <a:endParaRPr/>
          </a:p>
          <a:p>
            <a:pPr indent="0" lvl="0" marL="0" marR="0" rtl="0" algn="just">
              <a:spcBef>
                <a:spcPts val="440"/>
              </a:spcBef>
              <a:buClr>
                <a:srgbClr val="888888"/>
              </a:buClr>
              <a:buSzPct val="100000"/>
              <a:buFont typeface="Arial"/>
              <a:buNone/>
            </a:pPr>
            <a:r>
              <a:t/>
            </a:r>
            <a:endParaRPr b="0" i="0" sz="2200" u="none" cap="none" strike="noStrike">
              <a:solidFill>
                <a:srgbClr val="888888"/>
              </a:solidFill>
              <a:latin typeface="Arial"/>
              <a:ea typeface="Arial"/>
              <a:cs typeface="Arial"/>
              <a:sym typeface="Arial"/>
            </a:endParaRPr>
          </a:p>
        </p:txBody>
      </p:sp>
      <p:sp>
        <p:nvSpPr>
          <p:cNvPr id="107" name="Shape 10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Activi</a:t>
            </a:r>
            <a:r>
              <a:rPr lang="en-US" sz="3200"/>
              <a:t>dad</a:t>
            </a:r>
            <a:r>
              <a:rPr b="0" i="0" lang="en-US" sz="3200" u="none" cap="none" strike="noStrike">
                <a:solidFill>
                  <a:schemeClr val="dk1"/>
                </a:solidFill>
                <a:latin typeface="Arial"/>
                <a:ea typeface="Arial"/>
                <a:cs typeface="Arial"/>
                <a:sym typeface="Arial"/>
              </a:rPr>
              <a:t> (1/2)</a:t>
            </a:r>
            <a:br>
              <a:rPr b="0" i="0" lang="en-US" sz="3200" u="none" cap="none" strike="noStrike">
                <a:solidFill>
                  <a:schemeClr val="dk1"/>
                </a:solidFill>
                <a:latin typeface="Arial"/>
                <a:ea typeface="Arial"/>
                <a:cs typeface="Arial"/>
                <a:sym typeface="Arial"/>
              </a:rPr>
            </a:br>
          </a:p>
        </p:txBody>
      </p:sp>
      <p:sp>
        <p:nvSpPr>
          <p:cNvPr id="113" name="Shape 113"/>
          <p:cNvSpPr txBox="1"/>
          <p:nvPr>
            <p:ph idx="1" type="subTitle"/>
          </p:nvPr>
        </p:nvSpPr>
        <p:spPr>
          <a:xfrm>
            <a:off x="1141996" y="1992428"/>
            <a:ext cx="6630400" cy="1520791"/>
          </a:xfrm>
          <a:prstGeom prst="rect">
            <a:avLst/>
          </a:prstGeom>
          <a:noFill/>
          <a:ln>
            <a:noFill/>
          </a:ln>
        </p:spPr>
        <p:txBody>
          <a:bodyPr anchorCtr="0" anchor="t" bIns="45700" lIns="91425" rIns="91425" tIns="45700">
            <a:noAutofit/>
          </a:bodyPr>
          <a:lstStyle/>
          <a:p>
            <a:pPr indent="0" lvl="0" marL="355600" marR="0" rtl="0" algn="just">
              <a:spcBef>
                <a:spcPts val="0"/>
              </a:spcBef>
              <a:buClr>
                <a:srgbClr val="888888"/>
              </a:buClr>
              <a:buSzPct val="100000"/>
              <a:buFont typeface="Noto Symbol"/>
              <a:buNone/>
            </a:pPr>
            <a:r>
              <a:t/>
            </a:r>
            <a:endParaRPr b="0" i="0" sz="2200" u="none" cap="none" strike="noStrike">
              <a:solidFill>
                <a:srgbClr val="888888"/>
              </a:solidFill>
              <a:latin typeface="Arial"/>
              <a:ea typeface="Arial"/>
              <a:cs typeface="Arial"/>
              <a:sym typeface="Arial"/>
            </a:endParaRPr>
          </a:p>
          <a:p>
            <a:pPr indent="-4763" lvl="0" marL="4763" marR="0" rtl="0" algn="just">
              <a:spcBef>
                <a:spcPts val="440"/>
              </a:spcBef>
              <a:buClr>
                <a:srgbClr val="888888"/>
              </a:buClr>
              <a:buSzPct val="25000"/>
              <a:buFont typeface="Arial"/>
              <a:buNone/>
            </a:pPr>
            <a:r>
              <a:rPr b="0" i="0" lang="en-US" sz="2200" u="none" cap="none" strike="noStrike">
                <a:solidFill>
                  <a:srgbClr val="888888"/>
                </a:solidFill>
                <a:latin typeface="Arial"/>
                <a:ea typeface="Arial"/>
                <a:cs typeface="Arial"/>
                <a:sym typeface="Arial"/>
              </a:rPr>
              <a:t>3. </a:t>
            </a:r>
            <a:r>
              <a:rPr lang="en-US" sz="2200"/>
              <a:t>Evaluación:</a:t>
            </a:r>
          </a:p>
          <a:p>
            <a:pPr indent="0" lvl="0" marL="355600" marR="0" rtl="0" algn="just">
              <a:spcBef>
                <a:spcPts val="440"/>
              </a:spcBef>
              <a:buClr>
                <a:srgbClr val="888888"/>
              </a:buClr>
              <a:buSzPct val="100000"/>
              <a:buFont typeface="Noto Symbol"/>
              <a:buChar char="❖"/>
            </a:pPr>
            <a:r>
              <a:rPr b="0" i="0" lang="en-US" sz="2200" u="none" cap="none" strike="noStrike">
                <a:solidFill>
                  <a:srgbClr val="888888"/>
                </a:solidFill>
                <a:latin typeface="Arial"/>
                <a:ea typeface="Arial"/>
                <a:cs typeface="Arial"/>
                <a:sym typeface="Arial"/>
              </a:rPr>
              <a:t>Obje</a:t>
            </a:r>
            <a:r>
              <a:rPr lang="en-US" sz="2200"/>
              <a:t>tivo</a:t>
            </a:r>
            <a:r>
              <a:rPr b="0" i="0" lang="en-US" sz="2200" u="none" cap="none" strike="noStrike">
                <a:solidFill>
                  <a:srgbClr val="888888"/>
                </a:solidFill>
                <a:latin typeface="Arial"/>
                <a:ea typeface="Arial"/>
                <a:cs typeface="Arial"/>
                <a:sym typeface="Arial"/>
              </a:rPr>
              <a:t>: </a:t>
            </a:r>
            <a:r>
              <a:rPr lang="en-US" sz="2200"/>
              <a:t>El profesor hace la evaluación de la dinámica</a:t>
            </a:r>
          </a:p>
          <a:p>
            <a:pPr indent="0" lvl="0" marL="355600" marR="0" rtl="0" algn="just">
              <a:spcBef>
                <a:spcPts val="440"/>
              </a:spcBef>
              <a:buClr>
                <a:srgbClr val="888888"/>
              </a:buClr>
              <a:buSzPct val="100000"/>
              <a:buFont typeface="Noto Symbol"/>
              <a:buChar char="❖"/>
            </a:pPr>
            <a:r>
              <a:rPr b="0" i="0" lang="en-US" sz="2200" u="none" cap="none" strike="noStrike">
                <a:solidFill>
                  <a:srgbClr val="888888"/>
                </a:solidFill>
                <a:latin typeface="Arial"/>
                <a:ea typeface="Arial"/>
                <a:cs typeface="Arial"/>
                <a:sym typeface="Arial"/>
              </a:rPr>
              <a:t>Dura</a:t>
            </a:r>
            <a:r>
              <a:rPr lang="en-US" sz="2200"/>
              <a:t>c</a:t>
            </a:r>
            <a:r>
              <a:rPr b="0" i="0" lang="en-US" sz="2200" u="none" cap="none" strike="noStrike">
                <a:solidFill>
                  <a:srgbClr val="888888"/>
                </a:solidFill>
                <a:latin typeface="Arial"/>
                <a:ea typeface="Arial"/>
                <a:cs typeface="Arial"/>
                <a:sym typeface="Arial"/>
              </a:rPr>
              <a:t>i</a:t>
            </a:r>
            <a:r>
              <a:rPr lang="en-US" sz="2200"/>
              <a:t>ó</a:t>
            </a:r>
            <a:r>
              <a:rPr b="0" i="0" lang="en-US" sz="2200" u="none" cap="none" strike="noStrike">
                <a:solidFill>
                  <a:srgbClr val="888888"/>
                </a:solidFill>
                <a:latin typeface="Arial"/>
                <a:ea typeface="Arial"/>
                <a:cs typeface="Arial"/>
                <a:sym typeface="Arial"/>
              </a:rPr>
              <a:t>n: 10 min.</a:t>
            </a:r>
          </a:p>
          <a:p>
            <a:pPr indent="0" lvl="0" marL="0" marR="0" rtl="0" algn="just">
              <a:spcBef>
                <a:spcPts val="440"/>
              </a:spcBef>
              <a:buClr>
                <a:srgbClr val="888888"/>
              </a:buClr>
              <a:buSzPct val="100000"/>
              <a:buFont typeface="Arial"/>
              <a:buNone/>
            </a:pPr>
            <a:r>
              <a:t/>
            </a:r>
            <a:endParaRPr b="0" i="0" sz="2200" u="none" cap="none" strike="noStrike">
              <a:solidFill>
                <a:srgbClr val="888888"/>
              </a:solidFill>
              <a:latin typeface="Arial"/>
              <a:ea typeface="Arial"/>
              <a:cs typeface="Arial"/>
              <a:sym typeface="Arial"/>
            </a:endParaRPr>
          </a:p>
        </p:txBody>
      </p:sp>
      <p:sp>
        <p:nvSpPr>
          <p:cNvPr id="114" name="Shape 114"/>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
        <p:nvSpPr>
          <p:cNvPr id="115" name="Shape 115"/>
          <p:cNvSpPr txBox="1"/>
          <p:nvPr/>
        </p:nvSpPr>
        <p:spPr>
          <a:xfrm>
            <a:off x="5214244" y="4556033"/>
            <a:ext cx="2473799" cy="923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SzPct val="25000"/>
              <a:buNone/>
            </a:pPr>
            <a:r>
              <a:rPr b="0" i="1" lang="en-US" sz="1800" u="sng" cap="none" strike="noStrike">
                <a:solidFill>
                  <a:schemeClr val="hlink"/>
                </a:solidFill>
                <a:latin typeface="Calibri"/>
                <a:ea typeface="Calibri"/>
                <a:cs typeface="Calibri"/>
                <a:sym typeface="Calibri"/>
                <a:hlinkClick r:id="rId3"/>
              </a:rPr>
              <a:t>This i</a:t>
            </a:r>
            <a:r>
              <a:rPr i="1" lang="en-US" sz="1800" u="sng">
                <a:solidFill>
                  <a:schemeClr val="hlink"/>
                </a:solidFill>
                <a:latin typeface="Calibri"/>
                <a:ea typeface="Calibri"/>
                <a:cs typeface="Calibri"/>
                <a:sym typeface="Calibri"/>
                <a:hlinkClick r:id="rId4"/>
              </a:rPr>
              <a:t>s an ex</a:t>
            </a:r>
            <a:r>
              <a:rPr b="0" i="1" lang="en-US" sz="1800" u="sng" cap="none" strike="noStrike">
                <a:solidFill>
                  <a:schemeClr val="hlink"/>
                </a:solidFill>
                <a:latin typeface="Calibri"/>
                <a:ea typeface="Calibri"/>
                <a:cs typeface="Calibri"/>
                <a:sym typeface="Calibri"/>
                <a:hlinkClick r:id="rId5"/>
              </a:rPr>
              <a:t>ample of </a:t>
            </a:r>
            <a:r>
              <a:rPr i="1" lang="en-US" sz="1800" u="sng">
                <a:solidFill>
                  <a:schemeClr val="hlink"/>
                </a:solidFill>
                <a:latin typeface="Calibri"/>
                <a:ea typeface="Calibri"/>
                <a:cs typeface="Calibri"/>
                <a:sym typeface="Calibri"/>
                <a:hlinkClick r:id="rId6"/>
              </a:rPr>
              <a:t>this dynamic</a:t>
            </a:r>
          </a:p>
        </p:txBody>
      </p:sp>
      <p:sp>
        <p:nvSpPr>
          <p:cNvPr descr="Open Educational Resource for Open Professional Collaboration  for Innovation - Openprof project: Take decisions by consensus within a group" id="116" name="Shape 116" title="Consensus Video">
            <a:hlinkClick r:id="rId7"/>
          </p:cNvPr>
          <p:cNvSpPr/>
          <p:nvPr/>
        </p:nvSpPr>
        <p:spPr>
          <a:xfrm>
            <a:off x="1531175" y="4075750"/>
            <a:ext cx="3160700" cy="2370525"/>
          </a:xfrm>
          <a:prstGeom prst="rect">
            <a:avLst/>
          </a:prstGeom>
          <a:blipFill>
            <a:blip r:embed="rId8">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ctrTitle"/>
          </p:nvPr>
        </p:nvSpPr>
        <p:spPr>
          <a:xfrm>
            <a:off x="1141996" y="1799924"/>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lang="en-US" sz="3200"/>
              <a:t>Tomar decisiones de manera consensuada requiere cumplir condiciones previas:</a:t>
            </a:r>
          </a:p>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T</a:t>
            </a:r>
            <a:br>
              <a:rPr b="0" i="0" lang="en-US" sz="3200" u="none" cap="none" strike="noStrike">
                <a:solidFill>
                  <a:schemeClr val="dk1"/>
                </a:solidFill>
                <a:latin typeface="Arial"/>
                <a:ea typeface="Arial"/>
                <a:cs typeface="Arial"/>
                <a:sym typeface="Arial"/>
              </a:rPr>
            </a:br>
          </a:p>
        </p:txBody>
      </p:sp>
      <p:sp>
        <p:nvSpPr>
          <p:cNvPr id="122" name="Shape 122"/>
          <p:cNvSpPr txBox="1"/>
          <p:nvPr>
            <p:ph idx="1" type="subTitle"/>
          </p:nvPr>
        </p:nvSpPr>
        <p:spPr>
          <a:xfrm>
            <a:off x="1141996" y="2367815"/>
            <a:ext cx="6630400" cy="1520791"/>
          </a:xfrm>
          <a:prstGeom prst="rect">
            <a:avLst/>
          </a:prstGeom>
          <a:noFill/>
          <a:ln>
            <a:noFill/>
          </a:ln>
        </p:spPr>
        <p:txBody>
          <a:bodyPr anchorCtr="0" anchor="t" bIns="45700" lIns="91425" rIns="91425" tIns="45700">
            <a:noAutofit/>
          </a:bodyPr>
          <a:lstStyle/>
          <a:p>
            <a:pPr indent="0" lvl="0" marL="355600" marR="0" rtl="0" algn="just">
              <a:spcBef>
                <a:spcPts val="0"/>
              </a:spcBef>
              <a:buClr>
                <a:srgbClr val="888888"/>
              </a:buClr>
              <a:buSzPct val="100000"/>
              <a:buFont typeface="Noto Symbol"/>
              <a:buChar char="❖"/>
            </a:pPr>
            <a:r>
              <a:rPr lang="en-US" sz="2200"/>
              <a:t>Objetivo común</a:t>
            </a:r>
            <a:r>
              <a:rPr b="0" i="0" lang="en-US" sz="2200" u="none" cap="none" strike="noStrike">
                <a:solidFill>
                  <a:srgbClr val="888888"/>
                </a:solidFill>
                <a:latin typeface="Arial"/>
                <a:ea typeface="Arial"/>
                <a:cs typeface="Arial"/>
                <a:sym typeface="Arial"/>
              </a:rPr>
              <a:t>: Todo el mundo que </a:t>
            </a:r>
            <a:r>
              <a:rPr lang="en-US" sz="2200"/>
              <a:t>esté en la reunión debe tener un interés común. </a:t>
            </a:r>
          </a:p>
          <a:p>
            <a:pPr indent="0" lvl="0" marL="355600" marR="0" rtl="0" algn="just">
              <a:spcBef>
                <a:spcPts val="0"/>
              </a:spcBef>
              <a:buClr>
                <a:srgbClr val="888888"/>
              </a:buClr>
              <a:buSzPct val="100000"/>
              <a:buFont typeface="Noto Symbol"/>
              <a:buChar char="❖"/>
            </a:pPr>
            <a:r>
              <a:rPr lang="en-US" sz="2200"/>
              <a:t>Compromiso de consensuar: Consensuar requiere un compromiso, paciencia, tolerancia y voluntad.</a:t>
            </a:r>
          </a:p>
          <a:p>
            <a:pPr indent="0" lvl="0" marL="355600" marR="0" rtl="0" algn="just">
              <a:spcBef>
                <a:spcPts val="0"/>
              </a:spcBef>
              <a:buClr>
                <a:srgbClr val="888888"/>
              </a:buClr>
              <a:buSzPct val="100000"/>
              <a:buFont typeface="Noto Symbol"/>
              <a:buChar char="❖"/>
            </a:pPr>
            <a:r>
              <a:rPr lang="en-US" sz="2200"/>
              <a:t>Tiempo suficiente</a:t>
            </a:r>
          </a:p>
          <a:p>
            <a:pPr indent="0" lvl="0" marL="355600" marR="0" rtl="0" algn="just">
              <a:spcBef>
                <a:spcPts val="0"/>
              </a:spcBef>
              <a:buClr>
                <a:srgbClr val="888888"/>
              </a:buClr>
              <a:buSzPct val="100000"/>
              <a:buFont typeface="Noto Symbol"/>
              <a:buChar char="❖"/>
            </a:pPr>
            <a:r>
              <a:rPr lang="en-US" sz="2200"/>
              <a:t>Proceso claro: Es esencial que todo el grupo entienda el proceso utilizado en la reunión </a:t>
            </a:r>
          </a:p>
          <a:p>
            <a:pPr indent="0" lvl="0" marL="355600" marR="0" rtl="0" algn="just">
              <a:spcBef>
                <a:spcPts val="0"/>
              </a:spcBef>
              <a:buClr>
                <a:srgbClr val="888888"/>
              </a:buClr>
              <a:buSzPct val="100000"/>
              <a:buFont typeface="Noto Symbol"/>
              <a:buChar char="❖"/>
            </a:pPr>
            <a:r>
              <a:rPr lang="en-US" sz="2200"/>
              <a:t>Buena dinámica y participación activa; Nombrar uno o más moderadores.</a:t>
            </a:r>
          </a:p>
          <a:p>
            <a:pPr indent="0" lvl="0" marL="0" marR="0" rtl="0" algn="just">
              <a:spcBef>
                <a:spcPts val="440"/>
              </a:spcBef>
              <a:buClr>
                <a:srgbClr val="888888"/>
              </a:buClr>
              <a:buSzPct val="100000"/>
              <a:buFont typeface="Arial"/>
              <a:buNone/>
            </a:pPr>
            <a:r>
              <a:t/>
            </a:r>
            <a:endParaRPr b="0" i="0" sz="2200" u="none" cap="none" strike="noStrike">
              <a:solidFill>
                <a:srgbClr val="888888"/>
              </a:solidFill>
              <a:latin typeface="Arial"/>
              <a:ea typeface="Arial"/>
              <a:cs typeface="Arial"/>
              <a:sym typeface="Arial"/>
            </a:endParaRPr>
          </a:p>
        </p:txBody>
      </p:sp>
      <p:sp>
        <p:nvSpPr>
          <p:cNvPr id="123" name="Shape 12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idx="1" type="subTitle"/>
          </p:nvPr>
        </p:nvSpPr>
        <p:spPr>
          <a:xfrm>
            <a:off x="1141999" y="973373"/>
            <a:ext cx="6630400" cy="217223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888888"/>
              </a:buClr>
              <a:buSzPct val="25000"/>
              <a:buFont typeface="Arial"/>
              <a:buNone/>
            </a:pPr>
            <a:r>
              <a:rPr b="0" i="0" lang="en-US" sz="2960" u="none" cap="none" strike="noStrike">
                <a:solidFill>
                  <a:srgbClr val="888888"/>
                </a:solidFill>
                <a:latin typeface="Arial"/>
                <a:ea typeface="Arial"/>
                <a:cs typeface="Arial"/>
                <a:sym typeface="Arial"/>
              </a:rPr>
              <a:t>Produced by Fondo Formacion Euskadi in the framework of Erasmus+ project</a:t>
            </a:r>
            <a:br>
              <a:rPr b="0" i="0" lang="en-US" sz="2960" u="none" cap="none" strike="noStrike">
                <a:solidFill>
                  <a:srgbClr val="888888"/>
                </a:solidFill>
                <a:latin typeface="Arial"/>
                <a:ea typeface="Arial"/>
                <a:cs typeface="Arial"/>
                <a:sym typeface="Arial"/>
              </a:rPr>
            </a:br>
            <a:r>
              <a:rPr b="0" i="0" lang="en-US" sz="2960" u="none" cap="none" strike="noStrike">
                <a:solidFill>
                  <a:srgbClr val="888888"/>
                </a:solidFill>
                <a:latin typeface="Arial"/>
                <a:ea typeface="Arial"/>
                <a:cs typeface="Arial"/>
                <a:sym typeface="Arial"/>
              </a:rPr>
              <a:t>“Open Professional Collaboration for Innovation”</a:t>
            </a:r>
          </a:p>
        </p:txBody>
      </p:sp>
      <p:sp>
        <p:nvSpPr>
          <p:cNvPr id="129" name="Shape 129"/>
          <p:cNvSpPr txBox="1"/>
          <p:nvPr/>
        </p:nvSpPr>
        <p:spPr>
          <a:xfrm>
            <a:off x="1141999" y="2931935"/>
            <a:ext cx="6630400" cy="1365072"/>
          </a:xfrm>
          <a:prstGeom prst="rect">
            <a:avLst/>
          </a:prstGeom>
          <a:noFill/>
          <a:ln>
            <a:noFill/>
          </a:ln>
        </p:spPr>
        <p:txBody>
          <a:bodyPr anchorCtr="0" anchor="ctr" bIns="45700" lIns="91425" rIns="91425" tIns="45700">
            <a:noAutofit/>
          </a:bodyPr>
          <a:lstStyle/>
          <a:p>
            <a:pPr indent="0" lvl="0" marL="0" marR="0" rtl="0" algn="ctr">
              <a:spcBef>
                <a:spcPts val="0"/>
              </a:spcBef>
              <a:buClr>
                <a:srgbClr val="888888"/>
              </a:buClr>
              <a:buSzPct val="25000"/>
              <a:buFont typeface="Arial"/>
              <a:buNone/>
            </a:pPr>
            <a:r>
              <a:rPr b="0" i="0" lang="en-US" sz="3200" u="none" cap="none" strike="noStrike">
                <a:solidFill>
                  <a:srgbClr val="888888"/>
                </a:solidFill>
                <a:latin typeface="Arial"/>
                <a:ea typeface="Arial"/>
                <a:cs typeface="Arial"/>
                <a:sym typeface="Arial"/>
              </a:rPr>
              <a:t>Contributors: Marta Palacio</a:t>
            </a:r>
          </a:p>
        </p:txBody>
      </p:sp>
      <p:sp>
        <p:nvSpPr>
          <p:cNvPr id="130" name="Shape 130"/>
          <p:cNvSpPr txBox="1"/>
          <p:nvPr/>
        </p:nvSpPr>
        <p:spPr>
          <a:xfrm>
            <a:off x="1141999" y="4449407"/>
            <a:ext cx="6630400" cy="1365072"/>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buClr>
                <a:srgbClr val="888888"/>
              </a:buClr>
              <a:buSzPct val="25000"/>
              <a:buFont typeface="Arial"/>
              <a:buNone/>
            </a:pPr>
            <a:r>
              <a:rPr b="0" i="0" lang="en-US" sz="2000" u="none" cap="none" strike="noStrik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