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141998" y="1201971"/>
            <a:ext cx="6630402" cy="2373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141999" y="3692460"/>
            <a:ext cx="6630400" cy="2102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91075" y="6356362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2299931" y="442268"/>
            <a:ext cx="4354694" cy="667055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 rot="5400000">
            <a:off x="4508673" y="2395364"/>
            <a:ext cx="5851525" cy="16100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 rot="5400000">
            <a:off x="883735" y="532900"/>
            <a:ext cx="5851525" cy="53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74016" y="4406900"/>
            <a:ext cx="6638538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4000" b="1" cap="none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74016" y="2906713"/>
            <a:ext cx="663854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rgbClr val="888888"/>
              </a:buClr>
              <a:buNone/>
              <a:defRPr sz="2000">
                <a:solidFill>
                  <a:srgbClr val="888888"/>
                </a:solidFill>
              </a:defRPr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None/>
              <a:defRPr sz="1800">
                <a:solidFill>
                  <a:srgbClr val="888888"/>
                </a:solidFill>
              </a:defRPr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None/>
              <a:defRPr sz="1600">
                <a:solidFill>
                  <a:srgbClr val="888888"/>
                </a:solidFill>
              </a:defRPr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141998" y="1600200"/>
            <a:ext cx="335380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164356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141998" y="722862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1183933" y="4800600"/>
            <a:ext cx="6628623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pic" idx="2"/>
          </p:nvPr>
        </p:nvSpPr>
        <p:spPr>
          <a:xfrm>
            <a:off x="1183933" y="207244"/>
            <a:ext cx="6628623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1183933" y="5367337"/>
            <a:ext cx="6628623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E9E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 cstate="print">
            <a:alphaModFix/>
          </a:blip>
          <a:srcRect/>
          <a:stretch/>
        </p:blipFill>
        <p:spPr>
          <a:xfrm>
            <a:off x="0" y="4736855"/>
            <a:ext cx="9144000" cy="2121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/>
          <p:cNvPicPr preferRelativeResize="0"/>
          <p:nvPr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0" y="0"/>
            <a:ext cx="9144000" cy="586135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3124200" y="6500625"/>
            <a:ext cx="184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>
              <a:solidFill>
                <a:srgbClr val="4548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7866248" y="6452575"/>
            <a:ext cx="1100700" cy="24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openprof.eu</a:t>
            </a:r>
          </a:p>
        </p:txBody>
      </p:sp>
      <p:sp>
        <p:nvSpPr>
          <p:cNvPr id="19" name="Shape 19"/>
          <p:cNvSpPr/>
          <p:nvPr/>
        </p:nvSpPr>
        <p:spPr>
          <a:xfrm>
            <a:off x="3498060" y="6459864"/>
            <a:ext cx="2477774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Project No. 2014-1-LT01-KA202-000562</a:t>
            </a:r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15" cstate="print">
            <a:alphaModFix/>
          </a:blip>
          <a:srcRect/>
          <a:stretch/>
        </p:blipFill>
        <p:spPr>
          <a:xfrm>
            <a:off x="6732240" y="188640"/>
            <a:ext cx="2245734" cy="494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Shape 21"/>
          <p:cNvPicPr preferRelativeResize="0"/>
          <p:nvPr/>
        </p:nvPicPr>
        <p:blipFill rotWithShape="1">
          <a:blip r:embed="rId16" cstate="print">
            <a:alphaModFix/>
          </a:blip>
          <a:srcRect/>
          <a:stretch/>
        </p:blipFill>
        <p:spPr>
          <a:xfrm>
            <a:off x="0" y="0"/>
            <a:ext cx="1434138" cy="9690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AT" b="1" dirty="0" smtClean="0"/>
              <a:t/>
            </a:r>
            <a:br>
              <a:rPr lang="de-AT" b="1" dirty="0" smtClean="0"/>
            </a:br>
            <a:r>
              <a:rPr lang="de-AT" b="1" dirty="0"/>
              <a:t/>
            </a:r>
            <a:br>
              <a:rPr lang="de-AT" b="1" dirty="0"/>
            </a:br>
            <a:r>
              <a:rPr lang="en-GB" b="1" dirty="0" smtClean="0"/>
              <a:t>Diversity Management and Equal Opportunities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de-AT" dirty="0" smtClean="0"/>
              <a:t/>
            </a:r>
            <a:br>
              <a:rPr lang="de-AT" dirty="0" smtClean="0"/>
            </a:b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Discrimination </a:t>
            </a:r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in the </a:t>
            </a:r>
          </a:p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working world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6670558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Employment Discrimination</a:t>
            </a:r>
            <a:br>
              <a:rPr lang="en-GB" dirty="0" smtClean="0"/>
            </a:br>
            <a:r>
              <a:rPr lang="en-GB" sz="1600" i="1" dirty="0" smtClean="0"/>
              <a:t>(Source: Austrian Federal Chancellery, Ombudsman for Equal Treatment)</a:t>
            </a:r>
            <a:endParaRPr lang="en-GB" sz="1600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971600" y="2060848"/>
            <a:ext cx="3069962" cy="3921299"/>
          </a:xfrm>
        </p:spPr>
        <p:txBody>
          <a:bodyPr>
            <a:normAutofit fontScale="85000" lnSpcReduction="20000"/>
          </a:bodyPr>
          <a:lstStyle/>
          <a:p>
            <a:pPr marL="268288" indent="0">
              <a:buNone/>
            </a:pPr>
            <a:r>
              <a:rPr lang="en-GB" dirty="0" smtClean="0"/>
              <a:t>Ms A is Muslim and applies for a job as a secretary with a law firm. Although she is the most qualified candidate on the basis of her education and work experience she is rejected due to her </a:t>
            </a:r>
            <a:r>
              <a:rPr lang="en-GB" b="1" dirty="0" smtClean="0"/>
              <a:t>religion</a:t>
            </a:r>
            <a:r>
              <a:rPr lang="en-GB" dirty="0" smtClean="0"/>
              <a:t>. 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type="body" idx="2"/>
          </p:nvPr>
        </p:nvSpPr>
        <p:spPr>
          <a:xfrm>
            <a:off x="4355976" y="2060848"/>
            <a:ext cx="3380184" cy="4209331"/>
          </a:xfrm>
        </p:spPr>
        <p:txBody>
          <a:bodyPr>
            <a:normAutofit fontScale="77500" lnSpcReduction="20000"/>
          </a:bodyPr>
          <a:lstStyle/>
          <a:p>
            <a:pPr marL="269875" indent="-1588">
              <a:buNone/>
            </a:pPr>
            <a:r>
              <a:rPr lang="en-GB" dirty="0" smtClean="0"/>
              <a:t>Ms B applies for a job with </a:t>
            </a:r>
            <a:r>
              <a:rPr lang="en-GB" dirty="0"/>
              <a:t>a </a:t>
            </a:r>
            <a:r>
              <a:rPr lang="en-GB" dirty="0" smtClean="0"/>
              <a:t>café. Her application is not considered by the manager as at 48 she is </a:t>
            </a:r>
            <a:r>
              <a:rPr lang="en-GB" b="1" dirty="0" smtClean="0"/>
              <a:t>too old</a:t>
            </a:r>
            <a:r>
              <a:rPr lang="en-GB" dirty="0" smtClean="0"/>
              <a:t>. </a:t>
            </a:r>
          </a:p>
          <a:p>
            <a:pPr marL="269875" indent="-1588">
              <a:buNone/>
            </a:pPr>
            <a:r>
              <a:rPr lang="en-GB" dirty="0" smtClean="0"/>
              <a:t>	</a:t>
            </a:r>
            <a:br>
              <a:rPr lang="en-GB" dirty="0" smtClean="0"/>
            </a:br>
            <a:r>
              <a:rPr lang="en-GB" dirty="0" smtClean="0"/>
              <a:t>Non-consideration for a job means that applicants will never get the job, regardless of whether they are qualified or not.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6670558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Pay Discrimination</a:t>
            </a:r>
            <a:br>
              <a:rPr lang="en-GB" dirty="0" smtClean="0"/>
            </a:br>
            <a:r>
              <a:rPr lang="en-GB" sz="1600" i="1" dirty="0" smtClean="0"/>
              <a:t>(</a:t>
            </a:r>
            <a:r>
              <a:rPr lang="en-GB" sz="1600" i="1" dirty="0"/>
              <a:t>Source: Austrian Federal Chancellery, Ombudsman for Equal </a:t>
            </a:r>
            <a:r>
              <a:rPr lang="en-GB" sz="1600" i="1" dirty="0" smtClean="0"/>
              <a:t>Treatment)</a:t>
            </a:r>
            <a:endParaRPr lang="de-AT" sz="1600" i="1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41999" y="1916832"/>
            <a:ext cx="6670557" cy="4038062"/>
          </a:xfrm>
        </p:spPr>
        <p:txBody>
          <a:bodyPr>
            <a:normAutofit fontScale="70000" lnSpcReduction="20000"/>
          </a:bodyPr>
          <a:lstStyle/>
          <a:p>
            <a:pPr indent="0">
              <a:spcBef>
                <a:spcPts val="1200"/>
              </a:spcBef>
              <a:buNone/>
            </a:pPr>
            <a:r>
              <a:rPr lang="en-GB" dirty="0" smtClean="0"/>
              <a:t>Mr C is from Serbia and works on a building site in Austria. One day he learns that he is earning €3 an hour less than his Austrian colleagues. He speaks to his employer but is told that all “</a:t>
            </a:r>
            <a:r>
              <a:rPr lang="en-GB" b="1" dirty="0" smtClean="0"/>
              <a:t>foreigners</a:t>
            </a:r>
            <a:r>
              <a:rPr lang="en-GB" dirty="0" smtClean="0"/>
              <a:t>” earn less and that this is completely normal.</a:t>
            </a:r>
          </a:p>
          <a:p>
            <a:pPr indent="0">
              <a:spcBef>
                <a:spcPts val="1200"/>
              </a:spcBef>
              <a:buNone/>
            </a:pPr>
            <a:r>
              <a:rPr lang="en-GB" dirty="0" err="1" smtClean="0"/>
              <a:t>Eines</a:t>
            </a:r>
            <a:r>
              <a:rPr lang="en-GB" dirty="0" smtClean="0"/>
              <a:t> </a:t>
            </a:r>
            <a:r>
              <a:rPr lang="en-GB" dirty="0" err="1" smtClean="0"/>
              <a:t>Tages</a:t>
            </a:r>
            <a:r>
              <a:rPr lang="en-GB" dirty="0" smtClean="0"/>
              <a:t> </a:t>
            </a:r>
            <a:r>
              <a:rPr lang="en-GB" dirty="0" err="1" smtClean="0"/>
              <a:t>erfährt</a:t>
            </a:r>
            <a:r>
              <a:rPr lang="en-GB" dirty="0" smtClean="0"/>
              <a:t> </a:t>
            </a:r>
            <a:r>
              <a:rPr lang="en-GB" dirty="0" err="1" smtClean="0"/>
              <a:t>er</a:t>
            </a:r>
            <a:r>
              <a:rPr lang="en-GB" dirty="0" smtClean="0"/>
              <a:t>, </a:t>
            </a:r>
            <a:r>
              <a:rPr lang="en-GB" dirty="0" err="1" smtClean="0"/>
              <a:t>dass</a:t>
            </a:r>
            <a:r>
              <a:rPr lang="en-GB" dirty="0" smtClean="0"/>
              <a:t> </a:t>
            </a:r>
            <a:r>
              <a:rPr lang="en-GB" dirty="0" err="1" smtClean="0"/>
              <a:t>er</a:t>
            </a:r>
            <a:r>
              <a:rPr lang="en-GB" dirty="0" smtClean="0"/>
              <a:t> pro </a:t>
            </a:r>
            <a:r>
              <a:rPr lang="en-GB" dirty="0" err="1" smtClean="0"/>
              <a:t>Stunde</a:t>
            </a:r>
            <a:r>
              <a:rPr lang="en-GB" dirty="0" smtClean="0"/>
              <a:t> 3 € </a:t>
            </a:r>
            <a:r>
              <a:rPr lang="en-GB" dirty="0" err="1" smtClean="0"/>
              <a:t>weniger</a:t>
            </a:r>
            <a:r>
              <a:rPr lang="en-GB" dirty="0" smtClean="0"/>
              <a:t> </a:t>
            </a:r>
            <a:r>
              <a:rPr lang="en-GB" dirty="0" err="1" smtClean="0"/>
              <a:t>als</a:t>
            </a:r>
            <a:r>
              <a:rPr lang="en-GB" dirty="0" smtClean="0"/>
              <a:t> sein </a:t>
            </a:r>
            <a:r>
              <a:rPr lang="en-GB" dirty="0" err="1" smtClean="0"/>
              <a:t>österreichischer</a:t>
            </a:r>
            <a:r>
              <a:rPr lang="en-GB" dirty="0" smtClean="0"/>
              <a:t> </a:t>
            </a:r>
            <a:r>
              <a:rPr lang="en-GB" dirty="0" err="1" smtClean="0"/>
              <a:t>Kollege</a:t>
            </a:r>
            <a:r>
              <a:rPr lang="en-GB" dirty="0" smtClean="0"/>
              <a:t> </a:t>
            </a:r>
            <a:r>
              <a:rPr lang="en-GB" dirty="0" err="1" smtClean="0"/>
              <a:t>bekommt</a:t>
            </a:r>
            <a:r>
              <a:rPr lang="en-GB" dirty="0" smtClean="0"/>
              <a:t>. </a:t>
            </a:r>
            <a:r>
              <a:rPr lang="en-GB" dirty="0" err="1" smtClean="0"/>
              <a:t>Er</a:t>
            </a:r>
            <a:r>
              <a:rPr lang="en-GB" dirty="0" smtClean="0"/>
              <a:t> </a:t>
            </a:r>
            <a:r>
              <a:rPr lang="en-GB" dirty="0" err="1" smtClean="0"/>
              <a:t>spricht</a:t>
            </a:r>
            <a:r>
              <a:rPr lang="en-GB" dirty="0" smtClean="0"/>
              <a:t> </a:t>
            </a:r>
            <a:r>
              <a:rPr lang="en-GB" dirty="0" err="1" smtClean="0"/>
              <a:t>mit</a:t>
            </a:r>
            <a:r>
              <a:rPr lang="en-GB" dirty="0" smtClean="0"/>
              <a:t> </a:t>
            </a:r>
            <a:r>
              <a:rPr lang="en-GB" dirty="0" err="1" smtClean="0"/>
              <a:t>seinem</a:t>
            </a:r>
            <a:r>
              <a:rPr lang="en-GB" dirty="0" smtClean="0"/>
              <a:t> </a:t>
            </a:r>
            <a:r>
              <a:rPr lang="en-GB" dirty="0" err="1" smtClean="0"/>
              <a:t>Arbeitgeber</a:t>
            </a:r>
            <a:r>
              <a:rPr lang="en-GB" dirty="0" smtClean="0"/>
              <a:t>. </a:t>
            </a:r>
            <a:r>
              <a:rPr lang="en-GB" dirty="0" err="1" smtClean="0"/>
              <a:t>Dieser</a:t>
            </a:r>
            <a:r>
              <a:rPr lang="en-GB" dirty="0" smtClean="0"/>
              <a:t> </a:t>
            </a:r>
            <a:r>
              <a:rPr lang="en-GB" dirty="0" err="1" smtClean="0"/>
              <a:t>erklärt</a:t>
            </a:r>
            <a:r>
              <a:rPr lang="en-GB" dirty="0" smtClean="0"/>
              <a:t> </a:t>
            </a:r>
            <a:r>
              <a:rPr lang="en-GB" dirty="0" err="1" smtClean="0"/>
              <a:t>ihm</a:t>
            </a:r>
            <a:r>
              <a:rPr lang="en-GB" dirty="0" smtClean="0"/>
              <a:t>, </a:t>
            </a:r>
            <a:r>
              <a:rPr lang="en-GB" dirty="0" err="1" smtClean="0"/>
              <a:t>dass</a:t>
            </a:r>
            <a:r>
              <a:rPr lang="en-GB" dirty="0" smtClean="0"/>
              <a:t> </a:t>
            </a:r>
            <a:r>
              <a:rPr lang="en-GB" dirty="0" err="1" smtClean="0"/>
              <a:t>alle</a:t>
            </a:r>
            <a:r>
              <a:rPr lang="en-GB" dirty="0" smtClean="0"/>
              <a:t> „</a:t>
            </a:r>
            <a:r>
              <a:rPr lang="en-GB" b="1" dirty="0" err="1" smtClean="0"/>
              <a:t>Ausländer</a:t>
            </a:r>
            <a:r>
              <a:rPr lang="en-GB" dirty="0" smtClean="0"/>
              <a:t>“ auf seiner </a:t>
            </a:r>
            <a:r>
              <a:rPr lang="en-GB" dirty="0" err="1" smtClean="0"/>
              <a:t>Baustelle</a:t>
            </a:r>
            <a:r>
              <a:rPr lang="en-GB" dirty="0" smtClean="0"/>
              <a:t> </a:t>
            </a:r>
            <a:r>
              <a:rPr lang="en-GB" dirty="0" err="1" smtClean="0"/>
              <a:t>weniger</a:t>
            </a:r>
            <a:r>
              <a:rPr lang="en-GB" dirty="0" smtClean="0"/>
              <a:t> Geld </a:t>
            </a:r>
            <a:r>
              <a:rPr lang="en-GB" dirty="0" err="1" smtClean="0"/>
              <a:t>bekommen</a:t>
            </a:r>
            <a:r>
              <a:rPr lang="en-GB" dirty="0" smtClean="0"/>
              <a:t>. Das </a:t>
            </a:r>
            <a:r>
              <a:rPr lang="en-GB" dirty="0" err="1" smtClean="0"/>
              <a:t>sei</a:t>
            </a:r>
            <a:r>
              <a:rPr lang="en-GB" dirty="0" smtClean="0"/>
              <a:t> </a:t>
            </a:r>
            <a:r>
              <a:rPr lang="en-GB" dirty="0" err="1" smtClean="0"/>
              <a:t>ganz</a:t>
            </a:r>
            <a:r>
              <a:rPr lang="en-GB" dirty="0" smtClean="0"/>
              <a:t> normal.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6670558" cy="1143000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Discrimination in relation to </a:t>
            </a:r>
            <a:br>
              <a:rPr lang="en-GB" sz="3600" dirty="0" smtClean="0"/>
            </a:br>
            <a:r>
              <a:rPr lang="en-GB" sz="3600" dirty="0" smtClean="0"/>
              <a:t>Professional Advancement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1600" i="1" dirty="0" smtClean="0"/>
              <a:t>(</a:t>
            </a:r>
            <a:r>
              <a:rPr lang="en-GB" sz="1600" i="1" dirty="0"/>
              <a:t>Source: Austrian Federal Chancellery, Ombudsman for Equal </a:t>
            </a:r>
            <a:r>
              <a:rPr lang="en-GB" sz="1600" i="1" dirty="0" smtClean="0"/>
              <a:t>Treatment)</a:t>
            </a:r>
            <a:endParaRPr lang="de-AT" sz="1600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87624" y="2420888"/>
            <a:ext cx="2853937" cy="3561259"/>
          </a:xfrm>
        </p:spPr>
        <p:txBody>
          <a:bodyPr>
            <a:normAutofit fontScale="85000" lnSpcReduction="10000"/>
          </a:bodyPr>
          <a:lstStyle/>
          <a:p>
            <a:pPr indent="0">
              <a:buNone/>
            </a:pPr>
            <a:r>
              <a:rPr lang="en-GB" dirty="0" smtClean="0"/>
              <a:t>Mr D is the most qualified person in his section for the post of section head. However he does not get the job due to his </a:t>
            </a:r>
            <a:r>
              <a:rPr lang="en-GB" b="1" dirty="0" smtClean="0"/>
              <a:t>homosexuality</a:t>
            </a:r>
            <a:r>
              <a:rPr lang="en-GB" dirty="0" smtClean="0"/>
              <a:t>. 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type="body" idx="2"/>
          </p:nvPr>
        </p:nvSpPr>
        <p:spPr>
          <a:xfrm>
            <a:off x="4499992" y="2492896"/>
            <a:ext cx="2876128" cy="4065315"/>
          </a:xfrm>
        </p:spPr>
        <p:txBody>
          <a:bodyPr>
            <a:normAutofit fontScale="77500" lnSpcReduction="20000"/>
          </a:bodyPr>
          <a:lstStyle/>
          <a:p>
            <a:pPr indent="0">
              <a:buNone/>
            </a:pPr>
            <a:r>
              <a:rPr lang="en-GB" dirty="0" smtClean="0"/>
              <a:t>The application by Mr E, a devout Muslim, for the post of section head is not even considered, as the company does not want this position to be filled by a </a:t>
            </a:r>
            <a:r>
              <a:rPr lang="en-GB" b="1" dirty="0" smtClean="0"/>
              <a:t>Muslim</a:t>
            </a:r>
            <a:r>
              <a:rPr lang="en-GB" dirty="0" smtClean="0"/>
              <a:t> under any circumstances.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6670558" cy="1143000"/>
          </a:xfrm>
        </p:spPr>
        <p:txBody>
          <a:bodyPr>
            <a:normAutofit fontScale="90000"/>
          </a:bodyPr>
          <a:lstStyle/>
          <a:p>
            <a:r>
              <a:rPr lang="en-GB" sz="2800" dirty="0" smtClean="0"/>
              <a:t>Discrimination in relation to Company Benefits and Training</a:t>
            </a:r>
            <a:r>
              <a:rPr lang="de-AT" sz="2800" dirty="0" smtClean="0"/>
              <a:t> </a:t>
            </a:r>
            <a:br>
              <a:rPr lang="de-AT" sz="2800" dirty="0" smtClean="0"/>
            </a:br>
            <a:r>
              <a:rPr lang="de-AT" sz="1800" i="1" dirty="0" smtClean="0"/>
              <a:t> </a:t>
            </a:r>
            <a:r>
              <a:rPr lang="en-GB" sz="1800" i="1" dirty="0"/>
              <a:t>(Source: Austrian Federal Chancellery, Ombudsman for Equal </a:t>
            </a:r>
            <a:r>
              <a:rPr lang="en-GB" sz="1800" i="1" dirty="0" smtClean="0"/>
              <a:t>Treatment)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87624" y="2276872"/>
            <a:ext cx="2925946" cy="3921299"/>
          </a:xfrm>
        </p:spPr>
        <p:txBody>
          <a:bodyPr>
            <a:normAutofit fontScale="70000" lnSpcReduction="20000"/>
          </a:bodyPr>
          <a:lstStyle/>
          <a:p>
            <a:pPr indent="0">
              <a:buNone/>
            </a:pPr>
            <a:r>
              <a:rPr lang="en-GB" dirty="0" smtClean="0"/>
              <a:t>A transport company offers discounted tickets to spouses and partners of employees.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The partner of employee Mr F does not receive any discount as it does not apply to </a:t>
            </a:r>
            <a:r>
              <a:rPr lang="en-GB" b="1" dirty="0" smtClean="0"/>
              <a:t>same-sex partnerships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endParaRPr lang="de-AT" dirty="0" smtClean="0"/>
          </a:p>
        </p:txBody>
      </p:sp>
      <p:sp>
        <p:nvSpPr>
          <p:cNvPr id="4" name="Inhaltsplatzhalter 3"/>
          <p:cNvSpPr>
            <a:spLocks noGrp="1"/>
          </p:cNvSpPr>
          <p:nvPr>
            <p:ph type="body" idx="2"/>
          </p:nvPr>
        </p:nvSpPr>
        <p:spPr>
          <a:xfrm>
            <a:off x="4644008" y="2204864"/>
            <a:ext cx="3164356" cy="4137323"/>
          </a:xfrm>
        </p:spPr>
        <p:txBody>
          <a:bodyPr>
            <a:normAutofit fontScale="77500" lnSpcReduction="20000"/>
          </a:bodyPr>
          <a:lstStyle/>
          <a:p>
            <a:pPr indent="0">
              <a:buNone/>
            </a:pPr>
            <a:r>
              <a:rPr lang="en-GB" dirty="0" smtClean="0"/>
              <a:t>A 55 year old woman is not allowed to participate in a training course unlike her younger colleagues.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Her supervisor justifies this due to her </a:t>
            </a:r>
            <a:r>
              <a:rPr lang="en-GB" b="1" dirty="0" smtClean="0"/>
              <a:t>approaching retirement</a:t>
            </a:r>
            <a:r>
              <a:rPr lang="en-GB" dirty="0" smtClean="0"/>
              <a:t> and it is not worth investing in her further training. 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4" y="980728"/>
            <a:ext cx="6670558" cy="1143000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Discrimination in relation to Employment Termination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1800" i="1" dirty="0" smtClean="0"/>
              <a:t>(</a:t>
            </a:r>
            <a:r>
              <a:rPr lang="en-GB" sz="1800" i="1" dirty="0"/>
              <a:t>Source: Austrian Federal Chancellery, Ombudsman for Equal </a:t>
            </a:r>
            <a:r>
              <a:rPr lang="en-GB" sz="1800" i="1" dirty="0" smtClean="0"/>
              <a:t>Treatment)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15616" y="1700808"/>
            <a:ext cx="6670557" cy="2520280"/>
          </a:xfrm>
        </p:spPr>
        <p:txBody>
          <a:bodyPr/>
          <a:lstStyle/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/>
          </a:p>
          <a:p>
            <a:pPr indent="0">
              <a:buNone/>
            </a:pPr>
            <a:r>
              <a:rPr lang="en-GB" sz="2800" dirty="0" smtClean="0"/>
              <a:t>Frau G‘s employment contract is terminated, or rather not renewed, because she is known to be </a:t>
            </a:r>
            <a:r>
              <a:rPr lang="en-GB" sz="2800" b="1" dirty="0" smtClean="0"/>
              <a:t>lesbian</a:t>
            </a:r>
            <a:r>
              <a:rPr lang="en-GB" sz="2800" dirty="0" smtClean="0"/>
              <a:t>. </a:t>
            </a:r>
            <a:endParaRPr lang="en-GB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penPROF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313</Words>
  <Application>Microsoft Office PowerPoint</Application>
  <PresentationFormat>Bildschirmpräsentation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2_OpenPROF</vt:lpstr>
      <vt:lpstr>  Diversity Management and Equal Opportunities  </vt:lpstr>
      <vt:lpstr>Employment Discrimination (Source: Austrian Federal Chancellery, Ombudsman for Equal Treatment)</vt:lpstr>
      <vt:lpstr>Pay Discrimination (Source: Austrian Federal Chancellery, Ombudsman for Equal Treatment)</vt:lpstr>
      <vt:lpstr>Discrimination in relation to  Professional Advancement (Source: Austrian Federal Chancellery, Ombudsman for Equal Treatment)</vt:lpstr>
      <vt:lpstr>Discrimination in relation to Company Benefits and Training   (Source: Austrian Federal Chancellery, Ombudsman for Equal Treatment)</vt:lpstr>
      <vt:lpstr>Discrimination in relation to Employment Termination (Source: Austrian Federal Chancellery, Ombudsman for Equal Treatment)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Diversity Management und Chancengleichheit</dc:title>
  <dc:creator>Gabi Metz</dc:creator>
  <cp:lastModifiedBy>Veronika Rechberger</cp:lastModifiedBy>
  <cp:revision>12</cp:revision>
  <dcterms:created xsi:type="dcterms:W3CDTF">2016-06-02T08:30:07Z</dcterms:created>
  <dcterms:modified xsi:type="dcterms:W3CDTF">2016-06-30T08:37:00Z</dcterms:modified>
</cp:coreProperties>
</file>