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1141998" y="1201971"/>
            <a:ext cx="6630402" cy="2373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141999" y="3692460"/>
            <a:ext cx="6630400" cy="210235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391075" y="6356362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 rot="5400000">
            <a:off x="2299931" y="442268"/>
            <a:ext cx="4354694" cy="667055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 rot="5400000">
            <a:off x="4508673" y="2395364"/>
            <a:ext cx="5851525" cy="161007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 rot="5400000">
            <a:off x="883735" y="532900"/>
            <a:ext cx="5851525" cy="533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1141999" y="1600200"/>
            <a:ext cx="6670557" cy="435469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74016" y="4406900"/>
            <a:ext cx="6638538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 sz="4000" b="1" cap="none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74016" y="2906713"/>
            <a:ext cx="663854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Clr>
                <a:srgbClr val="888888"/>
              </a:buClr>
              <a:buNone/>
              <a:defRPr sz="2000">
                <a:solidFill>
                  <a:srgbClr val="888888"/>
                </a:solidFill>
              </a:defRPr>
            </a:lvl1pPr>
            <a:lvl2pPr marL="457200" lvl="1" indent="0" rtl="0">
              <a:spcBef>
                <a:spcPts val="0"/>
              </a:spcBef>
              <a:buClr>
                <a:srgbClr val="888888"/>
              </a:buClr>
              <a:buNone/>
              <a:defRPr sz="1800">
                <a:solidFill>
                  <a:srgbClr val="888888"/>
                </a:solidFill>
              </a:defRPr>
            </a:lvl2pPr>
            <a:lvl3pPr marL="914400" lvl="2" indent="0" rtl="0">
              <a:spcBef>
                <a:spcPts val="0"/>
              </a:spcBef>
              <a:buClr>
                <a:srgbClr val="888888"/>
              </a:buClr>
              <a:buNone/>
              <a:defRPr sz="1600">
                <a:solidFill>
                  <a:srgbClr val="888888"/>
                </a:solidFill>
              </a:defRPr>
            </a:lvl3pPr>
            <a:lvl4pPr marL="1371600" lvl="3" indent="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4pPr>
            <a:lvl5pPr marL="1828800" lvl="4" indent="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5pPr>
            <a:lvl6pPr marL="2286000" lvl="5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6pPr>
            <a:lvl7pPr marL="2743200" lvl="6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7pPr>
            <a:lvl8pPr marL="3200400" lvl="7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8pPr>
            <a:lvl9pPr marL="3657600" lvl="8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1141998" y="1600200"/>
            <a:ext cx="3353801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164356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None/>
              <a:defRPr sz="2400" b="1"/>
            </a:lvl1pPr>
            <a:lvl2pPr marL="457200" lvl="1" indent="0" rtl="0">
              <a:spcBef>
                <a:spcPts val="0"/>
              </a:spcBef>
              <a:buNone/>
              <a:defRPr sz="2000" b="1"/>
            </a:lvl2pPr>
            <a:lvl3pPr marL="914400" lvl="2" indent="0" rtl="0">
              <a:spcBef>
                <a:spcPts val="0"/>
              </a:spcBef>
              <a:buNone/>
              <a:defRPr sz="1800" b="1"/>
            </a:lvl3pPr>
            <a:lvl4pPr marL="1371600" lvl="3" indent="0" rtl="0">
              <a:spcBef>
                <a:spcPts val="0"/>
              </a:spcBef>
              <a:buNone/>
              <a:defRPr sz="1600" b="1"/>
            </a:lvl4pPr>
            <a:lvl5pPr marL="1828800" lvl="4" indent="0" rtl="0">
              <a:spcBef>
                <a:spcPts val="0"/>
              </a:spcBef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None/>
              <a:defRPr sz="2400" b="1"/>
            </a:lvl1pPr>
            <a:lvl2pPr marL="457200" lvl="1" indent="0" rtl="0">
              <a:spcBef>
                <a:spcPts val="0"/>
              </a:spcBef>
              <a:buNone/>
              <a:defRPr sz="2000" b="1"/>
            </a:lvl2pPr>
            <a:lvl3pPr marL="914400" lvl="2" indent="0" rtl="0">
              <a:spcBef>
                <a:spcPts val="0"/>
              </a:spcBef>
              <a:buNone/>
              <a:defRPr sz="1800" b="1"/>
            </a:lvl3pPr>
            <a:lvl4pPr marL="1371600" lvl="3" indent="0" rtl="0">
              <a:spcBef>
                <a:spcPts val="0"/>
              </a:spcBef>
              <a:buNone/>
              <a:defRPr sz="1600" b="1"/>
            </a:lvl4pPr>
            <a:lvl5pPr marL="1828800" lvl="4" indent="0" rtl="0">
              <a:spcBef>
                <a:spcPts val="0"/>
              </a:spcBef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1141998" y="722862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000" b="1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3200"/>
            </a:lvl1pPr>
            <a:lvl2pPr lvl="1" rtl="0">
              <a:spcBef>
                <a:spcPts val="0"/>
              </a:spcBef>
              <a:defRPr sz="2800"/>
            </a:lvl2pPr>
            <a:lvl3pPr lvl="2" rtl="0">
              <a:spcBef>
                <a:spcPts val="0"/>
              </a:spcBef>
              <a:defRPr sz="2400"/>
            </a:lvl3pPr>
            <a:lvl4pPr lvl="3" rtl="0">
              <a:spcBef>
                <a:spcPts val="0"/>
              </a:spcBef>
              <a:defRPr sz="2000"/>
            </a:lvl4pPr>
            <a:lvl5pPr lvl="4" rtl="0">
              <a:spcBef>
                <a:spcPts val="0"/>
              </a:spcBef>
              <a:defRPr sz="2000"/>
            </a:lvl5pPr>
            <a:lvl6pPr lvl="5" rtl="0">
              <a:spcBef>
                <a:spcPts val="0"/>
              </a:spcBef>
              <a:defRPr sz="2000"/>
            </a:lvl6pPr>
            <a:lvl7pPr lvl="6" rtl="0">
              <a:spcBef>
                <a:spcPts val="0"/>
              </a:spcBef>
              <a:defRPr sz="2000"/>
            </a:lvl7pPr>
            <a:lvl8pPr lvl="7" rtl="0">
              <a:spcBef>
                <a:spcPts val="0"/>
              </a:spcBef>
              <a:defRPr sz="2000"/>
            </a:lvl8pPr>
            <a:lvl9pPr lvl="8" rtl="0">
              <a:spcBef>
                <a:spcPts val="0"/>
              </a:spcBef>
              <a:defRPr sz="2000"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None/>
              <a:defRPr sz="1400"/>
            </a:lvl1pPr>
            <a:lvl2pPr marL="457200" lvl="1" indent="0" rtl="0">
              <a:spcBef>
                <a:spcPts val="0"/>
              </a:spcBef>
              <a:buNone/>
              <a:defRPr sz="1200"/>
            </a:lvl2pPr>
            <a:lvl3pPr marL="914400" lvl="2" indent="0" rtl="0">
              <a:spcBef>
                <a:spcPts val="0"/>
              </a:spcBef>
              <a:buNone/>
              <a:defRPr sz="1000"/>
            </a:lvl3pPr>
            <a:lvl4pPr marL="1371600" lvl="3" indent="0" rtl="0">
              <a:spcBef>
                <a:spcPts val="0"/>
              </a:spcBef>
              <a:buNone/>
              <a:defRPr sz="900"/>
            </a:lvl4pPr>
            <a:lvl5pPr marL="1828800" lvl="4" indent="0" rtl="0">
              <a:spcBef>
                <a:spcPts val="0"/>
              </a:spcBef>
              <a:buNone/>
              <a:defRPr sz="900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900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900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900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1183933" y="4800600"/>
            <a:ext cx="6628623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000" b="1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pic" idx="2"/>
          </p:nvPr>
        </p:nvSpPr>
        <p:spPr>
          <a:xfrm>
            <a:off x="1183933" y="207244"/>
            <a:ext cx="6628623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1183933" y="5367337"/>
            <a:ext cx="6628623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None/>
              <a:defRPr sz="1400"/>
            </a:lvl1pPr>
            <a:lvl2pPr marL="457200" lvl="1" indent="0" rtl="0">
              <a:spcBef>
                <a:spcPts val="0"/>
              </a:spcBef>
              <a:buNone/>
              <a:defRPr sz="1200"/>
            </a:lvl2pPr>
            <a:lvl3pPr marL="914400" lvl="2" indent="0" rtl="0">
              <a:spcBef>
                <a:spcPts val="0"/>
              </a:spcBef>
              <a:buNone/>
              <a:defRPr sz="1000"/>
            </a:lvl3pPr>
            <a:lvl4pPr marL="1371600" lvl="3" indent="0" rtl="0">
              <a:spcBef>
                <a:spcPts val="0"/>
              </a:spcBef>
              <a:buNone/>
              <a:defRPr sz="900"/>
            </a:lvl4pPr>
            <a:lvl5pPr marL="1828800" lvl="4" indent="0" rtl="0">
              <a:spcBef>
                <a:spcPts val="0"/>
              </a:spcBef>
              <a:buNone/>
              <a:defRPr sz="900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900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900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900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E9E9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 cstate="print">
            <a:alphaModFix/>
          </a:blip>
          <a:srcRect/>
          <a:stretch/>
        </p:blipFill>
        <p:spPr>
          <a:xfrm>
            <a:off x="0" y="4736855"/>
            <a:ext cx="9144000" cy="2121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hape 11"/>
          <p:cNvPicPr preferRelativeResize="0"/>
          <p:nvPr/>
        </p:nvPicPr>
        <p:blipFill rotWithShape="1">
          <a:blip r:embed="rId14" cstate="print">
            <a:alphaModFix/>
          </a:blip>
          <a:srcRect/>
          <a:stretch/>
        </p:blipFill>
        <p:spPr>
          <a:xfrm>
            <a:off x="0" y="0"/>
            <a:ext cx="9144000" cy="5861359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1141999" y="1600200"/>
            <a:ext cx="6670557" cy="435469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Shape 17"/>
          <p:cNvSpPr/>
          <p:nvPr/>
        </p:nvSpPr>
        <p:spPr>
          <a:xfrm>
            <a:off x="3124200" y="6500625"/>
            <a:ext cx="184666" cy="3077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>
              <a:solidFill>
                <a:srgbClr val="45485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Shape 18"/>
          <p:cNvSpPr/>
          <p:nvPr/>
        </p:nvSpPr>
        <p:spPr>
          <a:xfrm>
            <a:off x="7866248" y="6452575"/>
            <a:ext cx="1100700" cy="246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000" b="0" i="0" u="none" strike="noStrike" cap="none">
                <a:solidFill>
                  <a:srgbClr val="3F404A"/>
                </a:solidFill>
                <a:latin typeface="Arial"/>
                <a:ea typeface="Arial"/>
                <a:cs typeface="Arial"/>
                <a:sym typeface="Arial"/>
              </a:rPr>
              <a:t>openprof.eu</a:t>
            </a:r>
          </a:p>
        </p:txBody>
      </p:sp>
      <p:sp>
        <p:nvSpPr>
          <p:cNvPr id="19" name="Shape 19"/>
          <p:cNvSpPr/>
          <p:nvPr/>
        </p:nvSpPr>
        <p:spPr>
          <a:xfrm>
            <a:off x="3498060" y="6459864"/>
            <a:ext cx="2477774" cy="246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000" b="0" i="0" u="none" strike="noStrike" cap="none">
                <a:solidFill>
                  <a:srgbClr val="3F404A"/>
                </a:solidFill>
                <a:latin typeface="Arial"/>
                <a:ea typeface="Arial"/>
                <a:cs typeface="Arial"/>
                <a:sym typeface="Arial"/>
              </a:rPr>
              <a:t>Project No. 2014-1-LT01-KA202-000562</a:t>
            </a:r>
          </a:p>
        </p:txBody>
      </p:sp>
      <p:pic>
        <p:nvPicPr>
          <p:cNvPr id="20" name="Shape 20"/>
          <p:cNvPicPr preferRelativeResize="0"/>
          <p:nvPr/>
        </p:nvPicPr>
        <p:blipFill rotWithShape="1">
          <a:blip r:embed="rId15" cstate="print">
            <a:alphaModFix/>
          </a:blip>
          <a:srcRect/>
          <a:stretch/>
        </p:blipFill>
        <p:spPr>
          <a:xfrm>
            <a:off x="6732240" y="188640"/>
            <a:ext cx="2245734" cy="4943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Shape 21"/>
          <p:cNvPicPr preferRelativeResize="0"/>
          <p:nvPr/>
        </p:nvPicPr>
        <p:blipFill rotWithShape="1">
          <a:blip r:embed="rId16" cstate="print">
            <a:alphaModFix/>
          </a:blip>
          <a:srcRect/>
          <a:stretch/>
        </p:blipFill>
        <p:spPr>
          <a:xfrm>
            <a:off x="0" y="0"/>
            <a:ext cx="1434138" cy="96901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Representations of Diversity</a:t>
            </a:r>
            <a:endParaRPr lang="en-GB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The </a:t>
            </a:r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Power of the Media 1 </a:t>
            </a:r>
            <a:endParaRPr lang="en-GB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836712"/>
            <a:ext cx="6670558" cy="1143000"/>
          </a:xfrm>
        </p:spPr>
        <p:txBody>
          <a:bodyPr/>
          <a:lstStyle/>
          <a:p>
            <a:r>
              <a:rPr lang="en-GB" sz="4000" dirty="0" smtClean="0"/>
              <a:t>Imagination Exercise</a:t>
            </a:r>
            <a:endParaRPr lang="en-GB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>
          <a:xfrm>
            <a:off x="1187624" y="2420888"/>
            <a:ext cx="6670557" cy="411007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GB" b="1" dirty="0" smtClean="0"/>
              <a:t>Imagine that you are looking at a daily newspaper.</a:t>
            </a:r>
          </a:p>
          <a:p>
            <a:r>
              <a:rPr lang="en-GB" dirty="0" smtClean="0"/>
              <a:t>What images/photos can you see?</a:t>
            </a:r>
          </a:p>
          <a:p>
            <a:r>
              <a:rPr lang="en-GB" dirty="0" smtClean="0"/>
              <a:t>What images do you see in the sport section?</a:t>
            </a:r>
          </a:p>
          <a:p>
            <a:r>
              <a:rPr lang="en-GB" dirty="0" smtClean="0"/>
              <a:t>What images do you see in the politics section?</a:t>
            </a:r>
          </a:p>
          <a:p>
            <a:r>
              <a:rPr lang="en-GB" dirty="0" smtClean="0"/>
              <a:t>What images do you see in the health supplement?</a:t>
            </a:r>
          </a:p>
          <a:p>
            <a:r>
              <a:rPr lang="en-GB" dirty="0" smtClean="0"/>
              <a:t>What images do you see in the gossip/celebrity section?</a:t>
            </a:r>
          </a:p>
          <a:p>
            <a:r>
              <a:rPr lang="en-GB" dirty="0" smtClean="0"/>
              <a:t>What images do you see in the economics section?</a:t>
            </a:r>
          </a:p>
          <a:p>
            <a:r>
              <a:rPr lang="en-GB" dirty="0" smtClean="0"/>
              <a:t>What images do you see in the culture supplement?</a:t>
            </a:r>
          </a:p>
          <a:p>
            <a:pPr>
              <a:buNone/>
            </a:pPr>
            <a:endParaRPr lang="en-GB" dirty="0" smtClean="0"/>
          </a:p>
          <a:p>
            <a:endParaRPr lang="de-A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6670558" cy="1143000"/>
          </a:xfrm>
        </p:spPr>
        <p:txBody>
          <a:bodyPr/>
          <a:lstStyle/>
          <a:p>
            <a:r>
              <a:rPr lang="en-GB" dirty="0" smtClean="0"/>
              <a:t>Questions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What did you see?</a:t>
            </a:r>
          </a:p>
          <a:p>
            <a:r>
              <a:rPr lang="en-GB" dirty="0" smtClean="0"/>
              <a:t>Did you see people?</a:t>
            </a:r>
          </a:p>
          <a:p>
            <a:r>
              <a:rPr lang="en-GB" dirty="0" smtClean="0"/>
              <a:t>What people did you see?</a:t>
            </a:r>
          </a:p>
          <a:p>
            <a:r>
              <a:rPr lang="en-GB" dirty="0" smtClean="0"/>
              <a:t>Did you see women in the sport section? How were they clothed?</a:t>
            </a:r>
          </a:p>
          <a:p>
            <a:r>
              <a:rPr lang="en-GB" dirty="0" smtClean="0"/>
              <a:t>Did you see a disabled person in the politics section?</a:t>
            </a:r>
          </a:p>
          <a:p>
            <a:r>
              <a:rPr lang="en-GB" dirty="0" smtClean="0"/>
              <a:t>Did you see a dark-skinned man in the health supplement?</a:t>
            </a:r>
          </a:p>
          <a:p>
            <a:r>
              <a:rPr lang="en-GB" dirty="0" smtClean="0"/>
              <a:t>Did you see an older diva in the gossip/celebrity section?</a:t>
            </a:r>
          </a:p>
          <a:p>
            <a:r>
              <a:rPr lang="en-GB" dirty="0" smtClean="0"/>
              <a:t>Did you see a woman wearing a headscarf in the economics section?</a:t>
            </a:r>
          </a:p>
          <a:p>
            <a:r>
              <a:rPr lang="en-GB" dirty="0" smtClean="0"/>
              <a:t>Did you see a gay man in the culture supplement? </a:t>
            </a:r>
            <a:br>
              <a:rPr lang="en-GB" dirty="0" smtClean="0"/>
            </a:b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87624" y="620688"/>
            <a:ext cx="6670558" cy="1143000"/>
          </a:xfrm>
        </p:spPr>
        <p:txBody>
          <a:bodyPr>
            <a:normAutofit fontScale="90000"/>
          </a:bodyPr>
          <a:lstStyle/>
          <a:p>
            <a:r>
              <a:rPr lang="en-GB" sz="2400" b="1" dirty="0" smtClean="0"/>
              <a:t>Study </a:t>
            </a:r>
            <a:br>
              <a:rPr lang="en-GB" sz="2400" b="1" dirty="0" smtClean="0"/>
            </a:br>
            <a:r>
              <a:rPr lang="en-GB" sz="2400" b="1" dirty="0" smtClean="0"/>
              <a:t>“Press Watch – a quantitative and qualitative analysis of the portrayal of men and women in the print media”</a:t>
            </a:r>
            <a:br>
              <a:rPr lang="en-GB" sz="2400" b="1" dirty="0" smtClean="0"/>
            </a:br>
            <a:r>
              <a:rPr lang="de-AT" sz="1300" i="1" dirty="0" smtClean="0"/>
              <a:t>Verein DOKU Graz 2010</a:t>
            </a:r>
            <a:endParaRPr lang="de-AT" sz="1300" i="1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>
          <a:xfrm>
            <a:off x="1115616" y="2060848"/>
            <a:ext cx="6670557" cy="4110070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Women and men are visualised differently in the media and therefore also in the public sphere</a:t>
            </a:r>
          </a:p>
          <a:p>
            <a:r>
              <a:rPr lang="en-GB" dirty="0" smtClean="0"/>
              <a:t>Women and men are portrayed according to the established gender stereotypes (men - strong, women – sexy)</a:t>
            </a:r>
          </a:p>
          <a:p>
            <a:r>
              <a:rPr lang="en-GB" dirty="0" smtClean="0"/>
              <a:t>Women and men are portrayed in those categories that correspond to their respective role assignments</a:t>
            </a:r>
          </a:p>
          <a:p>
            <a:r>
              <a:rPr lang="en-GB" dirty="0" smtClean="0"/>
              <a:t>Men are displayed more often (average difference for 6 Austrian daily newspapers analysed: women minus 7)</a:t>
            </a:r>
          </a:p>
          <a:p>
            <a:r>
              <a:rPr lang="en-GB" dirty="0" smtClean="0"/>
              <a:t>Very little diversity is on display (dark-skinned, older, disabled people etc.)</a:t>
            </a:r>
          </a:p>
          <a:p>
            <a:endParaRPr lang="de-A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Impact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indent="0">
              <a:spcBef>
                <a:spcPts val="1200"/>
              </a:spcBef>
              <a:buNone/>
            </a:pPr>
            <a:r>
              <a:rPr lang="en-GB" dirty="0" smtClean="0"/>
              <a:t>The media does not portray reality and consequently it simply reproduces stereotypical role models and role assignments. </a:t>
            </a:r>
          </a:p>
          <a:p>
            <a:pPr indent="0">
              <a:spcBef>
                <a:spcPts val="1200"/>
              </a:spcBef>
              <a:buNone/>
            </a:pPr>
            <a:r>
              <a:rPr lang="en-GB" dirty="0" smtClean="0"/>
              <a:t>It presents a false demographic picture. </a:t>
            </a:r>
          </a:p>
          <a:p>
            <a:pPr indent="0">
              <a:spcBef>
                <a:spcPts val="1200"/>
              </a:spcBef>
              <a:buNone/>
            </a:pPr>
            <a:r>
              <a:rPr lang="en-GB" dirty="0" smtClean="0"/>
              <a:t>The real diversity of people remains unknown to us</a:t>
            </a:r>
          </a:p>
          <a:p>
            <a:pPr indent="0">
              <a:spcBef>
                <a:spcPts val="1200"/>
              </a:spcBef>
              <a:buNone/>
            </a:pPr>
            <a:r>
              <a:rPr lang="en-GB" dirty="0" smtClean="0"/>
              <a:t>Organisations/institutions/companies have blind spots when it comes to personnel recruitment.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OpenPROF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308</Words>
  <Application>Microsoft Office PowerPoint</Application>
  <PresentationFormat>Bildschirmpräsentation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2_OpenPROF</vt:lpstr>
      <vt:lpstr>Representations of Diversity</vt:lpstr>
      <vt:lpstr>Imagination Exercise</vt:lpstr>
      <vt:lpstr>Questions</vt:lpstr>
      <vt:lpstr>Study  “Press Watch – a quantitative and qualitative analysis of the portrayal of men and women in the print media” Verein DOKU Graz 2010</vt:lpstr>
      <vt:lpstr>The Impact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Repräsentationen von Diversität</dc:title>
  <dc:creator>Gabi Metz</dc:creator>
  <cp:lastModifiedBy>Veronika Rechberger</cp:lastModifiedBy>
  <cp:revision>15</cp:revision>
  <dcterms:created xsi:type="dcterms:W3CDTF">2016-06-01T15:47:13Z</dcterms:created>
  <dcterms:modified xsi:type="dcterms:W3CDTF">2016-06-30T07:51:26Z</dcterms:modified>
</cp:coreProperties>
</file>