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59" r:id="rId4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9B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 snapToGrid="0" snapToObjects="1"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1109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AB905-43A4-4934-8893-D4A8E7A6C4DF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374ED-8D0A-405E-8032-D833CE83A33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293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374ED-8D0A-405E-8032-D833CE83A3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2126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374ED-8D0A-405E-8032-D833CE83A33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468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374ED-8D0A-405E-8032-D833CE83A33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54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>
              <a:latin typeface="Adobe Caslon Pro"/>
              <a:cs typeface="Adobe Caslon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7679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  <a:endParaRPr lang="en-US" dirty="0" smtClean="0"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t_bgr_kr.gi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36856"/>
            <a:ext cx="9144000" cy="2121144"/>
          </a:xfrm>
          <a:prstGeom prst="rect">
            <a:avLst/>
          </a:prstGeom>
        </p:spPr>
      </p:pic>
      <p:pic>
        <p:nvPicPr>
          <p:cNvPr id="7" name="Picture 6" descr="back_full.gif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86136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274638"/>
            <a:ext cx="66705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B97CC-CD2A-7046-B1C6-48812DBF7666}" type="datetimeFigureOut">
              <a:rPr lang="en-US" smtClean="0"/>
              <a:pPr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latin typeface="Adobe Caslon Pro"/>
              <a:cs typeface="Adobe Caslon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66636" y="6452587"/>
            <a:ext cx="80021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err="1" smtClean="0">
                <a:solidFill>
                  <a:srgbClr val="3F404A"/>
                </a:solidFill>
                <a:latin typeface="Adobe Caslon Pro"/>
                <a:cs typeface="Adobe Caslon Pro"/>
              </a:rPr>
              <a:t>openprof.eu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8061" y="6459865"/>
            <a:ext cx="24777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Project No. 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1122" y="184478"/>
            <a:ext cx="2245734" cy="494342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1434138" cy="96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9" y="1498534"/>
            <a:ext cx="6630402" cy="23730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OER </a:t>
            </a:r>
            <a:r>
              <a:rPr lang="en-US" dirty="0" smtClean="0"/>
              <a:t>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Gestión</a:t>
            </a:r>
            <a:r>
              <a:rPr lang="en-US" dirty="0" smtClean="0"/>
              <a:t> del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basado</a:t>
            </a:r>
            <a:r>
              <a:rPr lang="en-US" dirty="0" smtClean="0"/>
              <a:t> en el </a:t>
            </a:r>
            <a:r>
              <a:rPr lang="en-US" dirty="0" err="1" smtClean="0"/>
              <a:t>aprendizaje</a:t>
            </a:r>
            <a:r>
              <a:rPr lang="en-US" dirty="0" smtClean="0"/>
              <a:t> en el </a:t>
            </a:r>
            <a:r>
              <a:rPr lang="en-US" dirty="0" err="1" smtClean="0"/>
              <a:t>trabajo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ser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productivo</a:t>
            </a:r>
            <a:r>
              <a:rPr lang="en-US" dirty="0" smtClean="0"/>
              <a:t> </a:t>
            </a:r>
            <a:r>
              <a:rPr lang="lt-LT" dirty="0" smtClean="0"/>
              <a:t/>
            </a:r>
            <a:br>
              <a:rPr lang="lt-LT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4802659"/>
            <a:ext cx="6630401" cy="992157"/>
          </a:xfrm>
        </p:spPr>
        <p:txBody>
          <a:bodyPr/>
          <a:lstStyle/>
          <a:p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Formación</a:t>
            </a:r>
            <a:r>
              <a:rPr lang="en-US" dirty="0" smtClean="0"/>
              <a:t> </a:t>
            </a:r>
            <a:r>
              <a:rPr lang="en-US" dirty="0" err="1" smtClean="0"/>
              <a:t>Euskadi</a:t>
            </a:r>
            <a:r>
              <a:rPr lang="en-US" dirty="0" smtClean="0"/>
              <a:t> S.L.L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8961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838911" y="2632618"/>
            <a:ext cx="3100552" cy="7843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 smtClean="0"/>
          </a:p>
          <a:p>
            <a:pPr algn="ctr"/>
            <a:r>
              <a:rPr lang="es-ES" b="1" dirty="0" smtClean="0"/>
              <a:t>Aprendizaje basado en el trabajo</a:t>
            </a:r>
            <a:endParaRPr lang="en-US" b="1" dirty="0"/>
          </a:p>
        </p:txBody>
      </p:sp>
      <p:pic>
        <p:nvPicPr>
          <p:cNvPr id="1026" name="Picture 2" descr="C:\Users\Egidijus\Desktop\Ikonos\polygon-icons\png\96x96\male_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859" y="2632618"/>
            <a:ext cx="300498" cy="30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47" name="Rounded Rectangle 1046"/>
          <p:cNvSpPr/>
          <p:nvPr/>
        </p:nvSpPr>
        <p:spPr>
          <a:xfrm>
            <a:off x="3128212" y="240632"/>
            <a:ext cx="3110161" cy="46923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Mapa mental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1064" name="Group 1063"/>
          <p:cNvGrpSpPr/>
          <p:nvPr/>
        </p:nvGrpSpPr>
        <p:grpSpPr>
          <a:xfrm>
            <a:off x="3790833" y="1759794"/>
            <a:ext cx="3598354" cy="872824"/>
            <a:chOff x="3734910" y="1667132"/>
            <a:chExt cx="3598354" cy="872824"/>
          </a:xfrm>
        </p:grpSpPr>
        <p:grpSp>
          <p:nvGrpSpPr>
            <p:cNvPr id="1053" name="Group 1052"/>
            <p:cNvGrpSpPr/>
            <p:nvPr/>
          </p:nvGrpSpPr>
          <p:grpSpPr>
            <a:xfrm>
              <a:off x="3734910" y="1667132"/>
              <a:ext cx="3401593" cy="585180"/>
              <a:chOff x="3734910" y="1667132"/>
              <a:chExt cx="3401593" cy="585180"/>
            </a:xfrm>
          </p:grpSpPr>
          <p:sp>
            <p:nvSpPr>
              <p:cNvPr id="1051" name="Rounded Rectangle 1050"/>
              <p:cNvSpPr/>
              <p:nvPr/>
            </p:nvSpPr>
            <p:spPr>
              <a:xfrm>
                <a:off x="3734910" y="1667132"/>
                <a:ext cx="3401593" cy="585180"/>
              </a:xfrm>
              <a:prstGeom prst="roundRect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 smtClean="0"/>
              </a:p>
              <a:p>
                <a:pPr algn="ctr"/>
                <a:r>
                  <a:rPr lang="es-ES" sz="1400" dirty="0" smtClean="0"/>
                  <a:t>Encontrar una web social</a:t>
                </a:r>
                <a:endParaRPr lang="en-US" sz="1400" dirty="0"/>
              </a:p>
            </p:txBody>
          </p:sp>
          <p:pic>
            <p:nvPicPr>
              <p:cNvPr id="1052" name="Picture 9" descr="C:\Users\Egidijus\Desktop\Ikonos\polygon-icons\png\96x96\search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3958" y="1766201"/>
                <a:ext cx="268320" cy="2683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063" name="Straight Connector 1062"/>
            <p:cNvCxnSpPr>
              <a:stCxn id="1051" idx="2"/>
              <a:endCxn id="4" idx="0"/>
            </p:cNvCxnSpPr>
            <p:nvPr/>
          </p:nvCxnSpPr>
          <p:spPr>
            <a:xfrm>
              <a:off x="5435707" y="2252312"/>
              <a:ext cx="1897557" cy="287644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7" name="Group 1066"/>
          <p:cNvGrpSpPr/>
          <p:nvPr/>
        </p:nvGrpSpPr>
        <p:grpSpPr>
          <a:xfrm>
            <a:off x="7389187" y="1436424"/>
            <a:ext cx="1646529" cy="1196194"/>
            <a:chOff x="7389187" y="1436424"/>
            <a:chExt cx="1646529" cy="1196194"/>
          </a:xfrm>
        </p:grpSpPr>
        <p:grpSp>
          <p:nvGrpSpPr>
            <p:cNvPr id="1058" name="Group 1057"/>
            <p:cNvGrpSpPr/>
            <p:nvPr/>
          </p:nvGrpSpPr>
          <p:grpSpPr>
            <a:xfrm>
              <a:off x="7403528" y="1436424"/>
              <a:ext cx="1632188" cy="690759"/>
              <a:chOff x="7403528" y="1436424"/>
              <a:chExt cx="1632188" cy="690759"/>
            </a:xfrm>
          </p:grpSpPr>
          <p:sp>
            <p:nvSpPr>
              <p:cNvPr id="1054" name="Rounded Rectangle 1053"/>
              <p:cNvSpPr/>
              <p:nvPr/>
            </p:nvSpPr>
            <p:spPr>
              <a:xfrm>
                <a:off x="7403528" y="1436424"/>
                <a:ext cx="1632188" cy="690759"/>
              </a:xfrm>
              <a:prstGeom prst="roundRect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 smtClean="0"/>
              </a:p>
              <a:p>
                <a:pPr algn="ctr"/>
                <a:r>
                  <a:rPr lang="es-ES" sz="1600" dirty="0" smtClean="0"/>
                  <a:t>E</a:t>
                </a:r>
                <a:r>
                  <a:rPr lang="lt-LT" sz="1600" dirty="0" smtClean="0"/>
                  <a:t>mails</a:t>
                </a:r>
                <a:endParaRPr lang="en-US" sz="1600" dirty="0"/>
              </a:p>
            </p:txBody>
          </p:sp>
          <p:pic>
            <p:nvPicPr>
              <p:cNvPr id="1055" name="Picture 10" descr="C:\Users\Egidijus\Desktop\Ikonos\polygon-icons\png\96x96\mail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648" y="1475846"/>
                <a:ext cx="283948" cy="2839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066" name="Straight Connector 1065"/>
            <p:cNvCxnSpPr>
              <a:stCxn id="4" idx="0"/>
              <a:endCxn id="1054" idx="2"/>
            </p:cNvCxnSpPr>
            <p:nvPr/>
          </p:nvCxnSpPr>
          <p:spPr>
            <a:xfrm flipV="1">
              <a:off x="7389187" y="2127183"/>
              <a:ext cx="830435" cy="50543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0" name="Group 1069"/>
          <p:cNvGrpSpPr/>
          <p:nvPr/>
        </p:nvGrpSpPr>
        <p:grpSpPr>
          <a:xfrm>
            <a:off x="3380904" y="3416968"/>
            <a:ext cx="3250740" cy="1061838"/>
            <a:chOff x="3454860" y="4068427"/>
            <a:chExt cx="3250740" cy="1061838"/>
          </a:xfrm>
        </p:grpSpPr>
        <p:grpSp>
          <p:nvGrpSpPr>
            <p:cNvPr id="1050" name="Group 1049"/>
            <p:cNvGrpSpPr/>
            <p:nvPr/>
          </p:nvGrpSpPr>
          <p:grpSpPr>
            <a:xfrm>
              <a:off x="3454860" y="4322529"/>
              <a:ext cx="3250740" cy="807736"/>
              <a:chOff x="3129987" y="4274401"/>
              <a:chExt cx="3250740" cy="807736"/>
            </a:xfrm>
          </p:grpSpPr>
          <p:sp>
            <p:nvSpPr>
              <p:cNvPr id="1048" name="Rounded Rectangle 1047"/>
              <p:cNvSpPr/>
              <p:nvPr/>
            </p:nvSpPr>
            <p:spPr>
              <a:xfrm>
                <a:off x="3129987" y="4274401"/>
                <a:ext cx="3250740" cy="807736"/>
              </a:xfrm>
              <a:prstGeom prst="roundRect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 smtClean="0"/>
              </a:p>
              <a:p>
                <a:pPr algn="ctr"/>
                <a:endParaRPr lang="lt-LT" dirty="0"/>
              </a:p>
              <a:p>
                <a:pPr algn="ctr"/>
                <a:r>
                  <a:rPr lang="es-ES" sz="1400" dirty="0" smtClean="0"/>
                  <a:t>Programas de desarrollo profesional</a:t>
                </a:r>
                <a:endParaRPr lang="en-US" sz="1400" dirty="0"/>
              </a:p>
            </p:txBody>
          </p:sp>
          <p:pic>
            <p:nvPicPr>
              <p:cNvPr id="1049" name="Picture 8" descr="C:\Users\Egidijus\Desktop\Ikonos\polygon-icons\png\96x96\vector_object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51948" y="4462273"/>
                <a:ext cx="406817" cy="3757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069" name="Straight Connector 1068"/>
            <p:cNvCxnSpPr>
              <a:stCxn id="1048" idx="0"/>
            </p:cNvCxnSpPr>
            <p:nvPr/>
          </p:nvCxnSpPr>
          <p:spPr>
            <a:xfrm flipV="1">
              <a:off x="5080230" y="4068427"/>
              <a:ext cx="832637" cy="254102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3" name="Group 1072"/>
          <p:cNvGrpSpPr/>
          <p:nvPr/>
        </p:nvGrpSpPr>
        <p:grpSpPr>
          <a:xfrm>
            <a:off x="5838911" y="3416968"/>
            <a:ext cx="2869788" cy="1944304"/>
            <a:chOff x="6230079" y="2908176"/>
            <a:chExt cx="2869788" cy="2919437"/>
          </a:xfrm>
        </p:grpSpPr>
        <p:grpSp>
          <p:nvGrpSpPr>
            <p:cNvPr id="1061" name="Group 1060"/>
            <p:cNvGrpSpPr/>
            <p:nvPr/>
          </p:nvGrpSpPr>
          <p:grpSpPr>
            <a:xfrm>
              <a:off x="6230079" y="5112158"/>
              <a:ext cx="2869788" cy="715455"/>
              <a:chOff x="6230079" y="5112158"/>
              <a:chExt cx="2869788" cy="715455"/>
            </a:xfrm>
          </p:grpSpPr>
          <p:sp>
            <p:nvSpPr>
              <p:cNvPr id="1059" name="Rounded Rectangle 1058"/>
              <p:cNvSpPr/>
              <p:nvPr/>
            </p:nvSpPr>
            <p:spPr>
              <a:xfrm>
                <a:off x="6230079" y="5112158"/>
                <a:ext cx="2869788" cy="715455"/>
              </a:xfrm>
              <a:prstGeom prst="roundRect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 smtClean="0"/>
              </a:p>
              <a:p>
                <a:pPr algn="ctr"/>
                <a:r>
                  <a:rPr lang="lt-LT" sz="1400" dirty="0" smtClean="0"/>
                  <a:t>B</a:t>
                </a:r>
                <a:r>
                  <a:rPr lang="en-US" sz="1400" dirty="0" smtClean="0"/>
                  <a:t>log</a:t>
                </a:r>
                <a:r>
                  <a:rPr lang="lt-LT" sz="1400" dirty="0"/>
                  <a:t> </a:t>
                </a:r>
                <a:r>
                  <a:rPr lang="lt-LT" sz="1400" dirty="0" err="1" smtClean="0"/>
                  <a:t>posts</a:t>
                </a:r>
                <a:r>
                  <a:rPr lang="en-US" sz="1400" dirty="0" smtClean="0"/>
                  <a:t>, </a:t>
                </a:r>
                <a:r>
                  <a:rPr lang="es-ES" sz="1400" dirty="0" err="1" smtClean="0"/>
                  <a:t>articulos</a:t>
                </a:r>
                <a:r>
                  <a:rPr lang="es-ES" sz="1400" dirty="0" smtClean="0"/>
                  <a:t> </a:t>
                </a:r>
                <a:r>
                  <a:rPr lang="es-ES" sz="1400" dirty="0" err="1" smtClean="0"/>
                  <a:t>on</a:t>
                </a:r>
                <a:r>
                  <a:rPr lang="es-ES" sz="1400" dirty="0" smtClean="0"/>
                  <a:t> line</a:t>
                </a:r>
                <a:endParaRPr lang="en-US" sz="1400" dirty="0"/>
              </a:p>
            </p:txBody>
          </p:sp>
          <p:pic>
            <p:nvPicPr>
              <p:cNvPr id="1060" name="Picture 11" descr="C:\Users\Egidijus\Desktop\Ikonos\polygon-icons\png\96x96\list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 flipV="1">
                <a:off x="7471769" y="5112158"/>
                <a:ext cx="386408" cy="38640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072" name="Straight Connector 1071"/>
            <p:cNvCxnSpPr>
              <a:stCxn id="4" idx="2"/>
              <a:endCxn id="1059" idx="0"/>
            </p:cNvCxnSpPr>
            <p:nvPr/>
          </p:nvCxnSpPr>
          <p:spPr>
            <a:xfrm flipH="1">
              <a:off x="7664973" y="2908176"/>
              <a:ext cx="115382" cy="2203983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637713" y="3416968"/>
            <a:ext cx="1447765" cy="1277072"/>
            <a:chOff x="7579191" y="4419388"/>
            <a:chExt cx="1447765" cy="1277072"/>
          </a:xfrm>
        </p:grpSpPr>
        <p:grpSp>
          <p:nvGrpSpPr>
            <p:cNvPr id="12" name="Group 11"/>
            <p:cNvGrpSpPr/>
            <p:nvPr/>
          </p:nvGrpSpPr>
          <p:grpSpPr>
            <a:xfrm>
              <a:off x="7579191" y="4419388"/>
              <a:ext cx="1447765" cy="1277072"/>
              <a:chOff x="7579191" y="4419388"/>
              <a:chExt cx="1447765" cy="1277072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7579191" y="4666895"/>
                <a:ext cx="1447765" cy="1029565"/>
              </a:xfrm>
              <a:prstGeom prst="roundRect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 smtClean="0"/>
              </a:p>
              <a:p>
                <a:pPr algn="ctr"/>
                <a:r>
                  <a:rPr lang="es-ES" sz="1400" dirty="0" smtClean="0"/>
                  <a:t>Aprendizaje incidental o informal</a:t>
                </a:r>
                <a:endParaRPr lang="en-US" sz="1400" dirty="0"/>
              </a:p>
            </p:txBody>
          </p:sp>
          <p:cxnSp>
            <p:nvCxnSpPr>
              <p:cNvPr id="8" name="Straight Connector 7"/>
              <p:cNvCxnSpPr>
                <a:endCxn id="2" idx="0"/>
              </p:cNvCxnSpPr>
              <p:nvPr/>
            </p:nvCxnSpPr>
            <p:spPr>
              <a:xfrm>
                <a:off x="8161100" y="4419388"/>
                <a:ext cx="141974" cy="247507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" name="Picture 2" descr="C:\Users\Egidijus\Desktop\Ikonos\polygon-icons\png\96x96\megaphon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8766" y="4673490"/>
              <a:ext cx="265660" cy="265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Rectangle 20"/>
          <p:cNvSpPr/>
          <p:nvPr/>
        </p:nvSpPr>
        <p:spPr>
          <a:xfrm>
            <a:off x="363860" y="1086194"/>
            <a:ext cx="2821404" cy="369384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200" dirty="0" smtClean="0">
                <a:solidFill>
                  <a:schemeClr val="tx1"/>
                </a:solidFill>
              </a:rPr>
              <a:t>Hay 5 </a:t>
            </a:r>
            <a:r>
              <a:rPr lang="en-US" sz="1200" dirty="0" err="1" smtClean="0">
                <a:solidFill>
                  <a:schemeClr val="tx1"/>
                </a:solidFill>
              </a:rPr>
              <a:t>maneras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informales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que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permiten</a:t>
            </a:r>
            <a:r>
              <a:rPr lang="en-US" sz="1200" dirty="0" smtClean="0">
                <a:solidFill>
                  <a:schemeClr val="tx1"/>
                </a:solidFill>
              </a:rPr>
              <a:t> a la </a:t>
            </a:r>
            <a:r>
              <a:rPr lang="en-US" sz="1200" dirty="0" err="1" smtClean="0">
                <a:solidFill>
                  <a:schemeClr val="tx1"/>
                </a:solidFill>
              </a:rPr>
              <a:t>gente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gestionar</a:t>
            </a:r>
            <a:r>
              <a:rPr lang="en-US" sz="1200" dirty="0" smtClean="0">
                <a:solidFill>
                  <a:schemeClr val="tx1"/>
                </a:solidFill>
              </a:rPr>
              <a:t> el </a:t>
            </a:r>
            <a:r>
              <a:rPr lang="en-US" sz="1200" dirty="0" err="1" smtClean="0">
                <a:solidFill>
                  <a:schemeClr val="tx1"/>
                </a:solidFill>
              </a:rPr>
              <a:t>tiempo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manera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más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productiva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utilizando</a:t>
            </a:r>
            <a:r>
              <a:rPr lang="en-US" sz="1200" dirty="0" smtClean="0">
                <a:solidFill>
                  <a:schemeClr val="tx1"/>
                </a:solidFill>
              </a:rPr>
              <a:t> NTIC: e-mail, </a:t>
            </a:r>
            <a:r>
              <a:rPr lang="en-US" sz="1200" dirty="0" err="1" smtClean="0">
                <a:solidFill>
                  <a:schemeClr val="tx1"/>
                </a:solidFill>
              </a:rPr>
              <a:t>conversaciones</a:t>
            </a:r>
            <a:r>
              <a:rPr lang="en-US" sz="1200" dirty="0" smtClean="0">
                <a:solidFill>
                  <a:schemeClr val="tx1"/>
                </a:solidFill>
              </a:rPr>
              <a:t> in-person, leer posts de los blogs, </a:t>
            </a:r>
            <a:r>
              <a:rPr lang="en-US" sz="1200" dirty="0" err="1" smtClean="0">
                <a:solidFill>
                  <a:schemeClr val="tx1"/>
                </a:solidFill>
              </a:rPr>
              <a:t>articulos</a:t>
            </a:r>
            <a:r>
              <a:rPr lang="en-US" sz="1200" dirty="0" smtClean="0">
                <a:solidFill>
                  <a:schemeClr val="tx1"/>
                </a:solidFill>
              </a:rPr>
              <a:t> on line, </a:t>
            </a:r>
            <a:r>
              <a:rPr lang="en-US" sz="1200" dirty="0" err="1" smtClean="0">
                <a:solidFill>
                  <a:schemeClr val="tx1"/>
                </a:solidFill>
              </a:rPr>
              <a:t>encontrar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una</a:t>
            </a:r>
            <a:r>
              <a:rPr lang="en-US" sz="1200" dirty="0" smtClean="0">
                <a:solidFill>
                  <a:schemeClr val="tx1"/>
                </a:solidFill>
              </a:rPr>
              <a:t> web social </a:t>
            </a:r>
            <a:r>
              <a:rPr lang="en-US" sz="1200" dirty="0" err="1" smtClean="0">
                <a:solidFill>
                  <a:schemeClr val="tx1"/>
                </a:solidFill>
              </a:rPr>
              <a:t>utilizando</a:t>
            </a:r>
            <a:r>
              <a:rPr lang="en-US" sz="1200" dirty="0" smtClean="0">
                <a:solidFill>
                  <a:schemeClr val="tx1"/>
                </a:solidFill>
              </a:rPr>
              <a:t> search engines (</a:t>
            </a:r>
            <a:r>
              <a:rPr lang="en-US" sz="1200" dirty="0" err="1" smtClean="0">
                <a:solidFill>
                  <a:schemeClr val="tx1"/>
                </a:solidFill>
              </a:rPr>
              <a:t>resolución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problemas</a:t>
            </a:r>
            <a:r>
              <a:rPr lang="en-US" sz="1200" dirty="0" smtClean="0">
                <a:solidFill>
                  <a:schemeClr val="tx1"/>
                </a:solidFill>
              </a:rPr>
              <a:t>); </a:t>
            </a:r>
            <a:r>
              <a:rPr lang="en-US" sz="1200" dirty="0" err="1" smtClean="0">
                <a:solidFill>
                  <a:schemeClr val="tx1"/>
                </a:solidFill>
              </a:rPr>
              <a:t>conectar</a:t>
            </a:r>
            <a:r>
              <a:rPr lang="en-US" sz="1200" dirty="0" smtClean="0">
                <a:solidFill>
                  <a:schemeClr val="tx1"/>
                </a:solidFill>
              </a:rPr>
              <a:t> con </a:t>
            </a:r>
            <a:r>
              <a:rPr lang="en-US" sz="1200" dirty="0" err="1" smtClean="0">
                <a:solidFill>
                  <a:schemeClr val="tx1"/>
                </a:solidFill>
              </a:rPr>
              <a:t>otras</a:t>
            </a:r>
            <a:r>
              <a:rPr lang="en-US" sz="1200" dirty="0" smtClean="0">
                <a:solidFill>
                  <a:schemeClr val="tx1"/>
                </a:solidFill>
              </a:rPr>
              <a:t> personas en </a:t>
            </a:r>
            <a:r>
              <a:rPr lang="en-US" sz="1200" dirty="0" err="1" smtClean="0">
                <a:solidFill>
                  <a:schemeClr val="tx1"/>
                </a:solidFill>
              </a:rPr>
              <a:t>redes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sociales</a:t>
            </a:r>
            <a:r>
              <a:rPr lang="en-US" sz="1200" dirty="0" smtClean="0">
                <a:solidFill>
                  <a:schemeClr val="tx1"/>
                </a:solidFill>
              </a:rPr>
              <a:t> o en </a:t>
            </a:r>
            <a:r>
              <a:rPr lang="en-US" sz="1200" dirty="0" err="1" smtClean="0">
                <a:solidFill>
                  <a:schemeClr val="tx1"/>
                </a:solidFill>
              </a:rPr>
              <a:t>grupos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privados</a:t>
            </a:r>
            <a:r>
              <a:rPr lang="en-US" sz="1200" dirty="0" smtClean="0">
                <a:solidFill>
                  <a:schemeClr val="tx1"/>
                </a:solidFill>
              </a:rPr>
              <a:t> o en </a:t>
            </a:r>
            <a:r>
              <a:rPr lang="en-US" sz="1200" dirty="0" err="1" smtClean="0">
                <a:solidFill>
                  <a:schemeClr val="tx1"/>
                </a:solidFill>
              </a:rPr>
              <a:t>comunidades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</a:rPr>
              <a:t>Estos</a:t>
            </a:r>
            <a:r>
              <a:rPr lang="en-US" sz="1200" dirty="0" smtClean="0">
                <a:solidFill>
                  <a:schemeClr val="tx1"/>
                </a:solidFill>
              </a:rPr>
              <a:t> son </a:t>
            </a:r>
            <a:r>
              <a:rPr lang="en-US" sz="1200" dirty="0" err="1" smtClean="0">
                <a:solidFill>
                  <a:schemeClr val="tx1"/>
                </a:solidFill>
              </a:rPr>
              <a:t>todos</a:t>
            </a:r>
            <a:r>
              <a:rPr lang="en-US" sz="1200" dirty="0" smtClean="0">
                <a:solidFill>
                  <a:schemeClr val="tx1"/>
                </a:solidFill>
              </a:rPr>
              <a:t> los </a:t>
            </a:r>
            <a:r>
              <a:rPr lang="en-US" sz="1200" dirty="0" err="1" smtClean="0">
                <a:solidFill>
                  <a:schemeClr val="tx1"/>
                </a:solidFill>
              </a:rPr>
              <a:t>relativamente</a:t>
            </a:r>
            <a:r>
              <a:rPr lang="en-US" sz="1200" dirty="0" smtClean="0">
                <a:solidFill>
                  <a:schemeClr val="tx1"/>
                </a:solidFill>
              </a:rPr>
              <a:t> simples y no </a:t>
            </a:r>
            <a:r>
              <a:rPr lang="en-US" sz="1200" dirty="0" err="1" smtClean="0">
                <a:solidFill>
                  <a:schemeClr val="tx1"/>
                </a:solidFill>
              </a:rPr>
              <a:t>muy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caros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que</a:t>
            </a:r>
            <a:r>
              <a:rPr lang="en-US" sz="1200" dirty="0" smtClean="0">
                <a:solidFill>
                  <a:schemeClr val="tx1"/>
                </a:solidFill>
              </a:rPr>
              <a:t> se </a:t>
            </a:r>
            <a:r>
              <a:rPr lang="en-US" sz="1200" dirty="0" err="1" smtClean="0">
                <a:solidFill>
                  <a:schemeClr val="tx1"/>
                </a:solidFill>
              </a:rPr>
              <a:t>utilizan</a:t>
            </a:r>
            <a:r>
              <a:rPr lang="en-US" sz="1200" dirty="0" smtClean="0">
                <a:solidFill>
                  <a:schemeClr val="tx1"/>
                </a:solidFill>
              </a:rPr>
              <a:t> en el </a:t>
            </a:r>
            <a:r>
              <a:rPr lang="en-US" sz="1200" dirty="0" err="1" smtClean="0">
                <a:solidFill>
                  <a:schemeClr val="tx1"/>
                </a:solidFill>
              </a:rPr>
              <a:t>trabajo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</a:rPr>
              <a:t>Las </a:t>
            </a:r>
            <a:r>
              <a:rPr lang="en-US" sz="1200" dirty="0" err="1" smtClean="0">
                <a:solidFill>
                  <a:schemeClr val="tx1"/>
                </a:solidFill>
              </a:rPr>
              <a:t>formas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gestionar</a:t>
            </a:r>
            <a:r>
              <a:rPr lang="en-US" sz="1200" dirty="0" smtClean="0">
                <a:solidFill>
                  <a:schemeClr val="tx1"/>
                </a:solidFill>
              </a:rPr>
              <a:t> el </a:t>
            </a:r>
            <a:r>
              <a:rPr lang="en-US" sz="1200" dirty="0" err="1" smtClean="0">
                <a:solidFill>
                  <a:schemeClr val="tx1"/>
                </a:solidFill>
              </a:rPr>
              <a:t>tiempo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sobre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todo</a:t>
            </a:r>
            <a:r>
              <a:rPr lang="en-US" sz="1200" dirty="0" smtClean="0">
                <a:solidFill>
                  <a:schemeClr val="tx1"/>
                </a:solidFill>
              </a:rPr>
              <a:t> la vista y el </a:t>
            </a:r>
            <a:r>
              <a:rPr lang="en-US" sz="1200" dirty="0" err="1" smtClean="0">
                <a:solidFill>
                  <a:schemeClr val="tx1"/>
                </a:solidFill>
              </a:rPr>
              <a:t>oído</a:t>
            </a:r>
            <a:r>
              <a:rPr lang="en-US" sz="1200" dirty="0" smtClean="0">
                <a:solidFill>
                  <a:schemeClr val="tx1"/>
                </a:solidFill>
              </a:rPr>
              <a:t>, son </a:t>
            </a:r>
            <a:r>
              <a:rPr lang="en-US" sz="1200" dirty="0" err="1" smtClean="0">
                <a:solidFill>
                  <a:schemeClr val="tx1"/>
                </a:solidFill>
              </a:rPr>
              <a:t>facilitadas</a:t>
            </a:r>
            <a:r>
              <a:rPr lang="en-US" sz="1200" dirty="0" smtClean="0">
                <a:solidFill>
                  <a:schemeClr val="tx1"/>
                </a:solidFill>
              </a:rPr>
              <a:t> a </a:t>
            </a:r>
            <a:r>
              <a:rPr lang="en-US" sz="1200" dirty="0" err="1" smtClean="0">
                <a:solidFill>
                  <a:schemeClr val="tx1"/>
                </a:solidFill>
              </a:rPr>
              <a:t>través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las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tecnologías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modernas</a:t>
            </a:r>
            <a:r>
              <a:rPr lang="en-US" sz="1200" dirty="0" smtClean="0">
                <a:solidFill>
                  <a:schemeClr val="tx1"/>
                </a:solidFill>
              </a:rPr>
              <a:t> y en </a:t>
            </a:r>
            <a:r>
              <a:rPr lang="en-US" sz="1200" dirty="0" err="1" smtClean="0">
                <a:solidFill>
                  <a:schemeClr val="tx1"/>
                </a:solidFill>
              </a:rPr>
              <a:t>diferentes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instrumentos</a:t>
            </a:r>
            <a:r>
              <a:rPr lang="en-US" sz="1200" dirty="0" smtClean="0">
                <a:solidFill>
                  <a:schemeClr val="tx1"/>
                </a:solidFill>
              </a:rPr>
              <a:t> y </a:t>
            </a:r>
            <a:r>
              <a:rPr lang="en-US" sz="1200" dirty="0" err="1" smtClean="0">
                <a:solidFill>
                  <a:schemeClr val="tx1"/>
                </a:solidFill>
              </a:rPr>
              <a:t>herramientas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que</a:t>
            </a:r>
            <a:r>
              <a:rPr lang="en-US" sz="1200" dirty="0" smtClean="0">
                <a:solidFill>
                  <a:schemeClr val="tx1"/>
                </a:solidFill>
              </a:rPr>
              <a:t> se </a:t>
            </a:r>
            <a:r>
              <a:rPr lang="en-US" sz="1200" dirty="0" err="1" smtClean="0">
                <a:solidFill>
                  <a:schemeClr val="tx1"/>
                </a:solidFill>
              </a:rPr>
              <a:t>pueden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usar</a:t>
            </a:r>
            <a:r>
              <a:rPr lang="en-US" sz="1200" dirty="0" smtClean="0">
                <a:solidFill>
                  <a:schemeClr val="tx1"/>
                </a:solidFill>
              </a:rPr>
              <a:t> no </a:t>
            </a:r>
            <a:r>
              <a:rPr lang="en-US" sz="1200" dirty="0" err="1" smtClean="0">
                <a:solidFill>
                  <a:schemeClr val="tx1"/>
                </a:solidFill>
              </a:rPr>
              <a:t>pueden</a:t>
            </a:r>
            <a:r>
              <a:rPr lang="en-US" sz="1200" dirty="0" smtClean="0">
                <a:solidFill>
                  <a:schemeClr val="tx1"/>
                </a:solidFill>
              </a:rPr>
              <a:t> ser </a:t>
            </a:r>
            <a:r>
              <a:rPr lang="en-US" sz="1200" dirty="0" err="1" smtClean="0">
                <a:solidFill>
                  <a:schemeClr val="tx1"/>
                </a:solidFill>
              </a:rPr>
              <a:t>tratadas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como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algo</a:t>
            </a:r>
            <a:r>
              <a:rPr lang="en-US" sz="1200" dirty="0" smtClean="0">
                <a:solidFill>
                  <a:schemeClr val="tx1"/>
                </a:solidFill>
              </a:rPr>
              <a:t> simple o sin </a:t>
            </a:r>
            <a:r>
              <a:rPr lang="en-US" sz="1200" dirty="0" err="1" smtClean="0">
                <a:solidFill>
                  <a:schemeClr val="tx1"/>
                </a:solidFill>
              </a:rPr>
              <a:t>concienciación</a:t>
            </a:r>
            <a:r>
              <a:rPr lang="en-US" sz="1200" dirty="0" smtClean="0">
                <a:solidFill>
                  <a:schemeClr val="tx1"/>
                </a:solidFill>
              </a:rPr>
              <a:t>.  La </a:t>
            </a:r>
            <a:r>
              <a:rPr lang="en-US" sz="1200" dirty="0" err="1" smtClean="0">
                <a:solidFill>
                  <a:schemeClr val="tx1"/>
                </a:solidFill>
              </a:rPr>
              <a:t>tecnología</a:t>
            </a:r>
            <a:r>
              <a:rPr lang="en-US" sz="1200" dirty="0" smtClean="0">
                <a:solidFill>
                  <a:schemeClr val="tx1"/>
                </a:solidFill>
              </a:rPr>
              <a:t> se </a:t>
            </a:r>
            <a:r>
              <a:rPr lang="en-US" sz="1200" dirty="0" err="1" smtClean="0">
                <a:solidFill>
                  <a:schemeClr val="tx1"/>
                </a:solidFill>
              </a:rPr>
              <a:t>han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convertido</a:t>
            </a:r>
            <a:r>
              <a:rPr lang="en-US" sz="1200" dirty="0" smtClean="0">
                <a:solidFill>
                  <a:schemeClr val="tx1"/>
                </a:solidFill>
              </a:rPr>
              <a:t> en </a:t>
            </a:r>
            <a:r>
              <a:rPr lang="en-US" sz="1200" dirty="0" err="1" smtClean="0">
                <a:solidFill>
                  <a:schemeClr val="tx1"/>
                </a:solidFill>
              </a:rPr>
              <a:t>una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extensión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nuestra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60 Rectángulo"/>
          <p:cNvSpPr/>
          <p:nvPr/>
        </p:nvSpPr>
        <p:spPr>
          <a:xfrm>
            <a:off x="6238373" y="709863"/>
            <a:ext cx="2847105" cy="5783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Generalmente</a:t>
            </a:r>
            <a:r>
              <a:rPr lang="en-US" sz="1000" dirty="0" smtClean="0"/>
              <a:t> </a:t>
            </a:r>
            <a:r>
              <a:rPr lang="en-US" sz="1000" dirty="0" err="1" smtClean="0"/>
              <a:t>es</a:t>
            </a:r>
            <a:r>
              <a:rPr lang="en-US" sz="1000" dirty="0" smtClean="0"/>
              <a:t> </a:t>
            </a:r>
            <a:r>
              <a:rPr lang="en-US" sz="1000" dirty="0" err="1" smtClean="0"/>
              <a:t>abierto</a:t>
            </a:r>
            <a:r>
              <a:rPr lang="en-US" sz="1000" dirty="0" smtClean="0"/>
              <a:t> y </a:t>
            </a:r>
            <a:r>
              <a:rPr lang="en-US" sz="1000" dirty="0" err="1" smtClean="0"/>
              <a:t>muchas</a:t>
            </a:r>
            <a:r>
              <a:rPr lang="en-US" sz="1000" dirty="0" smtClean="0"/>
              <a:t> </a:t>
            </a:r>
            <a:r>
              <a:rPr lang="en-US" sz="1000" dirty="0" err="1" smtClean="0"/>
              <a:t>veces</a:t>
            </a:r>
            <a:r>
              <a:rPr lang="en-US" sz="1000" dirty="0" smtClean="0"/>
              <a:t> con </a:t>
            </a:r>
            <a:r>
              <a:rPr lang="en-US" sz="1000" dirty="0" err="1" smtClean="0"/>
              <a:t>opción</a:t>
            </a:r>
            <a:r>
              <a:rPr lang="en-US" sz="1000" dirty="0" smtClean="0"/>
              <a:t> a </a:t>
            </a:r>
            <a:r>
              <a:rPr lang="en-US" sz="1000" dirty="0" err="1" smtClean="0"/>
              <a:t>que</a:t>
            </a:r>
            <a:r>
              <a:rPr lang="en-US" sz="1000" dirty="0" smtClean="0"/>
              <a:t> </a:t>
            </a:r>
            <a:r>
              <a:rPr lang="en-US" sz="1000" dirty="0" err="1" smtClean="0"/>
              <a:t>nos</a:t>
            </a:r>
            <a:r>
              <a:rPr lang="en-US" sz="1000" dirty="0" smtClean="0"/>
              <a:t> </a:t>
            </a:r>
            <a:r>
              <a:rPr lang="en-US" sz="1000" dirty="0" err="1" smtClean="0"/>
              <a:t>avise</a:t>
            </a:r>
            <a:r>
              <a:rPr lang="en-US" sz="1000" dirty="0" smtClean="0"/>
              <a:t> de </a:t>
            </a:r>
            <a:r>
              <a:rPr lang="en-US" sz="1000" dirty="0" err="1" smtClean="0"/>
              <a:t>manera</a:t>
            </a:r>
            <a:r>
              <a:rPr lang="en-US" sz="1000" dirty="0" smtClean="0"/>
              <a:t> visual y/o </a:t>
            </a:r>
            <a:r>
              <a:rPr lang="en-US" sz="1000" dirty="0" err="1" smtClean="0"/>
              <a:t>auditiva</a:t>
            </a:r>
            <a:r>
              <a:rPr lang="en-US" sz="1000" dirty="0" smtClean="0"/>
              <a:t> </a:t>
            </a:r>
            <a:r>
              <a:rPr lang="en-US" sz="1000" dirty="0" err="1" smtClean="0"/>
              <a:t>cuando</a:t>
            </a:r>
            <a:r>
              <a:rPr lang="en-US" sz="1000" dirty="0" smtClean="0"/>
              <a:t> </a:t>
            </a:r>
            <a:r>
              <a:rPr lang="en-US" sz="1000" dirty="0" err="1" smtClean="0"/>
              <a:t>nos</a:t>
            </a:r>
            <a:r>
              <a:rPr lang="en-US" sz="1000" dirty="0" smtClean="0"/>
              <a:t> </a:t>
            </a:r>
            <a:r>
              <a:rPr lang="en-US" sz="1000" dirty="0" err="1" smtClean="0"/>
              <a:t>llegaun</a:t>
            </a:r>
            <a:r>
              <a:rPr lang="en-US" sz="1000" dirty="0" smtClean="0"/>
              <a:t> </a:t>
            </a:r>
            <a:r>
              <a:rPr lang="en-US" sz="1000" dirty="0" err="1" smtClean="0"/>
              <a:t>mensaje</a:t>
            </a:r>
            <a:r>
              <a:rPr lang="en-US" sz="1000" dirty="0" smtClean="0"/>
              <a:t>.</a:t>
            </a:r>
          </a:p>
        </p:txBody>
      </p:sp>
      <p:sp>
        <p:nvSpPr>
          <p:cNvPr id="78" name="77 Rectángulo"/>
          <p:cNvSpPr/>
          <p:nvPr/>
        </p:nvSpPr>
        <p:spPr>
          <a:xfrm>
            <a:off x="3790833" y="914399"/>
            <a:ext cx="2282708" cy="7122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 smtClean="0"/>
              <a:t>Facebook</a:t>
            </a:r>
            <a:r>
              <a:rPr lang="es-ES" sz="1400" dirty="0" smtClean="0"/>
              <a:t>, </a:t>
            </a:r>
            <a:r>
              <a:rPr lang="es-ES" sz="1400" dirty="0" err="1" smtClean="0"/>
              <a:t>Twitter</a:t>
            </a:r>
            <a:r>
              <a:rPr lang="es-ES" sz="1400" dirty="0" smtClean="0"/>
              <a:t>, </a:t>
            </a:r>
            <a:r>
              <a:rPr lang="es-ES" sz="1400" dirty="0" err="1" smtClean="0"/>
              <a:t>Linked</a:t>
            </a:r>
            <a:r>
              <a:rPr lang="es-ES" sz="1400" dirty="0" smtClean="0"/>
              <a:t>-in, </a:t>
            </a:r>
            <a:r>
              <a:rPr lang="es-ES" sz="1400" dirty="0" err="1" smtClean="0"/>
              <a:t>Instagram</a:t>
            </a:r>
            <a:r>
              <a:rPr lang="es-ES" sz="1400" dirty="0" smtClean="0"/>
              <a:t>, </a:t>
            </a:r>
            <a:r>
              <a:rPr lang="es-ES" sz="1400" dirty="0" err="1" smtClean="0"/>
              <a:t>Pinterest</a:t>
            </a:r>
            <a:r>
              <a:rPr lang="es-ES" sz="1400" dirty="0" smtClean="0"/>
              <a:t>, </a:t>
            </a:r>
            <a:r>
              <a:rPr lang="es-ES" sz="1400" dirty="0" err="1" smtClean="0"/>
              <a:t>Flickr</a:t>
            </a:r>
            <a:r>
              <a:rPr lang="es-ES" sz="1400" dirty="0" smtClean="0"/>
              <a:t>, </a:t>
            </a:r>
            <a:r>
              <a:rPr lang="es-ES" sz="1400" dirty="0" err="1" smtClean="0"/>
              <a:t>You</a:t>
            </a:r>
            <a:r>
              <a:rPr lang="es-ES" sz="1400" dirty="0" smtClean="0"/>
              <a:t> </a:t>
            </a:r>
            <a:r>
              <a:rPr lang="es-ES" sz="1400" dirty="0" err="1" smtClean="0"/>
              <a:t>Tube</a:t>
            </a:r>
            <a:endParaRPr lang="es-ES" sz="1400" dirty="0"/>
          </a:p>
        </p:txBody>
      </p:sp>
      <p:cxnSp>
        <p:nvCxnSpPr>
          <p:cNvPr id="79" name="Straight Connector 1065"/>
          <p:cNvCxnSpPr>
            <a:stCxn id="1054" idx="0"/>
          </p:cNvCxnSpPr>
          <p:nvPr/>
        </p:nvCxnSpPr>
        <p:spPr>
          <a:xfrm flipV="1">
            <a:off x="8219622" y="1288218"/>
            <a:ext cx="414407" cy="14820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1065"/>
          <p:cNvCxnSpPr/>
          <p:nvPr/>
        </p:nvCxnSpPr>
        <p:spPr>
          <a:xfrm flipH="1" flipV="1">
            <a:off x="5648201" y="1626668"/>
            <a:ext cx="190710" cy="1331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89 Rectángulo"/>
          <p:cNvSpPr/>
          <p:nvPr/>
        </p:nvSpPr>
        <p:spPr>
          <a:xfrm>
            <a:off x="363860" y="5171929"/>
            <a:ext cx="3807419" cy="10652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 smtClean="0"/>
              <a:t>Linked</a:t>
            </a:r>
            <a:r>
              <a:rPr lang="es-ES" sz="1200" dirty="0" smtClean="0"/>
              <a:t>-in: </a:t>
            </a:r>
            <a:endParaRPr lang="es-ES" sz="1200" dirty="0" smtClean="0"/>
          </a:p>
          <a:p>
            <a:pPr algn="ctr"/>
            <a:r>
              <a:rPr lang="es-ES" sz="1200" dirty="0" smtClean="0"/>
              <a:t>Usted se inscribe en actualizar su perfil, pero debido a la falta de inspiración, decide ver cómo van los </a:t>
            </a:r>
            <a:r>
              <a:rPr lang="es-ES" sz="1200" dirty="0" smtClean="0"/>
              <a:t>empleos </a:t>
            </a:r>
            <a:r>
              <a:rPr lang="es-ES" sz="1200" dirty="0" smtClean="0"/>
              <a:t>de tus amigos. Se hará una parada cuando se da cuenta que ha cerrado la sesión de </a:t>
            </a:r>
            <a:r>
              <a:rPr lang="es-ES" sz="1200" dirty="0" err="1" smtClean="0"/>
              <a:t>LinkedIn</a:t>
            </a:r>
            <a:r>
              <a:rPr lang="es-ES" sz="1200" dirty="0" smtClean="0"/>
              <a:t> y usted está buscando en los enlaces relacionados con </a:t>
            </a:r>
            <a:r>
              <a:rPr lang="es-ES" sz="1200" dirty="0" smtClean="0"/>
              <a:t>Pulse</a:t>
            </a:r>
            <a:endParaRPr lang="es-ES" sz="1200" dirty="0" smtClean="0"/>
          </a:p>
        </p:txBody>
      </p:sp>
      <p:cxnSp>
        <p:nvCxnSpPr>
          <p:cNvPr id="97" name="Straight Connector 1065"/>
          <p:cNvCxnSpPr/>
          <p:nvPr/>
        </p:nvCxnSpPr>
        <p:spPr>
          <a:xfrm flipV="1">
            <a:off x="3380904" y="4478807"/>
            <a:ext cx="953105" cy="69312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99 Rectángulo"/>
          <p:cNvSpPr/>
          <p:nvPr/>
        </p:nvSpPr>
        <p:spPr>
          <a:xfrm>
            <a:off x="4600877" y="5558646"/>
            <a:ext cx="4338586" cy="11501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Es una discusión o sitio web de información publicada en la </a:t>
            </a:r>
            <a:r>
              <a:rPr lang="es-ES" sz="1200" dirty="0" err="1" smtClean="0">
                <a:solidFill>
                  <a:schemeClr val="bg1"/>
                </a:solidFill>
              </a:rPr>
              <a:t>World</a:t>
            </a:r>
            <a:r>
              <a:rPr lang="es-ES" sz="1200" dirty="0" smtClean="0">
                <a:solidFill>
                  <a:schemeClr val="bg1"/>
                </a:solidFill>
              </a:rPr>
              <a:t> </a:t>
            </a:r>
            <a:r>
              <a:rPr lang="es-ES" sz="1200" dirty="0" err="1" smtClean="0">
                <a:solidFill>
                  <a:schemeClr val="bg1"/>
                </a:solidFill>
              </a:rPr>
              <a:t>Wide</a:t>
            </a:r>
            <a:r>
              <a:rPr lang="es-ES" sz="1200" dirty="0" smtClean="0">
                <a:solidFill>
                  <a:schemeClr val="bg1"/>
                </a:solidFill>
              </a:rPr>
              <a:t> Web que consiste en entradas de texto de estilo discretos diario, a menudo informales ( "mensajes"). Los mensajes son típicamente muestran en orden cronológico inverso, de modo que el mensaje más reciente aparece primero, en la parte superior de la página Web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107" name="Straight Connector 1065"/>
          <p:cNvCxnSpPr/>
          <p:nvPr/>
        </p:nvCxnSpPr>
        <p:spPr>
          <a:xfrm flipH="1" flipV="1">
            <a:off x="6587356" y="5361272"/>
            <a:ext cx="302535" cy="19737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212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41999" y="973373"/>
            <a:ext cx="6630401" cy="2172230"/>
          </a:xfrm>
        </p:spPr>
        <p:txBody>
          <a:bodyPr>
            <a:noAutofit/>
          </a:bodyPr>
          <a:lstStyle/>
          <a:p>
            <a:r>
              <a:rPr lang="en-US" sz="2800" dirty="0"/>
              <a:t>Produced by </a:t>
            </a:r>
            <a:r>
              <a:rPr lang="es-ES" sz="2800" dirty="0" smtClean="0"/>
              <a:t>Zaloa Mitxelena </a:t>
            </a:r>
            <a:r>
              <a:rPr lang="en-US" sz="2800" dirty="0" smtClean="0"/>
              <a:t>in </a:t>
            </a:r>
            <a:r>
              <a:rPr lang="en-US" sz="2800" dirty="0"/>
              <a:t>the framework of Erasmus+ project</a:t>
            </a:r>
            <a:br>
              <a:rPr lang="en-US" sz="2800" dirty="0"/>
            </a:br>
            <a:r>
              <a:rPr lang="en-US" sz="2800" dirty="0"/>
              <a:t>“Open Professional </a:t>
            </a:r>
            <a:r>
              <a:rPr lang="en-US" sz="2800" dirty="0" smtClean="0"/>
              <a:t>Collaboration </a:t>
            </a:r>
            <a:r>
              <a:rPr lang="en-US" sz="2800" dirty="0"/>
              <a:t>for </a:t>
            </a:r>
            <a:r>
              <a:rPr lang="en-US" sz="2800" dirty="0" smtClean="0"/>
              <a:t>Innovation”</a:t>
            </a:r>
            <a:endParaRPr lang="en-US" sz="2800" dirty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Project No. 2014-1-LT01-KA202-000562</a:t>
            </a:r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141999" y="4449408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This project has been funded </a:t>
            </a:r>
            <a:r>
              <a:rPr lang="en-US" dirty="0" smtClean="0"/>
              <a:t>by Erasmus + </a:t>
            </a:r>
            <a:r>
              <a:rPr lang="en-US" dirty="0" err="1" smtClean="0"/>
              <a:t>programme</a:t>
            </a:r>
            <a:r>
              <a:rPr lang="en-US" dirty="0" smtClean="0"/>
              <a:t> of the European Union. </a:t>
            </a:r>
            <a:r>
              <a:rPr lang="en-US" dirty="0"/>
              <a:t>This </a:t>
            </a:r>
            <a:r>
              <a:rPr lang="en-US" dirty="0" smtClean="0"/>
              <a:t>OER </a:t>
            </a:r>
            <a:r>
              <a:rPr lang="en-US" dirty="0"/>
              <a:t>reflects the views only of the </a:t>
            </a:r>
            <a:r>
              <a:rPr lang="en-US" dirty="0" smtClean="0"/>
              <a:t>authors, </a:t>
            </a:r>
            <a:r>
              <a:rPr lang="en-US" dirty="0"/>
              <a:t>and the </a:t>
            </a:r>
            <a:r>
              <a:rPr lang="en-US" dirty="0" smtClean="0"/>
              <a:t>Commission </a:t>
            </a:r>
            <a:r>
              <a:rPr lang="en-US" dirty="0"/>
              <a:t>cannot be held responsible for any use which may be made of the information contained therein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98061" y="6459865"/>
            <a:ext cx="24777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Project No. 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58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Work based learning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383</Words>
  <Application>Microsoft Office PowerPoint</Application>
  <PresentationFormat>Presentación en pantalla (4:3)</PresentationFormat>
  <Paragraphs>33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 OER –  Gestión del tiempo basado en el aprendizaje en el trabajo para ser más productivo  </vt:lpstr>
      <vt:lpstr>Diapositiva 2</vt:lpstr>
      <vt:lpstr>Diapositiva 3</vt:lpstr>
    </vt:vector>
  </TitlesOfParts>
  <Company>Vytauto Didžiojo universitetas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based learning</dc:title>
  <dc:creator>Danutė Pranckutė</dc:creator>
  <cp:lastModifiedBy>zaloa.mitxelena</cp:lastModifiedBy>
  <cp:revision>73</cp:revision>
  <dcterms:created xsi:type="dcterms:W3CDTF">2015-01-05T11:41:52Z</dcterms:created>
  <dcterms:modified xsi:type="dcterms:W3CDTF">2016-09-20T09:16:26Z</dcterms:modified>
</cp:coreProperties>
</file>