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handoutMasterIdLst>
    <p:handoutMasterId r:id="rId18"/>
  </p:handoutMasterIdLst>
  <p:sldIdLst>
    <p:sldId id="261" r:id="rId2"/>
    <p:sldId id="276"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9AC7"/>
    <a:srgbClr val="E2E5E6"/>
    <a:srgbClr val="A5ADB2"/>
    <a:srgbClr val="454851"/>
    <a:srgbClr val="3C3E48"/>
    <a:srgbClr val="3F404A"/>
    <a:srgbClr val="E9E9E9"/>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68" d="100"/>
          <a:sy n="168" d="100"/>
        </p:scale>
        <p:origin x="-96" y="-3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A76BF3C-C592-1A47-9228-7DAC5B174F6F}" type="datetimeFigureOut">
              <a:rPr lang="en-US" smtClean="0"/>
              <a:t>16-01-05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B336BA4-5F08-484A-BE8C-7FEF39E9CE8A}" type="slidenum">
              <a:rPr lang="en-US" smtClean="0"/>
              <a:t>‹#›</a:t>
            </a:fld>
            <a:endParaRPr lang="en-US"/>
          </a:p>
        </p:txBody>
      </p:sp>
    </p:spTree>
    <p:extLst>
      <p:ext uri="{BB962C8B-B14F-4D97-AF65-F5344CB8AC3E}">
        <p14:creationId xmlns:p14="http://schemas.microsoft.com/office/powerpoint/2010/main" val="260110938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33B8F7-1BCD-E045-956B-7C1C5AAB2160}" type="datetimeFigureOut">
              <a:rPr lang="en-US" smtClean="0"/>
              <a:t>16-01-05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5DF95D-83B9-1242-9B85-291237A571F6}" type="slidenum">
              <a:rPr lang="en-US" smtClean="0"/>
              <a:t>‹#›</a:t>
            </a:fld>
            <a:endParaRPr lang="en-US"/>
          </a:p>
        </p:txBody>
      </p:sp>
    </p:spTree>
    <p:extLst>
      <p:ext uri="{BB962C8B-B14F-4D97-AF65-F5344CB8AC3E}">
        <p14:creationId xmlns:p14="http://schemas.microsoft.com/office/powerpoint/2010/main" val="228652084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openprof.eu" TargetMode="Externa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1998" y="1201972"/>
            <a:ext cx="6630402" cy="2373099"/>
          </a:xfrm>
        </p:spPr>
        <p:txBody>
          <a:bodyPr>
            <a:normAutofit/>
          </a:bodyPr>
          <a:lstStyle>
            <a:lvl1pPr>
              <a:defRPr sz="4000"/>
            </a:lvl1pPr>
          </a:lstStyle>
          <a:p>
            <a:r>
              <a:rPr lang="lt-LT" dirty="0" smtClean="0"/>
              <a:t>Click to edit Master title style</a:t>
            </a:r>
            <a:endParaRPr lang="en-US" dirty="0"/>
          </a:p>
        </p:txBody>
      </p:sp>
      <p:sp>
        <p:nvSpPr>
          <p:cNvPr id="3" name="Subtitle 2"/>
          <p:cNvSpPr>
            <a:spLocks noGrp="1"/>
          </p:cNvSpPr>
          <p:nvPr>
            <p:ph type="subTitle" idx="1"/>
          </p:nvPr>
        </p:nvSpPr>
        <p:spPr>
          <a:xfrm>
            <a:off x="1141999" y="3692461"/>
            <a:ext cx="6630401" cy="210235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dirty="0" smtClean="0"/>
              <a:t>Click to edit Master subtitle style</a:t>
            </a:r>
            <a:endParaRPr lang="en-US" dirty="0"/>
          </a:p>
        </p:txBody>
      </p:sp>
      <p:sp>
        <p:nvSpPr>
          <p:cNvPr id="14" name="Rectangle 13"/>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1222688" y="6395466"/>
            <a:ext cx="2168419"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Pentagon 15"/>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7" name="Rectangle 16"/>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8"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F1088289-8C3B-6C48-84B1-7B81E33087CA}" type="datetime4">
              <a:rPr lang="lt-LT" smtClean="0"/>
              <a:pPr/>
              <a:t>January 5,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4157679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65EA0DC-A173-9544-9CCC-3CB899132351}" type="datetime4">
              <a:rPr lang="lt-LT" smtClean="0"/>
              <a:t>January 5,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956034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610072" cy="5851525"/>
          </a:xfrm>
        </p:spPr>
        <p:txBody>
          <a:bodyPr vert="eaVert"/>
          <a:lstStyle/>
          <a:p>
            <a:r>
              <a:rPr lang="lt-LT" dirty="0" smtClean="0"/>
              <a:t>Click to edit Master title style</a:t>
            </a:r>
            <a:endParaRPr lang="en-US" dirty="0"/>
          </a:p>
        </p:txBody>
      </p:sp>
      <p:sp>
        <p:nvSpPr>
          <p:cNvPr id="3" name="Vertical Text Placeholder 2"/>
          <p:cNvSpPr>
            <a:spLocks noGrp="1"/>
          </p:cNvSpPr>
          <p:nvPr>
            <p:ph type="body" orient="vert" idx="1"/>
          </p:nvPr>
        </p:nvSpPr>
        <p:spPr>
          <a:xfrm>
            <a:off x="1141998" y="274638"/>
            <a:ext cx="5335001" cy="5851525"/>
          </a:xfrm>
        </p:spPr>
        <p:txBody>
          <a:bodyPr vert="eaVert"/>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8FB9B51-4A43-AE45-A7BD-5D3CE1980265}" type="datetime4">
              <a:rPr lang="lt-LT" smtClean="0"/>
              <a:t>January 5,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775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idx="1"/>
          </p:nvPr>
        </p:nvSpPr>
        <p:spPr/>
        <p:txBody>
          <a:body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23A2B60-D0FE-A04E-B001-966D9EFC25A9}" type="datetime4">
              <a:rPr lang="lt-LT" smtClean="0"/>
              <a:t>January 5, 2016</a:t>
            </a:fld>
            <a:endParaRPr lang="en-US"/>
          </a:p>
        </p:txBody>
      </p:sp>
      <p:sp>
        <p:nvSpPr>
          <p:cNvPr id="6" name="Slide Number Placeholder 5"/>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3272439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74017" y="4406900"/>
            <a:ext cx="6638539" cy="1362075"/>
          </a:xfrm>
        </p:spPr>
        <p:txBody>
          <a:bodyPr anchor="t"/>
          <a:lstStyle>
            <a:lvl1pPr algn="l">
              <a:defRPr sz="4000" b="1" cap="all"/>
            </a:lvl1pPr>
          </a:lstStyle>
          <a:p>
            <a:r>
              <a:rPr lang="lt-LT" smtClean="0"/>
              <a:t>Click to edit Master title style</a:t>
            </a:r>
            <a:endParaRPr lang="en-US"/>
          </a:p>
        </p:txBody>
      </p:sp>
      <p:sp>
        <p:nvSpPr>
          <p:cNvPr id="3" name="Text Placeholder 2"/>
          <p:cNvSpPr>
            <a:spLocks noGrp="1"/>
          </p:cNvSpPr>
          <p:nvPr>
            <p:ph type="body" idx="1"/>
          </p:nvPr>
        </p:nvSpPr>
        <p:spPr>
          <a:xfrm>
            <a:off x="1174017" y="2906713"/>
            <a:ext cx="663854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Click to edit Master text styles</a:t>
            </a:r>
          </a:p>
        </p:txBody>
      </p:sp>
      <p:sp>
        <p:nvSpPr>
          <p:cNvPr id="13" name="Rectangle 12"/>
          <p:cNvSpPr/>
          <p:nvPr userDrawn="1"/>
        </p:nvSpPr>
        <p:spPr>
          <a:xfrm>
            <a:off x="63857" y="6395466"/>
            <a:ext cx="8975487" cy="316898"/>
          </a:xfrm>
          <a:prstGeom prst="rect">
            <a:avLst/>
          </a:prstGeom>
          <a:solidFill>
            <a:srgbClr val="E2E5E6"/>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Pentagon 13"/>
          <p:cNvSpPr/>
          <p:nvPr userDrawn="1"/>
        </p:nvSpPr>
        <p:spPr>
          <a:xfrm>
            <a:off x="1174017" y="6395466"/>
            <a:ext cx="2217090" cy="316898"/>
          </a:xfrm>
          <a:prstGeom prst="homePlate">
            <a:avLst/>
          </a:prstGeom>
          <a:solidFill>
            <a:srgbClr val="A5ADB2"/>
          </a:solidFill>
          <a:ln>
            <a:solidFill>
              <a:srgbClr val="F2F2F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Pentagon 14"/>
          <p:cNvSpPr/>
          <p:nvPr userDrawn="1"/>
        </p:nvSpPr>
        <p:spPr>
          <a:xfrm>
            <a:off x="63857" y="6395466"/>
            <a:ext cx="1296248" cy="316898"/>
          </a:xfrm>
          <a:prstGeom prst="homePlate">
            <a:avLst/>
          </a:prstGeom>
          <a:solidFill>
            <a:srgbClr val="A5ADB2"/>
          </a:soli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1" name="Rectangle 10"/>
          <p:cNvSpPr/>
          <p:nvPr userDrawn="1"/>
        </p:nvSpPr>
        <p:spPr>
          <a:xfrm>
            <a:off x="1360105" y="6432368"/>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sp>
        <p:nvSpPr>
          <p:cNvPr id="16" name="Date Placeholder 3"/>
          <p:cNvSpPr>
            <a:spLocks noGrp="1"/>
          </p:cNvSpPr>
          <p:nvPr>
            <p:ph type="dt" sz="half" idx="2"/>
          </p:nvPr>
        </p:nvSpPr>
        <p:spPr>
          <a:xfrm>
            <a:off x="63856" y="6368446"/>
            <a:ext cx="1158833" cy="316898"/>
          </a:xfrm>
          <a:prstGeom prst="rect">
            <a:avLst/>
          </a:prstGeom>
          <a:noFill/>
          <a:ln>
            <a:noFill/>
          </a:ln>
        </p:spPr>
        <p:txBody>
          <a:bodyPr/>
          <a:lstStyle>
            <a:lvl1pPr algn="ctr">
              <a:lnSpc>
                <a:spcPct val="150000"/>
              </a:lnSpc>
              <a:defRPr sz="1000" baseline="0">
                <a:solidFill>
                  <a:srgbClr val="3F404A"/>
                </a:solidFill>
                <a:latin typeface="Adobe Caslon Pro"/>
                <a:cs typeface="Adobe Caslon Pro"/>
              </a:defRPr>
            </a:lvl1pPr>
          </a:lstStyle>
          <a:p>
            <a:fld id="{F1088289-8C3B-6C48-84B1-7B81E33087CA}" type="datetime4">
              <a:rPr lang="lt-LT" smtClean="0"/>
              <a:pPr/>
              <a:t>January 5, 2016</a:t>
            </a:fld>
            <a:endParaRPr lang="en-US" dirty="0"/>
          </a:p>
        </p:txBody>
      </p:sp>
      <p:sp>
        <p:nvSpPr>
          <p:cNvPr id="17" name="Rectangle 16"/>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2"/>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36318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Click to edit Master title style</a:t>
            </a:r>
            <a:endParaRPr lang="en-US"/>
          </a:p>
        </p:txBody>
      </p:sp>
      <p:sp>
        <p:nvSpPr>
          <p:cNvPr id="3" name="Content Placeholder 2"/>
          <p:cNvSpPr>
            <a:spLocks noGrp="1"/>
          </p:cNvSpPr>
          <p:nvPr>
            <p:ph sz="half" idx="1"/>
          </p:nvPr>
        </p:nvSpPr>
        <p:spPr>
          <a:xfrm>
            <a:off x="1141998" y="1600200"/>
            <a:ext cx="33538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4" name="Content Placeholder 3"/>
          <p:cNvSpPr>
            <a:spLocks noGrp="1"/>
          </p:cNvSpPr>
          <p:nvPr>
            <p:ph sz="half" idx="2"/>
          </p:nvPr>
        </p:nvSpPr>
        <p:spPr>
          <a:xfrm>
            <a:off x="4648200" y="1600200"/>
            <a:ext cx="316435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941FB6B-5B1E-4D4A-AAA8-058A699C34D7}" type="datetime4">
              <a:rPr lang="lt-LT" smtClean="0"/>
              <a:t>January 5,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2189820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F1D02DD-5D33-D047-8F74-9F2DA74A3163}" type="datetime4">
              <a:rPr lang="lt-LT" smtClean="0"/>
              <a:t>January 5, 2016</a:t>
            </a:fld>
            <a:endParaRPr lang="en-US"/>
          </a:p>
        </p:txBody>
      </p:sp>
      <p:sp>
        <p:nvSpPr>
          <p:cNvPr id="9" name="Slide Number Placeholder 8"/>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313063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41998" y="722862"/>
            <a:ext cx="6670559" cy="1143000"/>
          </a:xfrm>
        </p:spPr>
        <p:txBody>
          <a:bodyPr/>
          <a:lstStyle/>
          <a:p>
            <a:r>
              <a:rPr lang="lt-LT" dirty="0"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E36C4378-4B05-8944-9A20-C483A0DE1645}" type="datetime4">
              <a:rPr lang="lt-LT" smtClean="0"/>
              <a:t>January 5, 2016</a:t>
            </a:fld>
            <a:endParaRPr lang="en-US" dirty="0"/>
          </a:p>
        </p:txBody>
      </p:sp>
      <p:sp>
        <p:nvSpPr>
          <p:cNvPr id="5" name="Slide Number Placeholder 4"/>
          <p:cNvSpPr>
            <a:spLocks noGrp="1"/>
          </p:cNvSpPr>
          <p:nvPr>
            <p:ph type="sldNum" sz="quarter" idx="12"/>
          </p:nvPr>
        </p:nvSpPr>
        <p:spPr/>
        <p:txBody>
          <a:bodyPr/>
          <a:lstStyle/>
          <a:p>
            <a:r>
              <a:rPr lang="en-US" dirty="0" err="1" smtClean="0"/>
              <a:t>openprof.eu</a:t>
            </a:r>
            <a:endParaRPr lang="en-US" dirty="0" smtClean="0"/>
          </a:p>
        </p:txBody>
      </p:sp>
    </p:spTree>
    <p:extLst>
      <p:ext uri="{BB962C8B-B14F-4D97-AF65-F5344CB8AC3E}">
        <p14:creationId xmlns:p14="http://schemas.microsoft.com/office/powerpoint/2010/main" val="751999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5EB59747-5645-824B-B109-C9B81366E180}" type="datetime4">
              <a:rPr lang="lt-LT" smtClean="0"/>
              <a:t>January 5, 2016</a:t>
            </a:fld>
            <a:endParaRPr lang="en-US"/>
          </a:p>
        </p:txBody>
      </p:sp>
      <p:sp>
        <p:nvSpPr>
          <p:cNvPr id="4" name="Slide Number Placeholder 3"/>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700808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lt-LT"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Click to edit Master text styles</a:t>
            </a:r>
          </a:p>
          <a:p>
            <a:pPr lvl="1"/>
            <a:r>
              <a:rPr lang="lt-LT" smtClean="0"/>
              <a:t>Second level</a:t>
            </a:r>
          </a:p>
          <a:p>
            <a:pPr lvl="2"/>
            <a:r>
              <a:rPr lang="lt-LT" smtClean="0"/>
              <a:t>Third level</a:t>
            </a:r>
          </a:p>
          <a:p>
            <a:pPr lvl="3"/>
            <a:r>
              <a:rPr lang="lt-LT" smtClean="0"/>
              <a:t>Fourth level</a:t>
            </a:r>
          </a:p>
          <a:p>
            <a:pPr lvl="4"/>
            <a:r>
              <a:rPr lang="lt-LT"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D9C5176-2B59-1848-B9B0-70A6276401E5}" type="datetime4">
              <a:rPr lang="lt-LT" smtClean="0"/>
              <a:t>January 5,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81175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3933" y="4800600"/>
            <a:ext cx="6628623" cy="566738"/>
          </a:xfrm>
        </p:spPr>
        <p:txBody>
          <a:bodyPr anchor="b"/>
          <a:lstStyle>
            <a:lvl1pPr algn="l">
              <a:defRPr sz="2000" b="1"/>
            </a:lvl1pPr>
          </a:lstStyle>
          <a:p>
            <a:r>
              <a:rPr lang="lt-LT" smtClean="0"/>
              <a:t>Click to edit Master title style</a:t>
            </a:r>
            <a:endParaRPr lang="en-US"/>
          </a:p>
        </p:txBody>
      </p:sp>
      <p:sp>
        <p:nvSpPr>
          <p:cNvPr id="3" name="Picture Placeholder 2"/>
          <p:cNvSpPr>
            <a:spLocks noGrp="1"/>
          </p:cNvSpPr>
          <p:nvPr>
            <p:ph type="pic" idx="1"/>
          </p:nvPr>
        </p:nvSpPr>
        <p:spPr>
          <a:xfrm>
            <a:off x="1183933" y="207245"/>
            <a:ext cx="6628624"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183933" y="5367338"/>
            <a:ext cx="662862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11B28A6-5AAC-314E-ACF8-CE9160A09307}" type="datetime4">
              <a:rPr lang="lt-LT" smtClean="0"/>
              <a:t>January 5, 2016</a:t>
            </a:fld>
            <a:endParaRPr lang="en-US"/>
          </a:p>
        </p:txBody>
      </p:sp>
      <p:sp>
        <p:nvSpPr>
          <p:cNvPr id="7" name="Slide Number Placeholder 6"/>
          <p:cNvSpPr>
            <a:spLocks noGrp="1"/>
          </p:cNvSpPr>
          <p:nvPr>
            <p:ph type="sldNum" sz="quarter" idx="12"/>
          </p:nvPr>
        </p:nvSpPr>
        <p:spPr/>
        <p:txBody>
          <a:bodyPr/>
          <a:lstStyle>
            <a:lvl1pPr marL="0" marR="0" indent="0" algn="r" defTabSz="457200" rtl="0" eaLnBrk="1" fontAlgn="auto" latinLnBrk="0" hangingPunct="1">
              <a:lnSpc>
                <a:spcPct val="100000"/>
              </a:lnSpc>
              <a:spcBef>
                <a:spcPts val="0"/>
              </a:spcBef>
              <a:spcAft>
                <a:spcPts val="0"/>
              </a:spcAft>
              <a:buClrTx/>
              <a:buSzTx/>
              <a:buFontTx/>
              <a:buNone/>
              <a:tabLst/>
              <a:defRPr/>
            </a:lvl1pPr>
          </a:lstStyle>
          <a:p>
            <a:r>
              <a:rPr lang="en-US" dirty="0" err="1" smtClean="0"/>
              <a:t>openprof.eu</a:t>
            </a:r>
            <a:endParaRPr lang="en-US" dirty="0" smtClean="0"/>
          </a:p>
        </p:txBody>
      </p:sp>
    </p:spTree>
    <p:extLst>
      <p:ext uri="{BB962C8B-B14F-4D97-AF65-F5344CB8AC3E}">
        <p14:creationId xmlns:p14="http://schemas.microsoft.com/office/powerpoint/2010/main" val="13740870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hyperlink" Target="http://openprof.eu"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998" y="511630"/>
            <a:ext cx="6670559" cy="906007"/>
          </a:xfrm>
          <a:prstGeom prst="rect">
            <a:avLst/>
          </a:prstGeom>
        </p:spPr>
        <p:txBody>
          <a:bodyPr vert="horz" lIns="91440" tIns="45720" rIns="91440" bIns="45720" rtlCol="0" anchor="ctr">
            <a:normAutofit/>
          </a:bodyPr>
          <a:lstStyle/>
          <a:p>
            <a:r>
              <a:rPr lang="lt-LT" dirty="0" smtClean="0"/>
              <a:t>Click to edit Master title style</a:t>
            </a:r>
            <a:endParaRPr lang="en-US" dirty="0"/>
          </a:p>
        </p:txBody>
      </p:sp>
      <p:sp>
        <p:nvSpPr>
          <p:cNvPr id="3" name="Text Placeholder 2"/>
          <p:cNvSpPr>
            <a:spLocks noGrp="1"/>
          </p:cNvSpPr>
          <p:nvPr>
            <p:ph type="body" idx="1"/>
          </p:nvPr>
        </p:nvSpPr>
        <p:spPr>
          <a:xfrm>
            <a:off x="1141999" y="1600201"/>
            <a:ext cx="6670558" cy="4354694"/>
          </a:xfrm>
          <a:prstGeom prst="rect">
            <a:avLst/>
          </a:prstGeom>
        </p:spPr>
        <p:txBody>
          <a:bodyPr vert="horz" lIns="91440" tIns="45720" rIns="91440" bIns="45720" rtlCol="0">
            <a:normAutofit/>
          </a:bodyPr>
          <a:lstStyle/>
          <a:p>
            <a:pPr lvl="0"/>
            <a:r>
              <a:rPr lang="lt-LT" dirty="0" smtClean="0"/>
              <a:t>Click to edit Master text styles</a:t>
            </a:r>
          </a:p>
          <a:p>
            <a:pPr lvl="1"/>
            <a:r>
              <a:rPr lang="lt-LT" dirty="0" smtClean="0"/>
              <a:t>Second level</a:t>
            </a:r>
          </a:p>
          <a:p>
            <a:pPr lvl="2"/>
            <a:r>
              <a:rPr lang="lt-LT" dirty="0" smtClean="0"/>
              <a:t>Third level</a:t>
            </a:r>
          </a:p>
          <a:p>
            <a:pPr lvl="3"/>
            <a:r>
              <a:rPr lang="lt-LT" dirty="0" smtClean="0"/>
              <a:t>Fourth level</a:t>
            </a:r>
          </a:p>
          <a:p>
            <a:pPr lvl="4"/>
            <a:r>
              <a:rPr lang="lt-LT" dirty="0" smtClean="0"/>
              <a:t>Fifth level</a:t>
            </a:r>
            <a:endParaRPr lang="en-US" dirty="0"/>
          </a:p>
        </p:txBody>
      </p:sp>
      <p:sp>
        <p:nvSpPr>
          <p:cNvPr id="6" name="Slide Number Placeholder 5"/>
          <p:cNvSpPr>
            <a:spLocks noGrp="1"/>
          </p:cNvSpPr>
          <p:nvPr>
            <p:ph type="sldNum" sz="quarter" idx="4"/>
          </p:nvPr>
        </p:nvSpPr>
        <p:spPr>
          <a:xfrm>
            <a:off x="6553200" y="6356350"/>
            <a:ext cx="12593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dirty="0"/>
          </a:p>
        </p:txBody>
      </p:sp>
      <p:sp>
        <p:nvSpPr>
          <p:cNvPr id="9" name="Rectangle 8"/>
          <p:cNvSpPr/>
          <p:nvPr userDrawn="1"/>
        </p:nvSpPr>
        <p:spPr>
          <a:xfrm>
            <a:off x="3124200" y="6500625"/>
            <a:ext cx="184666" cy="307777"/>
          </a:xfrm>
          <a:prstGeom prst="rect">
            <a:avLst/>
          </a:prstGeom>
        </p:spPr>
        <p:txBody>
          <a:bodyPr wrap="none">
            <a:spAutoFit/>
          </a:bodyPr>
          <a:lstStyle/>
          <a:p>
            <a:endParaRPr lang="en-US" sz="1400" b="0" dirty="0" smtClean="0">
              <a:ln>
                <a:solidFill>
                  <a:srgbClr val="3C3E48"/>
                </a:solidFill>
              </a:ln>
              <a:solidFill>
                <a:srgbClr val="454851"/>
              </a:solidFill>
              <a:latin typeface="Adobe Caslon Pro"/>
              <a:cs typeface="Adobe Caslon Pro"/>
            </a:endParaRPr>
          </a:p>
        </p:txBody>
      </p:sp>
      <p:sp>
        <p:nvSpPr>
          <p:cNvPr id="12" name="Rectangle 11"/>
          <p:cNvSpPr/>
          <p:nvPr userDrawn="1"/>
        </p:nvSpPr>
        <p:spPr>
          <a:xfrm>
            <a:off x="3599389" y="6424799"/>
            <a:ext cx="1813317" cy="246221"/>
          </a:xfrm>
          <a:prstGeom prst="rect">
            <a:avLst/>
          </a:prstGeom>
        </p:spPr>
        <p:txBody>
          <a:bodyPr wrap="none">
            <a:spAutoFit/>
          </a:bodyPr>
          <a:lstStyle/>
          <a:p>
            <a:r>
              <a:rPr lang="en-US" sz="1000" dirty="0" smtClean="0">
                <a:solidFill>
                  <a:srgbClr val="3F404A"/>
                </a:solidFill>
                <a:latin typeface="Adobe Caslon Pro"/>
                <a:cs typeface="Adobe Caslon Pro"/>
              </a:rPr>
              <a:t>2014-1-LT01-KA202-000562</a:t>
            </a:r>
            <a:endParaRPr lang="en-US" sz="1000" dirty="0">
              <a:solidFill>
                <a:srgbClr val="3F404A"/>
              </a:solidFill>
              <a:latin typeface="Adobe Caslon Pro"/>
              <a:cs typeface="Adobe Caslon Pro"/>
            </a:endParaRPr>
          </a:p>
        </p:txBody>
      </p:sp>
      <p:pic>
        <p:nvPicPr>
          <p:cNvPr id="14" name="Picture 13" descr="erasmusplus_logo.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331420" y="151631"/>
            <a:ext cx="1635435" cy="360000"/>
          </a:xfrm>
          <a:prstGeom prst="rect">
            <a:avLst/>
          </a:prstGeom>
        </p:spPr>
      </p:pic>
      <p:pic>
        <p:nvPicPr>
          <p:cNvPr id="15" name="Picture 14" descr="oficialus_logo_296x200_0.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
            <a:ext cx="1290320" cy="871838"/>
          </a:xfrm>
          <a:prstGeom prst="rect">
            <a:avLst/>
          </a:prstGeom>
        </p:spPr>
      </p:pic>
      <p:sp>
        <p:nvSpPr>
          <p:cNvPr id="18" name="Date Placeholder 3"/>
          <p:cNvSpPr>
            <a:spLocks noGrp="1"/>
          </p:cNvSpPr>
          <p:nvPr>
            <p:ph type="dt" sz="half" idx="2"/>
          </p:nvPr>
        </p:nvSpPr>
        <p:spPr>
          <a:xfrm>
            <a:off x="457200" y="6356350"/>
            <a:ext cx="2133600" cy="365125"/>
          </a:xfrm>
          <a:prstGeom prst="rect">
            <a:avLst/>
          </a:prstGeom>
        </p:spPr>
        <p:txBody>
          <a:bodyPr/>
          <a:lstStyle>
            <a:lvl1pPr algn="ctr">
              <a:lnSpc>
                <a:spcPct val="150000"/>
              </a:lnSpc>
              <a:defRPr sz="1000">
                <a:latin typeface="Adobe Caslon Pro"/>
                <a:cs typeface="Adobe Caslon Pro"/>
              </a:defRPr>
            </a:lvl1pPr>
          </a:lstStyle>
          <a:p>
            <a:fld id="{F1088289-8C3B-6C48-84B1-7B81E33087CA}" type="datetime4">
              <a:rPr lang="lt-LT" smtClean="0"/>
              <a:t>January 5, 2016</a:t>
            </a:fld>
            <a:endParaRPr lang="en-US" dirty="0"/>
          </a:p>
        </p:txBody>
      </p:sp>
      <p:sp>
        <p:nvSpPr>
          <p:cNvPr id="19" name="Rectangle 18"/>
          <p:cNvSpPr/>
          <p:nvPr userDrawn="1"/>
        </p:nvSpPr>
        <p:spPr>
          <a:xfrm>
            <a:off x="7959653" y="6400715"/>
            <a:ext cx="941283" cy="246221"/>
          </a:xfrm>
          <a:prstGeom prst="rect">
            <a:avLst/>
          </a:prstGeom>
        </p:spPr>
        <p:txBody>
          <a:bodyPr wrap="none">
            <a:spAutoFit/>
          </a:bodyPr>
          <a:lstStyle/>
          <a:p>
            <a:r>
              <a:rPr lang="en-US" sz="1000" b="0" i="0" u="none" strike="noStrike" cap="small" baseline="0" dirty="0" smtClean="0">
                <a:ln>
                  <a:noFill/>
                </a:ln>
                <a:noFill/>
                <a:effectLst>
                  <a:reflection stA="50000" endPos="75000" dist="12700" dir="5400000" sy="-100000" algn="bl" rotWithShape="0"/>
                </a:effectLst>
                <a:latin typeface="Adobe Caslon Pro"/>
                <a:cs typeface="Adobe Caslon Pro"/>
                <a:hlinkClick r:id="rId15"/>
              </a:rPr>
              <a:t>openprof.eu</a:t>
            </a:r>
            <a:endParaRPr lang="en-US" sz="1000" b="0" i="0" u="none" strike="noStrike" cap="small" baseline="0" dirty="0">
              <a:ln>
                <a:noFill/>
              </a:ln>
              <a:noFill/>
              <a:effectLst>
                <a:reflection stA="50000" endPos="75000" dist="12700" dir="5400000" sy="-100000" algn="bl" rotWithShape="0"/>
              </a:effectLst>
              <a:latin typeface="Adobe Caslon Pro"/>
              <a:cs typeface="Adobe Caslon Pro"/>
            </a:endParaRPr>
          </a:p>
        </p:txBody>
      </p:sp>
    </p:spTree>
    <p:extLst>
      <p:ext uri="{BB962C8B-B14F-4D97-AF65-F5344CB8AC3E}">
        <p14:creationId xmlns:p14="http://schemas.microsoft.com/office/powerpoint/2010/main" val="2975493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hf sldNum="0" hdr="0" ftr="0"/>
  <p:txStyles>
    <p:titleStyle>
      <a:lvl1pPr algn="ctr" defTabSz="457200" rtl="0" eaLnBrk="1" latinLnBrk="0" hangingPunct="1">
        <a:spcBef>
          <a:spcPct val="0"/>
        </a:spcBef>
        <a:buNone/>
        <a:defRPr sz="3600" kern="1200">
          <a:solidFill>
            <a:srgbClr val="279AC7"/>
          </a:solidFill>
          <a:latin typeface="Adobe Caslon Pro"/>
          <a:ea typeface="+mj-ea"/>
          <a:cs typeface="Adobe Caslon Pro"/>
        </a:defRPr>
      </a:lvl1pPr>
    </p:titleStyle>
    <p:bodyStyle>
      <a:lvl1pPr marL="342900" indent="-342900" algn="l" defTabSz="457200" rtl="0" eaLnBrk="1" latinLnBrk="0" hangingPunct="1">
        <a:spcBef>
          <a:spcPct val="20000"/>
        </a:spcBef>
        <a:buFont typeface="Arial"/>
        <a:buChar char="•"/>
        <a:defRPr sz="2800" kern="1200">
          <a:solidFill>
            <a:schemeClr val="tx1"/>
          </a:solidFill>
          <a:latin typeface="Adobe Caslon Pro"/>
          <a:ea typeface="+mn-ea"/>
          <a:cs typeface="Adobe Caslon Pro"/>
        </a:defRPr>
      </a:lvl1pPr>
      <a:lvl2pPr marL="742950" indent="-285750" algn="l" defTabSz="457200" rtl="0" eaLnBrk="1" latinLnBrk="0" hangingPunct="1">
        <a:spcBef>
          <a:spcPct val="20000"/>
        </a:spcBef>
        <a:buFont typeface="Arial"/>
        <a:buChar char="–"/>
        <a:defRPr sz="2400" kern="1200">
          <a:solidFill>
            <a:schemeClr val="tx1"/>
          </a:solidFill>
          <a:latin typeface="Adobe Caslon Pro"/>
          <a:ea typeface="+mn-ea"/>
          <a:cs typeface="Adobe Caslon Pro"/>
        </a:defRPr>
      </a:lvl2pPr>
      <a:lvl3pPr marL="1143000" indent="-228600" algn="l" defTabSz="457200" rtl="0" eaLnBrk="1" latinLnBrk="0" hangingPunct="1">
        <a:spcBef>
          <a:spcPct val="20000"/>
        </a:spcBef>
        <a:buFont typeface="Arial"/>
        <a:buChar char="•"/>
        <a:defRPr sz="2000" kern="1200">
          <a:solidFill>
            <a:schemeClr val="tx1"/>
          </a:solidFill>
          <a:latin typeface="Adobe Caslon Pro"/>
          <a:ea typeface="+mn-ea"/>
          <a:cs typeface="Adobe Caslon Pro"/>
        </a:defRPr>
      </a:lvl3pPr>
      <a:lvl4pPr marL="16002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4pPr>
      <a:lvl5pPr marL="2057400" indent="-228600" algn="l" defTabSz="457200" rtl="0" eaLnBrk="1" latinLnBrk="0" hangingPunct="1">
        <a:spcBef>
          <a:spcPct val="20000"/>
        </a:spcBef>
        <a:buFont typeface="Arial"/>
        <a:buChar char="»"/>
        <a:defRPr sz="1800" kern="1200">
          <a:solidFill>
            <a:schemeClr val="tx1"/>
          </a:solidFill>
          <a:latin typeface="Adobe Caslon Pro"/>
          <a:ea typeface="+mn-ea"/>
          <a:cs typeface="Adobe Caslon Pro"/>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Motivation to learn</a:t>
            </a:r>
            <a:endParaRPr lang="en-US" sz="4800" dirty="0"/>
          </a:p>
        </p:txBody>
      </p:sp>
      <p:sp>
        <p:nvSpPr>
          <p:cNvPr id="3" name="Subtitle 2"/>
          <p:cNvSpPr>
            <a:spLocks noGrp="1"/>
          </p:cNvSpPr>
          <p:nvPr>
            <p:ph type="subTitle" idx="1"/>
          </p:nvPr>
        </p:nvSpPr>
        <p:spPr/>
        <p:txBody>
          <a:bodyPr/>
          <a:lstStyle/>
          <a:p>
            <a:r>
              <a:rPr lang="en-US" dirty="0" smtClean="0"/>
              <a:t>Margarita </a:t>
            </a:r>
            <a:r>
              <a:rPr lang="en-US" dirty="0" err="1" smtClean="0"/>
              <a:t>Teresevičienė</a:t>
            </a:r>
            <a:endParaRPr lang="en-US" dirty="0"/>
          </a:p>
        </p:txBody>
      </p:sp>
      <p:sp>
        <p:nvSpPr>
          <p:cNvPr id="5" name="Date Placeholder 4"/>
          <p:cNvSpPr>
            <a:spLocks noGrp="1"/>
          </p:cNvSpPr>
          <p:nvPr>
            <p:ph type="dt" sz="half" idx="2"/>
          </p:nvPr>
        </p:nvSpPr>
        <p:spPr>
          <a:xfrm>
            <a:off x="49668" y="6356350"/>
            <a:ext cx="1170716" cy="365125"/>
          </a:xfrm>
        </p:spPr>
        <p:txBody>
          <a:bodyPr/>
          <a:lstStyle/>
          <a:p>
            <a:fld id="{361FCDF2-3C8D-6948-932F-1AB5C17AC70B}" type="datetime4">
              <a:rPr lang="lt-LT" smtClean="0"/>
              <a:t>January 5, 2016</a:t>
            </a:fld>
            <a:endParaRPr lang="en-US" dirty="0"/>
          </a:p>
        </p:txBody>
      </p:sp>
    </p:spTree>
    <p:extLst>
      <p:ext uri="{BB962C8B-B14F-4D97-AF65-F5344CB8AC3E}">
        <p14:creationId xmlns:p14="http://schemas.microsoft.com/office/powerpoint/2010/main" val="385682878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ea typeface="SimSun" pitchFamily="2" charset="-122"/>
              </a:rPr>
              <a:t>External motivation</a:t>
            </a:r>
            <a:endParaRPr lang="en-US" dirty="0"/>
          </a:p>
        </p:txBody>
      </p:sp>
      <p:sp>
        <p:nvSpPr>
          <p:cNvPr id="3" name="Content Placeholder 2"/>
          <p:cNvSpPr>
            <a:spLocks noGrp="1"/>
          </p:cNvSpPr>
          <p:nvPr>
            <p:ph idx="1"/>
          </p:nvPr>
        </p:nvSpPr>
        <p:spPr/>
        <p:txBody>
          <a:bodyPr/>
          <a:lstStyle/>
          <a:p>
            <a:r>
              <a:rPr lang="en-US" altLang="zh-CN" dirty="0" smtClean="0">
                <a:ea typeface="SimSun" pitchFamily="2" charset="-122"/>
              </a:rPr>
              <a:t>extrinsically motivated learners may have to be enticed or prodded, may process information only superficially, and are often interested in performing only easy tasks and meeting minimal requirements</a:t>
            </a:r>
          </a:p>
          <a:p>
            <a:r>
              <a:rPr lang="en-US" altLang="zh-CN" dirty="0" smtClean="0">
                <a:ea typeface="SimSun" pitchFamily="2" charset="-122"/>
              </a:rPr>
              <a:t>However extrinsic motivation is equally necessary</a:t>
            </a:r>
          </a:p>
          <a:p>
            <a:endParaRPr lang="en-US" dirty="0"/>
          </a:p>
        </p:txBody>
      </p:sp>
      <p:sp>
        <p:nvSpPr>
          <p:cNvPr id="4" name="Date Placeholder 3"/>
          <p:cNvSpPr>
            <a:spLocks noGrp="1"/>
          </p:cNvSpPr>
          <p:nvPr>
            <p:ph type="dt" sz="half" idx="10"/>
          </p:nvPr>
        </p:nvSpPr>
        <p:spPr/>
        <p:txBody>
          <a:bodyPr/>
          <a:lstStyle/>
          <a:p>
            <a:fld id="{E9E88BB1-F285-224C-9905-333925D1C3DA}" type="datetime4">
              <a:rPr lang="lt-LT" smtClean="0"/>
              <a:t>January 5, 2016</a:t>
            </a:fld>
            <a:endParaRPr lang="en-US"/>
          </a:p>
        </p:txBody>
      </p:sp>
    </p:spTree>
    <p:extLst>
      <p:ext uri="{BB962C8B-B14F-4D97-AF65-F5344CB8AC3E}">
        <p14:creationId xmlns:p14="http://schemas.microsoft.com/office/powerpoint/2010/main" val="178054439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motivation</a:t>
            </a:r>
            <a:endParaRPr lang="en-US" dirty="0"/>
          </a:p>
        </p:txBody>
      </p:sp>
      <p:sp>
        <p:nvSpPr>
          <p:cNvPr id="3" name="Content Placeholder 2"/>
          <p:cNvSpPr>
            <a:spLocks noGrp="1"/>
          </p:cNvSpPr>
          <p:nvPr>
            <p:ph idx="1"/>
          </p:nvPr>
        </p:nvSpPr>
        <p:spPr/>
        <p:txBody>
          <a:bodyPr/>
          <a:lstStyle/>
          <a:p>
            <a:r>
              <a:rPr lang="en-US" altLang="zh-CN" dirty="0" smtClean="0">
                <a:ea typeface="SimSun" pitchFamily="2" charset="-122"/>
              </a:rPr>
              <a:t>Intrinsic motivation arises from a desire to learn a topic due to its inherent interests, for </a:t>
            </a:r>
            <a:r>
              <a:rPr lang="en-US" altLang="zh-CN" dirty="0" err="1" smtClean="0">
                <a:ea typeface="SimSun" pitchFamily="2" charset="-122"/>
              </a:rPr>
              <a:t>self-fulfilment</a:t>
            </a:r>
            <a:r>
              <a:rPr lang="en-US" altLang="zh-CN" dirty="0" smtClean="0">
                <a:ea typeface="SimSun" pitchFamily="2" charset="-122"/>
              </a:rPr>
              <a:t>, enjoyment and to achieve a mastery of the subject.</a:t>
            </a:r>
          </a:p>
          <a:p>
            <a:r>
              <a:rPr lang="en-US" altLang="zh-CN" dirty="0" smtClean="0">
                <a:ea typeface="SimSun" pitchFamily="2" charset="-122"/>
              </a:rPr>
              <a:t>It exists within the individual rather than relying on external pressures or desire for reward.</a:t>
            </a:r>
          </a:p>
          <a:p>
            <a:r>
              <a:rPr lang="en-US" altLang="zh-CN" dirty="0">
                <a:ea typeface="SimSun" pitchFamily="2" charset="-122"/>
              </a:rPr>
              <a:t>M</a:t>
            </a:r>
            <a:r>
              <a:rPr lang="en-US" altLang="zh-CN" dirty="0" smtClean="0">
                <a:ea typeface="SimSun" pitchFamily="2" charset="-122"/>
              </a:rPr>
              <a:t>ore likely to achieve at high levels.</a:t>
            </a:r>
          </a:p>
          <a:p>
            <a:endParaRPr lang="en-US" dirty="0"/>
          </a:p>
        </p:txBody>
      </p:sp>
      <p:sp>
        <p:nvSpPr>
          <p:cNvPr id="4" name="Date Placeholder 3"/>
          <p:cNvSpPr>
            <a:spLocks noGrp="1"/>
          </p:cNvSpPr>
          <p:nvPr>
            <p:ph type="dt" sz="half" idx="10"/>
          </p:nvPr>
        </p:nvSpPr>
        <p:spPr/>
        <p:txBody>
          <a:bodyPr/>
          <a:lstStyle/>
          <a:p>
            <a:fld id="{88BEAFA1-DB5D-2C42-B21C-CC7E040B56E0}" type="datetime4">
              <a:rPr lang="lt-LT" smtClean="0"/>
              <a:t>January 5, 2016</a:t>
            </a:fld>
            <a:endParaRPr lang="en-US"/>
          </a:p>
        </p:txBody>
      </p:sp>
    </p:spTree>
    <p:extLst>
      <p:ext uri="{BB962C8B-B14F-4D97-AF65-F5344CB8AC3E}">
        <p14:creationId xmlns:p14="http://schemas.microsoft.com/office/powerpoint/2010/main" val="272800876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and motivation</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altLang="zh-CN" dirty="0" smtClean="0">
                <a:ea typeface="SimSun" pitchFamily="2" charset="-122"/>
              </a:rPr>
              <a:t>Performance Goals: student is motivated by the desire to gain recognition from others and earn good grades. A performance goal is, "I want to get an A in this subject."</a:t>
            </a:r>
          </a:p>
          <a:p>
            <a:pPr>
              <a:buFont typeface="Wingdings" pitchFamily="2" charset="2"/>
              <a:buChar char="ü"/>
            </a:pPr>
            <a:r>
              <a:rPr lang="en-US" altLang="zh-CN" dirty="0" smtClean="0">
                <a:ea typeface="SimSun" pitchFamily="2" charset="-122"/>
              </a:rPr>
              <a:t> Learning Goals: student is motivated by desire for knowledge acquisition and self-improvement. A learning goal is, "I want to master this subject."</a:t>
            </a:r>
          </a:p>
          <a:p>
            <a:endParaRPr lang="en-US" dirty="0"/>
          </a:p>
        </p:txBody>
      </p:sp>
      <p:sp>
        <p:nvSpPr>
          <p:cNvPr id="4" name="Date Placeholder 3"/>
          <p:cNvSpPr>
            <a:spLocks noGrp="1"/>
          </p:cNvSpPr>
          <p:nvPr>
            <p:ph type="dt" sz="half" idx="10"/>
          </p:nvPr>
        </p:nvSpPr>
        <p:spPr/>
        <p:txBody>
          <a:bodyPr/>
          <a:lstStyle/>
          <a:p>
            <a:fld id="{F3286C61-7ED5-AB4B-90F6-DE2D621D6D33}" type="datetime4">
              <a:rPr lang="lt-LT" smtClean="0"/>
              <a:t>January 5, 2016</a:t>
            </a:fld>
            <a:endParaRPr lang="en-US"/>
          </a:p>
        </p:txBody>
      </p:sp>
    </p:spTree>
    <p:extLst>
      <p:ext uri="{BB962C8B-B14F-4D97-AF65-F5344CB8AC3E}">
        <p14:creationId xmlns:p14="http://schemas.microsoft.com/office/powerpoint/2010/main" val="103736661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998" y="703195"/>
            <a:ext cx="6670559" cy="822853"/>
          </a:xfrm>
        </p:spPr>
        <p:txBody>
          <a:bodyPr>
            <a:normAutofit fontScale="90000"/>
          </a:bodyPr>
          <a:lstStyle/>
          <a:p>
            <a:r>
              <a:rPr lang="en-US" altLang="zh-CN" b="0" dirty="0" smtClean="0"/>
              <a:t>Motivation Affects Learning and Behavior</a:t>
            </a:r>
            <a:endParaRPr lang="en-US" dirty="0"/>
          </a:p>
        </p:txBody>
      </p:sp>
      <p:sp>
        <p:nvSpPr>
          <p:cNvPr id="3" name="Content Placeholder 2"/>
          <p:cNvSpPr>
            <a:spLocks noGrp="1"/>
          </p:cNvSpPr>
          <p:nvPr>
            <p:ph idx="1"/>
          </p:nvPr>
        </p:nvSpPr>
        <p:spPr>
          <a:xfrm>
            <a:off x="1141999" y="1791766"/>
            <a:ext cx="6670558" cy="3955016"/>
          </a:xfrm>
        </p:spPr>
        <p:txBody>
          <a:bodyPr/>
          <a:lstStyle/>
          <a:p>
            <a:pPr>
              <a:buFont typeface="Wingdings" pitchFamily="2" charset="2"/>
              <a:buChar char="ü"/>
            </a:pPr>
            <a:r>
              <a:rPr lang="en-US" altLang="zh-CN" dirty="0" smtClean="0">
                <a:ea typeface="SimSun" pitchFamily="2" charset="-122"/>
              </a:rPr>
              <a:t>Social cognitive theorists propose that individuals set goals for themselves and direct their behavior accordingly.</a:t>
            </a:r>
          </a:p>
          <a:p>
            <a:pPr>
              <a:buFont typeface="Wingdings" pitchFamily="2" charset="2"/>
              <a:buChar char="ü"/>
            </a:pPr>
            <a:r>
              <a:rPr lang="en-US" altLang="zh-CN" dirty="0" smtClean="0">
                <a:ea typeface="SimSun" pitchFamily="2" charset="-122"/>
              </a:rPr>
              <a:t> Motivation determines the specific goals toward which learners strives. </a:t>
            </a:r>
          </a:p>
          <a:p>
            <a:pPr>
              <a:buFont typeface="Wingdings" pitchFamily="2" charset="2"/>
              <a:buChar char="ü"/>
            </a:pPr>
            <a:r>
              <a:rPr lang="en-US" altLang="zh-CN" dirty="0" smtClean="0">
                <a:ea typeface="SimSun" pitchFamily="2" charset="-122"/>
              </a:rPr>
              <a:t>Thus, it affects the choices </a:t>
            </a:r>
            <a:r>
              <a:rPr lang="en-US" altLang="zh-CN" dirty="0" err="1" smtClean="0">
                <a:ea typeface="SimSun" pitchFamily="2" charset="-122"/>
              </a:rPr>
              <a:t>emploeers</a:t>
            </a:r>
            <a:r>
              <a:rPr lang="en-US" altLang="zh-CN" dirty="0" smtClean="0">
                <a:ea typeface="SimSun" pitchFamily="2" charset="-122"/>
              </a:rPr>
              <a:t>(learners) make.</a:t>
            </a:r>
          </a:p>
          <a:p>
            <a:endParaRPr lang="en-US" dirty="0"/>
          </a:p>
        </p:txBody>
      </p:sp>
      <p:sp>
        <p:nvSpPr>
          <p:cNvPr id="4" name="Date Placeholder 3"/>
          <p:cNvSpPr>
            <a:spLocks noGrp="1"/>
          </p:cNvSpPr>
          <p:nvPr>
            <p:ph type="dt" sz="half" idx="10"/>
          </p:nvPr>
        </p:nvSpPr>
        <p:spPr/>
        <p:txBody>
          <a:bodyPr/>
          <a:lstStyle/>
          <a:p>
            <a:fld id="{2104A3D4-784E-444A-91D6-E848B2925A13}" type="datetime4">
              <a:rPr lang="lt-LT" smtClean="0"/>
              <a:t>January 5, 2016</a:t>
            </a:fld>
            <a:endParaRPr lang="en-US"/>
          </a:p>
        </p:txBody>
      </p:sp>
    </p:spTree>
    <p:extLst>
      <p:ext uri="{BB962C8B-B14F-4D97-AF65-F5344CB8AC3E}">
        <p14:creationId xmlns:p14="http://schemas.microsoft.com/office/powerpoint/2010/main" val="78920637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998" y="759955"/>
            <a:ext cx="6670559" cy="906007"/>
          </a:xfrm>
        </p:spPr>
        <p:txBody>
          <a:bodyPr>
            <a:normAutofit fontScale="90000"/>
          </a:bodyPr>
          <a:lstStyle/>
          <a:p>
            <a:r>
              <a:rPr lang="en-US" altLang="zh-CN" sz="4000" dirty="0" smtClean="0">
                <a:ea typeface="SimSun" pitchFamily="2" charset="-122"/>
              </a:rPr>
              <a:t>Motivation leads to increased effort and energy</a:t>
            </a:r>
            <a:r>
              <a:rPr lang="en-US" altLang="zh-CN" b="1" i="1" dirty="0" smtClean="0">
                <a:ea typeface="SimSun" pitchFamily="2" charset="-122"/>
              </a:rPr>
              <a:t> </a:t>
            </a:r>
            <a:br>
              <a:rPr lang="en-US" altLang="zh-CN" b="1" i="1" dirty="0" smtClean="0">
                <a:ea typeface="SimSun" pitchFamily="2" charset="-122"/>
              </a:rPr>
            </a:br>
            <a:endParaRPr lang="en-US" dirty="0"/>
          </a:p>
        </p:txBody>
      </p:sp>
      <p:sp>
        <p:nvSpPr>
          <p:cNvPr id="3" name="Content Placeholder 2"/>
          <p:cNvSpPr>
            <a:spLocks noGrp="1"/>
          </p:cNvSpPr>
          <p:nvPr>
            <p:ph idx="1"/>
          </p:nvPr>
        </p:nvSpPr>
        <p:spPr>
          <a:xfrm>
            <a:off x="1141999" y="1848526"/>
            <a:ext cx="6670558" cy="4354694"/>
          </a:xfrm>
        </p:spPr>
        <p:txBody>
          <a:bodyPr>
            <a:normAutofit fontScale="92500" lnSpcReduction="20000"/>
          </a:bodyPr>
          <a:lstStyle/>
          <a:p>
            <a:pPr>
              <a:buFont typeface="Wingdings" pitchFamily="2" charset="2"/>
              <a:buChar char="ü"/>
            </a:pPr>
            <a:r>
              <a:rPr lang="en-US" altLang="zh-CN" dirty="0" smtClean="0">
                <a:ea typeface="SimSun" pitchFamily="2" charset="-122"/>
              </a:rPr>
              <a:t>Motivation increases the amount of effort and energy that learners expend in activities directly related to their needs and goals.</a:t>
            </a:r>
          </a:p>
          <a:p>
            <a:pPr>
              <a:buFont typeface="Wingdings" pitchFamily="2" charset="2"/>
              <a:buChar char="ü"/>
            </a:pPr>
            <a:r>
              <a:rPr lang="en-US" altLang="zh-CN" dirty="0" smtClean="0">
                <a:ea typeface="SimSun" pitchFamily="2" charset="-122"/>
              </a:rPr>
              <a:t>It determines whether they pursue a task enthusiastically and wholeheartedly or apathetically.</a:t>
            </a:r>
          </a:p>
          <a:p>
            <a:pPr>
              <a:buFont typeface="Wingdings" pitchFamily="2" charset="2"/>
              <a:buChar char="ü"/>
            </a:pPr>
            <a:r>
              <a:rPr lang="en-US" altLang="zh-CN" dirty="0" smtClean="0">
                <a:ea typeface="SimSun" pitchFamily="2" charset="-122"/>
              </a:rPr>
              <a:t>Because of the other effects just identified—goal-directed behavior, effort and energy, initiation and persistence, cognitive processing, and the impact of consequences—motivation often leads to improved performance. </a:t>
            </a:r>
          </a:p>
          <a:p>
            <a:pPr>
              <a:buFont typeface="Wingdings" pitchFamily="2" charset="2"/>
              <a:buChar char="ü"/>
            </a:pPr>
            <a:endParaRPr lang="en-US" altLang="zh-CN" dirty="0" smtClean="0">
              <a:ea typeface="SimSun" pitchFamily="2" charset="-122"/>
            </a:endParaRPr>
          </a:p>
          <a:p>
            <a:endParaRPr lang="en-US" dirty="0"/>
          </a:p>
        </p:txBody>
      </p:sp>
      <p:sp>
        <p:nvSpPr>
          <p:cNvPr id="4" name="Date Placeholder 3"/>
          <p:cNvSpPr>
            <a:spLocks noGrp="1"/>
          </p:cNvSpPr>
          <p:nvPr>
            <p:ph type="dt" sz="half" idx="10"/>
          </p:nvPr>
        </p:nvSpPr>
        <p:spPr/>
        <p:txBody>
          <a:bodyPr/>
          <a:lstStyle/>
          <a:p>
            <a:fld id="{397B0B19-DBD1-644E-B6C9-46438F594DA1}" type="datetime4">
              <a:rPr lang="lt-LT" smtClean="0"/>
              <a:t>January 5, 2016</a:t>
            </a:fld>
            <a:endParaRPr lang="en-US"/>
          </a:p>
        </p:txBody>
      </p:sp>
    </p:spTree>
    <p:extLst>
      <p:ext uri="{BB962C8B-B14F-4D97-AF65-F5344CB8AC3E}">
        <p14:creationId xmlns:p14="http://schemas.microsoft.com/office/powerpoint/2010/main" val="187289095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Motivation issues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Motivation issues </a:t>
            </a:r>
            <a:r>
              <a:rPr lang="en-US" dirty="0" smtClean="0"/>
              <a:t>center </a:t>
            </a:r>
            <a:r>
              <a:rPr lang="en-US" dirty="0"/>
              <a:t>around </a:t>
            </a:r>
            <a:r>
              <a:rPr lang="en-US" dirty="0" smtClean="0"/>
              <a:t>whether </a:t>
            </a:r>
            <a:r>
              <a:rPr lang="en-US" dirty="0"/>
              <a:t>employers have the inclination or incentive to take up the training required to improve capability. For the employee, training must bring a benefit, or the anticipation of a benefit, such as a promotion, pay rise or enhanced career path. The employer, on the other hand, is likely to be motivated to engage in workplace learning where there are identifiable business benefits in the form of capability, efficiency or compliance. At a macro level, industry is motivated by expected growth and / or current or expected skills shortages.</a:t>
            </a:r>
          </a:p>
        </p:txBody>
      </p:sp>
      <p:sp>
        <p:nvSpPr>
          <p:cNvPr id="4" name="Date Placeholder 3"/>
          <p:cNvSpPr>
            <a:spLocks noGrp="1"/>
          </p:cNvSpPr>
          <p:nvPr>
            <p:ph type="dt" sz="half" idx="10"/>
          </p:nvPr>
        </p:nvSpPr>
        <p:spPr/>
        <p:txBody>
          <a:bodyPr/>
          <a:lstStyle/>
          <a:p>
            <a:fld id="{60EDC5BD-0DDA-FF43-8853-214F1CF2B63C}" type="datetime4">
              <a:rPr lang="lt-LT" smtClean="0"/>
              <a:t>January 5, 2016</a:t>
            </a:fld>
            <a:endParaRPr lang="en-US"/>
          </a:p>
        </p:txBody>
      </p:sp>
    </p:spTree>
    <p:extLst>
      <p:ext uri="{BB962C8B-B14F-4D97-AF65-F5344CB8AC3E}">
        <p14:creationId xmlns:p14="http://schemas.microsoft.com/office/powerpoint/2010/main" val="25234724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marL="0" indent="0">
              <a:buNone/>
            </a:pPr>
            <a:r>
              <a:rPr lang="en-US" dirty="0"/>
              <a:t>Workplace learning must involve learning from experience and engagement in a group form of learning. Sharing knowledge and solving complex problems requires personal interaction and application of new </a:t>
            </a:r>
            <a:r>
              <a:rPr lang="en-US" dirty="0" smtClean="0"/>
              <a:t>information.</a:t>
            </a:r>
            <a:endParaRPr lang="en-US" dirty="0"/>
          </a:p>
        </p:txBody>
      </p:sp>
      <p:sp>
        <p:nvSpPr>
          <p:cNvPr id="5" name="Date Placeholder 4"/>
          <p:cNvSpPr>
            <a:spLocks noGrp="1"/>
          </p:cNvSpPr>
          <p:nvPr>
            <p:ph type="dt" sz="half" idx="10"/>
          </p:nvPr>
        </p:nvSpPr>
        <p:spPr/>
        <p:txBody>
          <a:bodyPr/>
          <a:lstStyle/>
          <a:p>
            <a:fld id="{B3D9B7CB-3DC5-EF48-A202-AD5A1341217D}" type="datetime4">
              <a:rPr lang="lt-LT" smtClean="0"/>
              <a:t>January 5, 2016</a:t>
            </a:fld>
            <a:endParaRPr lang="en-US"/>
          </a:p>
        </p:txBody>
      </p:sp>
    </p:spTree>
    <p:extLst>
      <p:ext uri="{BB962C8B-B14F-4D97-AF65-F5344CB8AC3E}">
        <p14:creationId xmlns:p14="http://schemas.microsoft.com/office/powerpoint/2010/main" val="346715910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marL="0" indent="0">
              <a:buNone/>
            </a:pPr>
            <a:r>
              <a:rPr lang="en-US" dirty="0"/>
              <a:t>Workplace learning must involve learning from experience and engagement in a group form of learning. Sharing knowledge and solving complex problems requires personal interaction and application of new </a:t>
            </a:r>
            <a:r>
              <a:rPr lang="en-US" dirty="0" smtClean="0"/>
              <a:t>information.</a:t>
            </a:r>
            <a:endParaRPr lang="en-US" dirty="0"/>
          </a:p>
        </p:txBody>
      </p:sp>
      <p:sp>
        <p:nvSpPr>
          <p:cNvPr id="5" name="Date Placeholder 4"/>
          <p:cNvSpPr>
            <a:spLocks noGrp="1"/>
          </p:cNvSpPr>
          <p:nvPr>
            <p:ph type="dt" sz="half" idx="10"/>
          </p:nvPr>
        </p:nvSpPr>
        <p:spPr/>
        <p:txBody>
          <a:bodyPr/>
          <a:lstStyle/>
          <a:p>
            <a:fld id="{2AEE45ED-BF4D-2D46-BCA9-609494343E41}" type="datetime4">
              <a:rPr lang="lt-LT" smtClean="0"/>
              <a:t>January 5, 2016</a:t>
            </a:fld>
            <a:endParaRPr lang="en-US"/>
          </a:p>
        </p:txBody>
      </p:sp>
    </p:spTree>
    <p:extLst>
      <p:ext uri="{BB962C8B-B14F-4D97-AF65-F5344CB8AC3E}">
        <p14:creationId xmlns:p14="http://schemas.microsoft.com/office/powerpoint/2010/main" val="263846720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factors for learning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Time </a:t>
            </a:r>
            <a:r>
              <a:rPr lang="en-US" dirty="0"/>
              <a:t>for workplace learning and celebrate time spent on learning.</a:t>
            </a:r>
          </a:p>
          <a:p>
            <a:r>
              <a:rPr lang="en-US" dirty="0"/>
              <a:t>Make learning personal by tying it to performance, career advancement, and recognition.</a:t>
            </a:r>
          </a:p>
          <a:p>
            <a:r>
              <a:rPr lang="en-US" dirty="0"/>
              <a:t>W</a:t>
            </a:r>
            <a:r>
              <a:rPr lang="en-US" dirty="0" smtClean="0"/>
              <a:t>ork environment </a:t>
            </a:r>
            <a:r>
              <a:rPr lang="en-US" dirty="0"/>
              <a:t>facilitates challenging and meaningful experiences in order to facilitate positive effects on competence development.</a:t>
            </a:r>
          </a:p>
          <a:p>
            <a:r>
              <a:rPr lang="en-US" dirty="0"/>
              <a:t>L</a:t>
            </a:r>
            <a:r>
              <a:rPr lang="en-US" dirty="0" smtClean="0"/>
              <a:t>earning </a:t>
            </a:r>
            <a:r>
              <a:rPr lang="en-US" dirty="0"/>
              <a:t>available to all employees.</a:t>
            </a:r>
          </a:p>
          <a:p>
            <a:r>
              <a:rPr lang="en-US" dirty="0"/>
              <a:t>L</a:t>
            </a:r>
            <a:r>
              <a:rPr lang="en-US" dirty="0" smtClean="0"/>
              <a:t>earning is challenging </a:t>
            </a:r>
            <a:r>
              <a:rPr lang="en-US" dirty="0"/>
              <a:t>and applicable. Challenging the learner to solve real organizational problems makes learning relevant to both the employee and the organization.</a:t>
            </a:r>
          </a:p>
          <a:p>
            <a:r>
              <a:rPr lang="en-US" dirty="0" smtClean="0"/>
              <a:t>There are </a:t>
            </a:r>
            <a:r>
              <a:rPr lang="en-US" dirty="0"/>
              <a:t>opportunities for group forms of learning.</a:t>
            </a:r>
          </a:p>
          <a:p>
            <a:r>
              <a:rPr lang="en-US" dirty="0"/>
              <a:t>Learning is a continuous process, not a single event. Learning over time requires a long-term commitment by both the organization and the employee.</a:t>
            </a:r>
          </a:p>
          <a:p>
            <a:endParaRPr lang="en-US" dirty="0"/>
          </a:p>
        </p:txBody>
      </p:sp>
      <p:sp>
        <p:nvSpPr>
          <p:cNvPr id="4" name="Date Placeholder 3"/>
          <p:cNvSpPr>
            <a:spLocks noGrp="1"/>
          </p:cNvSpPr>
          <p:nvPr>
            <p:ph type="dt" sz="half" idx="10"/>
          </p:nvPr>
        </p:nvSpPr>
        <p:spPr/>
        <p:txBody>
          <a:bodyPr/>
          <a:lstStyle/>
          <a:p>
            <a:fld id="{2631B844-0E33-E14C-BEE4-EEC9EE2B6F28}" type="datetime4">
              <a:rPr lang="lt-LT" smtClean="0"/>
              <a:t>January 5, 2016</a:t>
            </a:fld>
            <a:endParaRPr lang="en-US"/>
          </a:p>
        </p:txBody>
      </p:sp>
    </p:spTree>
    <p:extLst>
      <p:ext uri="{BB962C8B-B14F-4D97-AF65-F5344CB8AC3E}">
        <p14:creationId xmlns:p14="http://schemas.microsoft.com/office/powerpoint/2010/main" val="105279728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altLang="zh-CN" dirty="0" smtClean="0">
                <a:ea typeface="SimSun" pitchFamily="2" charset="-122"/>
              </a:rPr>
              <a:t>What is motivation?</a:t>
            </a:r>
          </a:p>
          <a:p>
            <a:pPr>
              <a:buFont typeface="Wingdings" pitchFamily="2" charset="2"/>
              <a:buChar char="q"/>
            </a:pPr>
            <a:r>
              <a:rPr lang="en-US" altLang="zh-CN" dirty="0" smtClean="0">
                <a:ea typeface="SimSun" pitchFamily="2" charset="-122"/>
              </a:rPr>
              <a:t>Intrinsic vs extrinsic motivation</a:t>
            </a:r>
          </a:p>
          <a:p>
            <a:pPr>
              <a:buFont typeface="Wingdings" pitchFamily="2" charset="2"/>
              <a:buChar char="q"/>
            </a:pPr>
            <a:r>
              <a:rPr lang="en-US" altLang="zh-CN" dirty="0" smtClean="0">
                <a:ea typeface="SimSun" pitchFamily="2" charset="-122"/>
              </a:rPr>
              <a:t>How does motivation help in learning?</a:t>
            </a:r>
          </a:p>
          <a:p>
            <a:endParaRPr lang="en-US" dirty="0"/>
          </a:p>
        </p:txBody>
      </p:sp>
      <p:sp>
        <p:nvSpPr>
          <p:cNvPr id="4" name="Date Placeholder 3"/>
          <p:cNvSpPr>
            <a:spLocks noGrp="1"/>
          </p:cNvSpPr>
          <p:nvPr>
            <p:ph type="dt" sz="half" idx="10"/>
          </p:nvPr>
        </p:nvSpPr>
        <p:spPr/>
        <p:txBody>
          <a:bodyPr/>
          <a:lstStyle/>
          <a:p>
            <a:fld id="{01711381-B293-8640-8830-97E17CBBE3EA}" type="datetime4">
              <a:rPr lang="lt-LT" smtClean="0"/>
              <a:t>January 5, 2016</a:t>
            </a:fld>
            <a:endParaRPr lang="en-US"/>
          </a:p>
        </p:txBody>
      </p:sp>
    </p:spTree>
    <p:extLst>
      <p:ext uri="{BB962C8B-B14F-4D97-AF65-F5344CB8AC3E}">
        <p14:creationId xmlns:p14="http://schemas.microsoft.com/office/powerpoint/2010/main" val="15848249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pPr marL="0" indent="0">
              <a:buNone/>
            </a:pPr>
            <a:r>
              <a:rPr lang="en-US" altLang="zh-CN" dirty="0" smtClean="0">
                <a:ea typeface="SimSun" pitchFamily="2" charset="-122"/>
              </a:rPr>
              <a:t>Motivation is an internal state or condition (sometimes described as a need, desire, or want) that serves to activate or energize behavior and give it direction</a:t>
            </a:r>
          </a:p>
          <a:p>
            <a:endParaRPr lang="en-US" dirty="0"/>
          </a:p>
        </p:txBody>
      </p:sp>
      <p:sp>
        <p:nvSpPr>
          <p:cNvPr id="4" name="Date Placeholder 3"/>
          <p:cNvSpPr>
            <a:spLocks noGrp="1"/>
          </p:cNvSpPr>
          <p:nvPr>
            <p:ph type="dt" sz="half" idx="10"/>
          </p:nvPr>
        </p:nvSpPr>
        <p:spPr/>
        <p:txBody>
          <a:bodyPr/>
          <a:lstStyle/>
          <a:p>
            <a:fld id="{35D7A6A2-C5AD-D749-A472-DC1080C0CE4B}" type="datetime4">
              <a:rPr lang="lt-LT" smtClean="0"/>
              <a:t>January 5, 2016</a:t>
            </a:fld>
            <a:endParaRPr lang="en-US"/>
          </a:p>
        </p:txBody>
      </p:sp>
    </p:spTree>
    <p:extLst>
      <p:ext uri="{BB962C8B-B14F-4D97-AF65-F5344CB8AC3E}">
        <p14:creationId xmlns:p14="http://schemas.microsoft.com/office/powerpoint/2010/main" val="169645594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pic>
        <p:nvPicPr>
          <p:cNvPr id="4" name="Content Placeholder 3" descr="student-motivation-7-728.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54691" y="1600200"/>
            <a:ext cx="7132109" cy="4525963"/>
          </a:xfrm>
        </p:spPr>
      </p:pic>
      <p:sp>
        <p:nvSpPr>
          <p:cNvPr id="3" name="Date Placeholder 2"/>
          <p:cNvSpPr>
            <a:spLocks noGrp="1"/>
          </p:cNvSpPr>
          <p:nvPr>
            <p:ph type="dt" sz="half" idx="10"/>
          </p:nvPr>
        </p:nvSpPr>
        <p:spPr/>
        <p:txBody>
          <a:bodyPr/>
          <a:lstStyle/>
          <a:p>
            <a:fld id="{58AB53A2-2472-624F-8F4A-C0F950363826}" type="datetime4">
              <a:rPr lang="lt-LT" smtClean="0"/>
              <a:t>January 5, 2016</a:t>
            </a:fld>
            <a:endParaRPr lang="en-US"/>
          </a:p>
        </p:txBody>
      </p:sp>
    </p:spTree>
    <p:extLst>
      <p:ext uri="{BB962C8B-B14F-4D97-AF65-F5344CB8AC3E}">
        <p14:creationId xmlns:p14="http://schemas.microsoft.com/office/powerpoint/2010/main" val="21501431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ea typeface="SimSun" pitchFamily="2" charset="-122"/>
              </a:rPr>
              <a:t>C</a:t>
            </a:r>
            <a:r>
              <a:rPr lang="en-US" altLang="zh-CN" dirty="0" smtClean="0">
                <a:ea typeface="SimSun" pitchFamily="2" charset="-122"/>
              </a:rPr>
              <a:t>lassification</a:t>
            </a:r>
            <a:endParaRPr lang="en-US" dirty="0"/>
          </a:p>
        </p:txBody>
      </p:sp>
      <p:sp>
        <p:nvSpPr>
          <p:cNvPr id="3" name="Content Placeholder 2"/>
          <p:cNvSpPr>
            <a:spLocks noGrp="1"/>
          </p:cNvSpPr>
          <p:nvPr>
            <p:ph idx="1"/>
          </p:nvPr>
        </p:nvSpPr>
        <p:spPr/>
        <p:txBody>
          <a:bodyPr/>
          <a:lstStyle/>
          <a:p>
            <a:pPr marL="0" indent="0">
              <a:buNone/>
            </a:pPr>
            <a:r>
              <a:rPr lang="en-US" altLang="zh-CN" dirty="0" smtClean="0">
                <a:ea typeface="SimSun" pitchFamily="2" charset="-122"/>
              </a:rPr>
              <a:t>Educational psychology has identified two basic classifications of motivation </a:t>
            </a:r>
          </a:p>
          <a:p>
            <a:pPr marL="514350" indent="-514350">
              <a:buFont typeface="Wingdings" pitchFamily="2" charset="2"/>
              <a:buChar char="ü"/>
            </a:pPr>
            <a:r>
              <a:rPr lang="en-US" altLang="zh-CN" dirty="0" smtClean="0">
                <a:ea typeface="SimSun" pitchFamily="2" charset="-122"/>
              </a:rPr>
              <a:t>Extrinsic (external) </a:t>
            </a:r>
          </a:p>
          <a:p>
            <a:pPr marL="514350" indent="-514350">
              <a:buFont typeface="Wingdings" pitchFamily="2" charset="2"/>
              <a:buChar char="ü"/>
            </a:pPr>
            <a:r>
              <a:rPr lang="en-US" altLang="zh-CN" dirty="0" smtClean="0">
                <a:ea typeface="SimSun" pitchFamily="2" charset="-122"/>
              </a:rPr>
              <a:t>Intrinsic  (internal)</a:t>
            </a:r>
          </a:p>
          <a:p>
            <a:endParaRPr lang="en-US" dirty="0"/>
          </a:p>
        </p:txBody>
      </p:sp>
      <p:sp>
        <p:nvSpPr>
          <p:cNvPr id="4" name="Date Placeholder 3"/>
          <p:cNvSpPr>
            <a:spLocks noGrp="1"/>
          </p:cNvSpPr>
          <p:nvPr>
            <p:ph type="dt" sz="half" idx="10"/>
          </p:nvPr>
        </p:nvSpPr>
        <p:spPr/>
        <p:txBody>
          <a:bodyPr/>
          <a:lstStyle/>
          <a:p>
            <a:fld id="{AECBFF44-219D-DB4D-97A3-0A5671418A05}" type="datetime4">
              <a:rPr lang="lt-LT" smtClean="0"/>
              <a:t>January 5, 2016</a:t>
            </a:fld>
            <a:endParaRPr lang="en-US"/>
          </a:p>
        </p:txBody>
      </p:sp>
    </p:spTree>
    <p:extLst>
      <p:ext uri="{BB962C8B-B14F-4D97-AF65-F5344CB8AC3E}">
        <p14:creationId xmlns:p14="http://schemas.microsoft.com/office/powerpoint/2010/main" val="331550818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ea typeface="SimSun" pitchFamily="2" charset="-122"/>
              </a:rPr>
              <a:t>External motivation</a:t>
            </a:r>
            <a:endParaRPr lang="en-US" dirty="0"/>
          </a:p>
        </p:txBody>
      </p:sp>
      <p:sp>
        <p:nvSpPr>
          <p:cNvPr id="3" name="Content Placeholder 2"/>
          <p:cNvSpPr>
            <a:spLocks noGrp="1"/>
          </p:cNvSpPr>
          <p:nvPr>
            <p:ph idx="1"/>
          </p:nvPr>
        </p:nvSpPr>
        <p:spPr/>
        <p:txBody>
          <a:bodyPr/>
          <a:lstStyle/>
          <a:p>
            <a:r>
              <a:rPr lang="en-US" altLang="zh-CN" dirty="0" smtClean="0">
                <a:ea typeface="SimSun" pitchFamily="2" charset="-122"/>
              </a:rPr>
              <a:t>Extrinsic motivation is motivation to perform and succeed for the sake of accomplishing a specific result or outcome</a:t>
            </a:r>
          </a:p>
          <a:p>
            <a:r>
              <a:rPr lang="en-US" altLang="zh-CN" dirty="0" smtClean="0">
                <a:ea typeface="SimSun" pitchFamily="2" charset="-122"/>
              </a:rPr>
              <a:t>External motivation comes from influences outside of the individual</a:t>
            </a:r>
          </a:p>
          <a:p>
            <a:r>
              <a:rPr lang="en-US" altLang="zh-CN" dirty="0" smtClean="0">
                <a:ea typeface="SimSun" pitchFamily="2" charset="-122"/>
              </a:rPr>
              <a:t>Common extrinsic motivators are rewards and the threat of punishment</a:t>
            </a:r>
          </a:p>
          <a:p>
            <a:endParaRPr lang="en-US" dirty="0"/>
          </a:p>
        </p:txBody>
      </p:sp>
      <p:sp>
        <p:nvSpPr>
          <p:cNvPr id="4" name="Date Placeholder 3"/>
          <p:cNvSpPr>
            <a:spLocks noGrp="1"/>
          </p:cNvSpPr>
          <p:nvPr>
            <p:ph type="dt" sz="half" idx="10"/>
          </p:nvPr>
        </p:nvSpPr>
        <p:spPr/>
        <p:txBody>
          <a:bodyPr/>
          <a:lstStyle/>
          <a:p>
            <a:fld id="{BE7AB426-48B0-2042-A761-A4C9DCB752C4}" type="datetime4">
              <a:rPr lang="lt-LT" smtClean="0"/>
              <a:t>January 5, 2016</a:t>
            </a:fld>
            <a:endParaRPr lang="en-US"/>
          </a:p>
        </p:txBody>
      </p:sp>
    </p:spTree>
    <p:extLst>
      <p:ext uri="{BB962C8B-B14F-4D97-AF65-F5344CB8AC3E}">
        <p14:creationId xmlns:p14="http://schemas.microsoft.com/office/powerpoint/2010/main" val="405786144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97</TotalTime>
  <Words>697</Words>
  <Application>Microsoft Macintosh PowerPoint</Application>
  <PresentationFormat>On-screen Show (4:3)</PresentationFormat>
  <Paragraphs>64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Motivation to learn</vt:lpstr>
      <vt:lpstr>Introduction</vt:lpstr>
      <vt:lpstr>Introduction</vt:lpstr>
      <vt:lpstr>Critical factors for learning</vt:lpstr>
      <vt:lpstr>Introduction</vt:lpstr>
      <vt:lpstr>Definition</vt:lpstr>
      <vt:lpstr>Definition</vt:lpstr>
      <vt:lpstr>Classification</vt:lpstr>
      <vt:lpstr>External motivation</vt:lpstr>
      <vt:lpstr>External motivation</vt:lpstr>
      <vt:lpstr>Internal motivation</vt:lpstr>
      <vt:lpstr>Goals and motivation</vt:lpstr>
      <vt:lpstr>Motivation Affects Learning and Behavior</vt:lpstr>
      <vt:lpstr>Motivation leads to increased effort and energy  </vt:lpstr>
      <vt:lpstr>Motivation issues</vt:lpstr>
    </vt:vector>
  </TitlesOfParts>
  <Company>Vytauto Didžiojo universitetas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Danutė Pranckutė</dc:creator>
  <cp:lastModifiedBy>Danutė Pranckutė</cp:lastModifiedBy>
  <cp:revision>14</cp:revision>
  <dcterms:created xsi:type="dcterms:W3CDTF">2015-01-05T11:41:52Z</dcterms:created>
  <dcterms:modified xsi:type="dcterms:W3CDTF">2016-01-05T14:33:42Z</dcterms:modified>
</cp:coreProperties>
</file>