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A868CC-CC31-43EF-8B51-086D85B84496}" type="datetimeFigureOut">
              <a:rPr lang="de-AT" smtClean="0"/>
              <a:pPr/>
              <a:t>29.06.2016</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F237DA-6EAC-4E40-9D8C-185B0E45DAC5}" type="slidenum">
              <a:rPr lang="de-AT" smtClean="0"/>
              <a:pPr/>
              <a:t>‹Nr.›</a:t>
            </a:fld>
            <a:endParaRPr lang="de-AT"/>
          </a:p>
        </p:txBody>
      </p:sp>
    </p:spTree>
    <p:extLst>
      <p:ext uri="{BB962C8B-B14F-4D97-AF65-F5344CB8AC3E}">
        <p14:creationId xmlns:p14="http://schemas.microsoft.com/office/powerpoint/2010/main" xmlns="" val="3940594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AT" dirty="0"/>
          </a:p>
        </p:txBody>
      </p:sp>
      <p:sp>
        <p:nvSpPr>
          <p:cNvPr id="4" name="Foliennummernplatzhalter 3"/>
          <p:cNvSpPr>
            <a:spLocks noGrp="1"/>
          </p:cNvSpPr>
          <p:nvPr>
            <p:ph type="sldNum" sz="quarter" idx="10"/>
          </p:nvPr>
        </p:nvSpPr>
        <p:spPr/>
        <p:txBody>
          <a:bodyPr/>
          <a:lstStyle/>
          <a:p>
            <a:fld id="{81F237DA-6EAC-4E40-9D8C-185B0E45DAC5}" type="slidenum">
              <a:rPr lang="de-AT" smtClean="0"/>
              <a:pPr/>
              <a:t>2</a:t>
            </a:fld>
            <a:endParaRPr lang="de-AT"/>
          </a:p>
        </p:txBody>
      </p:sp>
    </p:spTree>
    <p:extLst>
      <p:ext uri="{BB962C8B-B14F-4D97-AF65-F5344CB8AC3E}">
        <p14:creationId xmlns:p14="http://schemas.microsoft.com/office/powerpoint/2010/main" xmlns="" val="305350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Representation of Diversity</a:t>
            </a:r>
            <a:endParaRPr lang="en-GB" dirty="0"/>
          </a:p>
        </p:txBody>
      </p:sp>
      <p:sp>
        <p:nvSpPr>
          <p:cNvPr id="3" name="Untertitel 2"/>
          <p:cNvSpPr>
            <a:spLocks noGrp="1"/>
          </p:cNvSpPr>
          <p:nvPr>
            <p:ph type="subTitle" idx="1"/>
          </p:nvPr>
        </p:nvSpPr>
        <p:spPr/>
        <p:txBody>
          <a:bodyPr/>
          <a:lstStyle/>
          <a:p>
            <a:r>
              <a:rPr lang="en-GB" dirty="0" smtClean="0"/>
              <a:t>The </a:t>
            </a:r>
            <a:r>
              <a:rPr lang="en-GB" dirty="0" smtClean="0"/>
              <a:t>Power of Language 1: </a:t>
            </a:r>
            <a:br>
              <a:rPr lang="en-GB" dirty="0" smtClean="0"/>
            </a:br>
            <a:r>
              <a:rPr lang="en-GB" dirty="0" smtClean="0"/>
              <a:t>Gender-neutral language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692696"/>
            <a:ext cx="6670558" cy="1143000"/>
          </a:xfrm>
        </p:spPr>
        <p:txBody>
          <a:bodyPr>
            <a:normAutofit/>
          </a:bodyPr>
          <a:lstStyle/>
          <a:p>
            <a:r>
              <a:rPr lang="de-AT" i="1" dirty="0" smtClean="0"/>
              <a:t>A Story</a:t>
            </a:r>
            <a:endParaRPr lang="de-AT" dirty="0"/>
          </a:p>
        </p:txBody>
      </p:sp>
      <p:sp>
        <p:nvSpPr>
          <p:cNvPr id="3" name="Inhaltsplatzhalter 2"/>
          <p:cNvSpPr>
            <a:spLocks noGrp="1"/>
          </p:cNvSpPr>
          <p:nvPr>
            <p:ph type="body" idx="1"/>
          </p:nvPr>
        </p:nvSpPr>
        <p:spPr>
          <a:xfrm>
            <a:off x="1115616" y="2420888"/>
            <a:ext cx="6670557" cy="3845024"/>
          </a:xfrm>
        </p:spPr>
        <p:txBody>
          <a:bodyPr>
            <a:normAutofit fontScale="85000" lnSpcReduction="20000"/>
          </a:bodyPr>
          <a:lstStyle/>
          <a:p>
            <a:pPr>
              <a:buNone/>
            </a:pPr>
            <a:r>
              <a:rPr lang="de-AT" i="1" dirty="0" smtClean="0"/>
              <a:t>	</a:t>
            </a:r>
            <a:r>
              <a:rPr lang="en-GB" i="1" dirty="0" smtClean="0"/>
              <a:t>A boy and his father were involved in a serious car accident. The father was killed instantly; the son was severely injured. An ambulance rushed him to the nearest hospital, and a prominent surgeon was summoned to perform an immediate operation. Upon entering the operating room, however, the surgeon exclaimed “I can´t operate on this boy. He´s my son.”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764704"/>
            <a:ext cx="6670558" cy="1143000"/>
          </a:xfrm>
        </p:spPr>
        <p:txBody>
          <a:bodyPr/>
          <a:lstStyle/>
          <a:p>
            <a:r>
              <a:rPr lang="en-GB" dirty="0" smtClean="0"/>
              <a:t>Ask yourself:</a:t>
            </a:r>
            <a:endParaRPr lang="en-GB" dirty="0"/>
          </a:p>
        </p:txBody>
      </p:sp>
      <p:sp>
        <p:nvSpPr>
          <p:cNvPr id="3" name="Inhaltsplatzhalter 2"/>
          <p:cNvSpPr>
            <a:spLocks noGrp="1"/>
          </p:cNvSpPr>
          <p:nvPr>
            <p:ph type="body" idx="1"/>
          </p:nvPr>
        </p:nvSpPr>
        <p:spPr>
          <a:xfrm>
            <a:off x="827584" y="2132856"/>
            <a:ext cx="6670557" cy="3606014"/>
          </a:xfrm>
        </p:spPr>
        <p:txBody>
          <a:bodyPr/>
          <a:lstStyle/>
          <a:p>
            <a:pPr algn="ctr">
              <a:buNone/>
            </a:pPr>
            <a:endParaRPr lang="de-AT" dirty="0" smtClean="0"/>
          </a:p>
          <a:p>
            <a:pPr algn="ctr">
              <a:buNone/>
            </a:pPr>
            <a:r>
              <a:rPr lang="en-GB" dirty="0" smtClean="0"/>
              <a:t>“How can that be?</a:t>
            </a:r>
          </a:p>
          <a:p>
            <a:pPr algn="ctr">
              <a:buNone/>
            </a:pPr>
            <a:endParaRPr lang="en-GB" dirty="0" smtClean="0"/>
          </a:p>
          <a:p>
            <a:pPr algn="ctr">
              <a:buNone/>
            </a:pPr>
            <a:r>
              <a:rPr lang="en-GB" dirty="0" smtClean="0"/>
              <a:t>But the father died in the accident.”</a:t>
            </a:r>
          </a:p>
          <a:p>
            <a:pPr>
              <a:buNone/>
            </a:pPr>
            <a:endParaRPr lang="de-A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764704"/>
            <a:ext cx="7318434" cy="1143000"/>
          </a:xfrm>
        </p:spPr>
        <p:txBody>
          <a:bodyPr>
            <a:noAutofit/>
          </a:bodyPr>
          <a:lstStyle/>
          <a:p>
            <a:r>
              <a:rPr lang="en-GB" sz="3600" dirty="0" smtClean="0"/>
              <a:t>Language as a reflection of reality?</a:t>
            </a:r>
            <a:endParaRPr lang="en-GB" sz="3600" dirty="0"/>
          </a:p>
        </p:txBody>
      </p:sp>
      <p:sp>
        <p:nvSpPr>
          <p:cNvPr id="3" name="Inhaltsplatzhalter 2"/>
          <p:cNvSpPr>
            <a:spLocks noGrp="1"/>
          </p:cNvSpPr>
          <p:nvPr>
            <p:ph type="body" idx="1"/>
          </p:nvPr>
        </p:nvSpPr>
        <p:spPr>
          <a:xfrm>
            <a:off x="1187624" y="1772816"/>
            <a:ext cx="6670557" cy="4354694"/>
          </a:xfrm>
        </p:spPr>
        <p:txBody>
          <a:bodyPr>
            <a:normAutofit fontScale="40000" lnSpcReduction="20000"/>
          </a:bodyPr>
          <a:lstStyle/>
          <a:p>
            <a:pPr>
              <a:buNone/>
            </a:pPr>
            <a:r>
              <a:rPr lang="de-AT" dirty="0" smtClean="0"/>
              <a:t>	</a:t>
            </a:r>
            <a:r>
              <a:rPr lang="en-GB" sz="3400" dirty="0"/>
              <a:t>This story demonstrates to us that language does not reflect reality when it is not properly used. Conversely language strongly influences our view of reality. </a:t>
            </a:r>
          </a:p>
          <a:p>
            <a:pPr>
              <a:buNone/>
            </a:pPr>
            <a:r>
              <a:rPr lang="en-GB" sz="3400" dirty="0" smtClean="0"/>
              <a:t>	In </a:t>
            </a:r>
            <a:r>
              <a:rPr lang="en-GB" sz="3400" dirty="0"/>
              <a:t>our minds we perceive the "Coryphaeus" as being a man. We connect certain ideas and expectations with the gender of a person or closely associate a particular role or behaviour with either the female or male gender.</a:t>
            </a:r>
          </a:p>
          <a:p>
            <a:pPr>
              <a:buNone/>
            </a:pPr>
            <a:r>
              <a:rPr lang="en-GB" sz="3400" dirty="0" smtClean="0"/>
              <a:t>	History </a:t>
            </a:r>
            <a:r>
              <a:rPr lang="en-GB" sz="3400" dirty="0"/>
              <a:t>teaches us that great achievements by women were often not recognised because they occurred during times when women were not required to contribute with any particular exploits (e.g. during the Middle Ages). Women were denied opportunities for intellectual achievements, and the term "deformed males", once coined by Aristotle, continued to stubbornly persist for a long time. Their achievements were often attributed to their husbands or patrons.</a:t>
            </a:r>
          </a:p>
          <a:p>
            <a:pPr>
              <a:buNone/>
            </a:pPr>
            <a:r>
              <a:rPr lang="en-GB" sz="3400" dirty="0" smtClean="0"/>
              <a:t>	Only </a:t>
            </a:r>
            <a:r>
              <a:rPr lang="en-GB" sz="3400" dirty="0"/>
              <a:t>the women's rights movement in the 19th and 20th Centuries triggered an intense debate on women's </a:t>
            </a:r>
            <a:r>
              <a:rPr lang="en-GB" sz="3400" dirty="0" smtClean="0"/>
              <a:t>rights, when </a:t>
            </a:r>
            <a:r>
              <a:rPr lang="en-GB" sz="3400" dirty="0"/>
              <a:t>the term "</a:t>
            </a:r>
            <a:r>
              <a:rPr lang="en-GB" sz="3400" b="1" dirty="0"/>
              <a:t>history</a:t>
            </a:r>
            <a:r>
              <a:rPr lang="en-GB" sz="3400" dirty="0"/>
              <a:t>" was expanded to encompass the term "</a:t>
            </a:r>
            <a:r>
              <a:rPr lang="en-GB" sz="3400" b="1" dirty="0" err="1"/>
              <a:t>herstory</a:t>
            </a:r>
            <a:r>
              <a:rPr lang="en-GB" sz="3400" dirty="0"/>
              <a:t>". The intention was to show  how women had always been part of history and that they had significantly influenced it, whilst on the other hand to show how history is to be seen from both the male as well as the female perspective. The writing of history by males deals mainly with heroics, wars and their historical consequences. Females history links society with social </a:t>
            </a:r>
            <a:r>
              <a:rPr lang="en-GB" sz="3400" dirty="0" smtClean="0"/>
              <a:t>issues.</a:t>
            </a:r>
            <a:endParaRPr lang="en-GB" sz="3400" dirty="0"/>
          </a:p>
          <a:p>
            <a:pPr>
              <a:buNone/>
            </a:pPr>
            <a:r>
              <a:rPr lang="en-GB" sz="3400" dirty="0"/>
              <a:t> </a:t>
            </a:r>
          </a:p>
          <a:p>
            <a:pPr>
              <a:buNone/>
            </a:pPr>
            <a:r>
              <a:rPr lang="en-GB" sz="3400" dirty="0" smtClean="0"/>
              <a:t>	To </a:t>
            </a:r>
            <a:r>
              <a:rPr lang="en-GB" sz="3400" dirty="0"/>
              <a:t>make women visible they must also be made linguistically visible! </a:t>
            </a:r>
          </a:p>
          <a:p>
            <a:pPr>
              <a:buNone/>
            </a:pPr>
            <a:endParaRPr lang="de-AT" sz="3400" dirty="0"/>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Words>
  <Application>Microsoft Office PowerPoint</Application>
  <PresentationFormat>Bildschirmpräsentation (4:3)</PresentationFormat>
  <Paragraphs>17</Paragraphs>
  <Slides>4</Slides>
  <Notes>1</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1_OpenPROF</vt:lpstr>
      <vt:lpstr>Representation of Diversity</vt:lpstr>
      <vt:lpstr>A Story</vt:lpstr>
      <vt:lpstr>Ask yourself:</vt:lpstr>
      <vt:lpstr>Language as a reflection of reality?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OER Repräsentation von Diversity</dc:title>
  <dc:creator>Gabi Metz</dc:creator>
  <cp:lastModifiedBy>Veronika Rechberger</cp:lastModifiedBy>
  <cp:revision>24</cp:revision>
  <dcterms:created xsi:type="dcterms:W3CDTF">2016-05-15T12:51:01Z</dcterms:created>
  <dcterms:modified xsi:type="dcterms:W3CDTF">2016-06-29T11:50:10Z</dcterms:modified>
</cp:coreProperties>
</file>