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sldIdLst>
    <p:sldId id="256" r:id="rId2"/>
    <p:sldId id="259" r:id="rId3"/>
    <p:sldId id="257" r:id="rId4"/>
    <p:sldId id="258" r:id="rId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7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smtClean="0"/>
              <a:t>Diversity Management and Equal Opportunities</a:t>
            </a:r>
            <a:endParaRPr lang="en-GB" dirty="0"/>
          </a:p>
        </p:txBody>
      </p:sp>
      <p:sp>
        <p:nvSpPr>
          <p:cNvPr id="3" name="Untertitel 2"/>
          <p:cNvSpPr>
            <a:spLocks noGrp="1"/>
          </p:cNvSpPr>
          <p:nvPr>
            <p:ph type="subTitle" idx="1"/>
          </p:nvPr>
        </p:nvSpPr>
        <p:spPr/>
        <p:txBody>
          <a:bodyPr/>
          <a:lstStyle/>
          <a:p>
            <a:r>
              <a:rPr lang="en-GB" b="1" dirty="0" smtClean="0">
                <a:solidFill>
                  <a:schemeClr val="bg1">
                    <a:lumMod val="65000"/>
                  </a:schemeClr>
                </a:solidFill>
              </a:rPr>
              <a:t>Segregation </a:t>
            </a:r>
            <a:r>
              <a:rPr lang="en-GB" b="1" dirty="0" smtClean="0">
                <a:solidFill>
                  <a:schemeClr val="bg1">
                    <a:lumMod val="65000"/>
                  </a:schemeClr>
                </a:solidFill>
              </a:rPr>
              <a:t>in the labour market</a:t>
            </a:r>
            <a:endParaRPr lang="en-GB" b="1" dirty="0">
              <a:solidFill>
                <a:schemeClr val="bg1">
                  <a:lumMod val="6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15616" y="836712"/>
            <a:ext cx="6670558" cy="1143000"/>
          </a:xfrm>
        </p:spPr>
        <p:txBody>
          <a:bodyPr>
            <a:normAutofit/>
          </a:bodyPr>
          <a:lstStyle/>
          <a:p>
            <a:r>
              <a:rPr lang="en-GB" dirty="0" smtClean="0"/>
              <a:t>Definition of Terminology</a:t>
            </a:r>
            <a:endParaRPr lang="en-GB" dirty="0"/>
          </a:p>
        </p:txBody>
      </p:sp>
      <p:sp>
        <p:nvSpPr>
          <p:cNvPr id="3" name="Inhaltsplatzhalter 2"/>
          <p:cNvSpPr>
            <a:spLocks noGrp="1"/>
          </p:cNvSpPr>
          <p:nvPr>
            <p:ph type="body" idx="1"/>
          </p:nvPr>
        </p:nvSpPr>
        <p:spPr>
          <a:xfrm>
            <a:off x="1187624" y="1916832"/>
            <a:ext cx="6670557" cy="3528392"/>
          </a:xfrm>
        </p:spPr>
        <p:txBody>
          <a:bodyPr>
            <a:normAutofit lnSpcReduction="10000"/>
          </a:bodyPr>
          <a:lstStyle/>
          <a:p>
            <a:pPr>
              <a:buNone/>
            </a:pPr>
            <a:endParaRPr lang="de-AT" dirty="0" smtClean="0"/>
          </a:p>
          <a:p>
            <a:pPr marL="179388" indent="0">
              <a:buNone/>
            </a:pPr>
            <a:r>
              <a:rPr lang="en-GB" dirty="0"/>
              <a:t>Segregation </a:t>
            </a:r>
            <a:r>
              <a:rPr lang="de-AT" dirty="0"/>
              <a:t>(</a:t>
            </a:r>
            <a:r>
              <a:rPr lang="en-GB" dirty="0" smtClean="0"/>
              <a:t>lat</a:t>
            </a:r>
            <a:r>
              <a:rPr lang="en-GB" dirty="0"/>
              <a:t>. </a:t>
            </a:r>
            <a:r>
              <a:rPr lang="en-GB" i="1" dirty="0" err="1"/>
              <a:t>segregare</a:t>
            </a:r>
            <a:r>
              <a:rPr lang="en-GB" dirty="0"/>
              <a:t>: </a:t>
            </a:r>
            <a:r>
              <a:rPr lang="en-GB" dirty="0" smtClean="0"/>
              <a:t>separate, divide, split) refers to the unequal arrangement of groups with specific characteristics into different areas and positions in society.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836712"/>
            <a:ext cx="6670558" cy="1143000"/>
          </a:xfrm>
        </p:spPr>
        <p:txBody>
          <a:bodyPr/>
          <a:lstStyle/>
          <a:p>
            <a:r>
              <a:rPr lang="en-GB" dirty="0" smtClean="0"/>
              <a:t>Horizontal Segregation</a:t>
            </a:r>
            <a:endParaRPr lang="en-GB" dirty="0"/>
          </a:p>
        </p:txBody>
      </p:sp>
      <p:sp>
        <p:nvSpPr>
          <p:cNvPr id="3" name="Inhaltsplatzhalter 2"/>
          <p:cNvSpPr>
            <a:spLocks noGrp="1"/>
          </p:cNvSpPr>
          <p:nvPr>
            <p:ph type="body" idx="1"/>
          </p:nvPr>
        </p:nvSpPr>
        <p:spPr>
          <a:xfrm>
            <a:off x="1187624" y="1988840"/>
            <a:ext cx="6670557" cy="3750030"/>
          </a:xfrm>
        </p:spPr>
        <p:txBody>
          <a:bodyPr>
            <a:normAutofit fontScale="70000" lnSpcReduction="20000"/>
          </a:bodyPr>
          <a:lstStyle/>
          <a:p>
            <a:r>
              <a:rPr lang="en-GB" b="1" i="1" dirty="0" smtClean="0"/>
              <a:t>Horizontal segregation</a:t>
            </a:r>
            <a:r>
              <a:rPr lang="en-GB" dirty="0" smtClean="0"/>
              <a:t> is defined as the distribution of men and women – and in relation to diversity management strategies also members of other groups (different ethnic groups, age groups, sexual orientation, skin colour etc.) – into different areas and professions within the labour market. Often higher wages are paid in male dominated professions.  This is partly related to the evaluation of a job but is also linked to other factors. Consequently men ae more likely to be members of trade unions. Differing preferences are also visible with study choices, which later on impact upon pay levels.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764704"/>
            <a:ext cx="6670558" cy="1143000"/>
          </a:xfrm>
        </p:spPr>
        <p:txBody>
          <a:bodyPr/>
          <a:lstStyle/>
          <a:p>
            <a:r>
              <a:rPr lang="en-GB" dirty="0" smtClean="0"/>
              <a:t>Vertical Segregation</a:t>
            </a:r>
            <a:endParaRPr lang="en-GB" dirty="0"/>
          </a:p>
        </p:txBody>
      </p:sp>
      <p:sp>
        <p:nvSpPr>
          <p:cNvPr id="3" name="Inhaltsplatzhalter 2"/>
          <p:cNvSpPr>
            <a:spLocks noGrp="1"/>
          </p:cNvSpPr>
          <p:nvPr>
            <p:ph type="body" idx="1"/>
          </p:nvPr>
        </p:nvSpPr>
        <p:spPr>
          <a:xfrm>
            <a:off x="1141999" y="2132856"/>
            <a:ext cx="6670557" cy="3600400"/>
          </a:xfrm>
        </p:spPr>
        <p:txBody>
          <a:bodyPr>
            <a:normAutofit fontScale="77500" lnSpcReduction="20000"/>
          </a:bodyPr>
          <a:lstStyle/>
          <a:p>
            <a:r>
              <a:rPr lang="en-GB" b="1" i="1" dirty="0" smtClean="0"/>
              <a:t>Vertical segregation</a:t>
            </a:r>
            <a:r>
              <a:rPr lang="en-GB" dirty="0" smtClean="0"/>
              <a:t> relates to men, women and members of other groups still seeing themselves as being at different levels of the company hierarchy, also in sectors with balanced numbers of women, men and members of other groups. Women and people with other ethnic origins, skin colours etc. are rarely promoted to positions of authority (“glass ceiling”) and form the majority of low income earners. </a:t>
            </a:r>
          </a:p>
        </p:txBody>
      </p:sp>
    </p:spTree>
  </p:cSld>
  <p:clrMapOvr>
    <a:masterClrMapping/>
  </p:clrMapOvr>
</p:sld>
</file>

<file path=ppt/theme/theme1.xml><?xml version="1.0" encoding="utf-8"?>
<a:theme xmlns:a="http://schemas.openxmlformats.org/drawingml/2006/main" name="2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227</Words>
  <Application>Microsoft Office PowerPoint</Application>
  <PresentationFormat>Bildschirmpräsentation (4:3)</PresentationFormat>
  <Paragraphs>9</Paragraphs>
  <Slides>4</Slides>
  <Notes>0</Notes>
  <HiddenSlides>0</HiddenSlides>
  <MMClips>0</MMClips>
  <ScaleCrop>false</ScaleCrop>
  <HeadingPairs>
    <vt:vector size="4" baseType="variant">
      <vt:variant>
        <vt:lpstr>Design</vt:lpstr>
      </vt:variant>
      <vt:variant>
        <vt:i4>1</vt:i4>
      </vt:variant>
      <vt:variant>
        <vt:lpstr>Folientitel</vt:lpstr>
      </vt:variant>
      <vt:variant>
        <vt:i4>4</vt:i4>
      </vt:variant>
    </vt:vector>
  </HeadingPairs>
  <TitlesOfParts>
    <vt:vector size="5" baseType="lpstr">
      <vt:lpstr>2_OpenPROF</vt:lpstr>
      <vt:lpstr>Diversity Management and Equal Opportunities</vt:lpstr>
      <vt:lpstr>Definition of Terminology</vt:lpstr>
      <vt:lpstr>Horizontal Segregation</vt:lpstr>
      <vt:lpstr>Vertical Segregation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Management und Chancengleichheit</dc:title>
  <dc:creator>Gabi Metz</dc:creator>
  <cp:lastModifiedBy>Veronika Rechberger</cp:lastModifiedBy>
  <cp:revision>7</cp:revision>
  <dcterms:created xsi:type="dcterms:W3CDTF">2016-06-02T07:15:52Z</dcterms:created>
  <dcterms:modified xsi:type="dcterms:W3CDTF">2016-06-30T08:36:15Z</dcterms:modified>
</cp:coreProperties>
</file>