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xlsx" ContentType="application/vnd.openxmlformats-officedocument.spreadsheetml.sheet"/>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Arbeitsblatt1.xlsx"/></Relationships>
</file>

<file path=ppt/charts/chart1.xml><?xml version="1.0" encoding="utf-8"?>
<c:chartSpace xmlns:c="http://schemas.openxmlformats.org/drawingml/2006/chart" xmlns:a="http://schemas.openxmlformats.org/drawingml/2006/main" xmlns:r="http://schemas.openxmlformats.org/officeDocument/2006/relationships">
  <c:lang val="de-AT"/>
  <c:chart>
    <c:autoTitleDeleted val="1"/>
    <c:plotArea>
      <c:layout/>
      <c:pieChart>
        <c:varyColors val="1"/>
        <c:ser>
          <c:idx val="0"/>
          <c:order val="0"/>
          <c:tx>
            <c:strRef>
              <c:f>Tabelle1!$B$1</c:f>
              <c:strCache>
                <c:ptCount val="1"/>
                <c:pt idx="0">
                  <c:v>Verkauf</c:v>
                </c:pt>
              </c:strCache>
            </c:strRef>
          </c:tx>
          <c:cat>
            <c:strRef>
              <c:f>Tabelle1!$A$2:$A$6</c:f>
              <c:strCache>
                <c:ptCount val="4"/>
                <c:pt idx="0">
                  <c:v>Dealing with perceptions</c:v>
                </c:pt>
                <c:pt idx="1">
                  <c:v>Empathic communication</c:v>
                </c:pt>
                <c:pt idx="2">
                  <c:v>Secureness in dealing with oneself</c:v>
                </c:pt>
                <c:pt idx="3">
                  <c:v>Ambiguity tolerance</c:v>
                </c:pt>
              </c:strCache>
            </c:strRef>
          </c:cat>
          <c:val>
            <c:numRef>
              <c:f>Tabelle1!$B$2:$B$6</c:f>
              <c:numCache>
                <c:formatCode>General</c:formatCode>
                <c:ptCount val="5"/>
                <c:pt idx="0">
                  <c:v>25</c:v>
                </c:pt>
                <c:pt idx="1">
                  <c:v>25</c:v>
                </c:pt>
                <c:pt idx="2">
                  <c:v>25</c:v>
                </c:pt>
                <c:pt idx="3">
                  <c:v>25</c:v>
                </c:pt>
              </c:numCache>
            </c:numRef>
          </c:val>
        </c:ser>
        <c:dLbls/>
        <c:firstSliceAng val="0"/>
      </c:pieChart>
    </c:plotArea>
    <c:legend>
      <c:legendPos val="r"/>
      <c:legendEntry>
        <c:idx val="4"/>
        <c:delete val="1"/>
      </c:legendEntry>
      <c:layout>
        <c:manualLayout>
          <c:xMode val="edge"/>
          <c:yMode val="edge"/>
          <c:x val="0.65752697579469233"/>
          <c:y val="0.21372622798728141"/>
          <c:w val="0.33167055506950532"/>
          <c:h val="0.55571112711261661"/>
        </c:manualLayout>
      </c:layout>
    </c:legend>
    <c:plotVisOnly val="1"/>
    <c:dispBlanksAs val="zero"/>
  </c:chart>
  <c:txPr>
    <a:bodyPr/>
    <a:lstStyle/>
    <a:p>
      <a:pPr>
        <a:defRPr sz="1800"/>
      </a:pPr>
      <a:endParaRPr lang="de-DE"/>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Diversity in Teams</a:t>
            </a:r>
            <a:endParaRPr lang="en-GB" dirty="0"/>
          </a:p>
        </p:txBody>
      </p:sp>
      <p:sp>
        <p:nvSpPr>
          <p:cNvPr id="3" name="Untertitel 2"/>
          <p:cNvSpPr>
            <a:spLocks noGrp="1"/>
          </p:cNvSpPr>
          <p:nvPr>
            <p:ph type="subTitle" idx="1"/>
          </p:nvPr>
        </p:nvSpPr>
        <p:spPr/>
        <p:txBody>
          <a:bodyPr/>
          <a:lstStyle/>
          <a:p>
            <a:r>
              <a:rPr lang="en-GB" b="1" dirty="0" smtClean="0">
                <a:solidFill>
                  <a:schemeClr val="bg1">
                    <a:lumMod val="65000"/>
                  </a:schemeClr>
                </a:solidFill>
              </a:rPr>
              <a:t>What </a:t>
            </a:r>
            <a:r>
              <a:rPr lang="en-GB" b="1" dirty="0" smtClean="0">
                <a:solidFill>
                  <a:schemeClr val="bg1">
                    <a:lumMod val="65000"/>
                  </a:schemeClr>
                </a:solidFill>
              </a:rPr>
              <a:t>is </a:t>
            </a:r>
            <a:r>
              <a:rPr lang="en-GB" b="1" dirty="0" err="1" smtClean="0">
                <a:solidFill>
                  <a:schemeClr val="bg1">
                    <a:lumMod val="65000"/>
                  </a:schemeClr>
                </a:solidFill>
              </a:rPr>
              <a:t>Divesity</a:t>
            </a:r>
            <a:r>
              <a:rPr lang="en-GB" b="1" dirty="0" smtClean="0">
                <a:solidFill>
                  <a:schemeClr val="bg1">
                    <a:lumMod val="65000"/>
                  </a:schemeClr>
                </a:solidFill>
              </a:rPr>
              <a:t>-Competency?</a:t>
            </a:r>
          </a:p>
          <a:p>
            <a:r>
              <a:rPr lang="en-GB" sz="1800" i="1" dirty="0" err="1" smtClean="0">
                <a:solidFill>
                  <a:schemeClr val="bg1">
                    <a:lumMod val="65000"/>
                  </a:schemeClr>
                </a:solidFill>
              </a:rPr>
              <a:t>Lüthi</a:t>
            </a:r>
            <a:r>
              <a:rPr lang="en-GB" sz="1800" i="1" dirty="0" smtClean="0">
                <a:solidFill>
                  <a:schemeClr val="bg1">
                    <a:lumMod val="65000"/>
                  </a:schemeClr>
                </a:solidFill>
              </a:rPr>
              <a:t>/</a:t>
            </a:r>
            <a:r>
              <a:rPr lang="en-GB" sz="1800" i="1" dirty="0" err="1" smtClean="0">
                <a:solidFill>
                  <a:schemeClr val="bg1">
                    <a:lumMod val="65000"/>
                  </a:schemeClr>
                </a:solidFill>
              </a:rPr>
              <a:t>Oberpriller</a:t>
            </a:r>
            <a:r>
              <a:rPr lang="en-GB" sz="1800" i="1" dirty="0" smtClean="0">
                <a:solidFill>
                  <a:schemeClr val="bg1">
                    <a:lumMod val="65000"/>
                  </a:schemeClr>
                </a:solidFill>
              </a:rPr>
              <a:t>/Loose/</a:t>
            </a:r>
            <a:r>
              <a:rPr lang="en-GB" sz="1800" i="1" dirty="0" err="1" smtClean="0">
                <a:solidFill>
                  <a:schemeClr val="bg1">
                    <a:lumMod val="65000"/>
                  </a:schemeClr>
                </a:solidFill>
              </a:rPr>
              <a:t>Orths</a:t>
            </a:r>
            <a:r>
              <a:rPr lang="en-GB" sz="1800" i="1" dirty="0" smtClean="0">
                <a:solidFill>
                  <a:schemeClr val="bg1">
                    <a:lumMod val="65000"/>
                  </a:schemeClr>
                </a:solidFill>
              </a:rPr>
              <a:t> 2013</a:t>
            </a:r>
            <a:endParaRPr lang="en-GB" sz="1800" i="1" dirty="0">
              <a:solidFill>
                <a:schemeClr val="bg1">
                  <a:lumMod val="6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548680"/>
            <a:ext cx="6670558" cy="1143000"/>
          </a:xfrm>
        </p:spPr>
        <p:txBody>
          <a:bodyPr>
            <a:normAutofit/>
          </a:bodyPr>
          <a:lstStyle/>
          <a:p>
            <a:r>
              <a:rPr lang="en-GB" sz="3600" dirty="0" smtClean="0"/>
              <a:t>Definition of Terminology</a:t>
            </a:r>
            <a:endParaRPr lang="en-GB" sz="3600" dirty="0"/>
          </a:p>
        </p:txBody>
      </p:sp>
      <p:sp>
        <p:nvSpPr>
          <p:cNvPr id="3" name="Inhaltsplatzhalter 2"/>
          <p:cNvSpPr>
            <a:spLocks noGrp="1"/>
          </p:cNvSpPr>
          <p:nvPr>
            <p:ph type="body" idx="1"/>
          </p:nvPr>
        </p:nvSpPr>
        <p:spPr>
          <a:xfrm>
            <a:off x="1115616" y="1916832"/>
            <a:ext cx="6670557" cy="3606014"/>
          </a:xfrm>
        </p:spPr>
        <p:txBody>
          <a:bodyPr>
            <a:normAutofit fontScale="85000" lnSpcReduction="10000"/>
          </a:bodyPr>
          <a:lstStyle/>
          <a:p>
            <a:r>
              <a:rPr lang="en-GB" dirty="0" smtClean="0"/>
              <a:t>Teams/groups are nowadays an integral part of companies and organisations</a:t>
            </a:r>
          </a:p>
          <a:p>
            <a:r>
              <a:rPr lang="en-GB" dirty="0" smtClean="0"/>
              <a:t>Diversity team development is an extension to classic team development</a:t>
            </a:r>
          </a:p>
          <a:p>
            <a:r>
              <a:rPr lang="en-GB" dirty="0" smtClean="0"/>
              <a:t>As an active and controlled process it serves to improve how people work together in teams characterised by diversity</a:t>
            </a:r>
          </a:p>
          <a:p>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620688"/>
            <a:ext cx="6670558" cy="1143000"/>
          </a:xfrm>
        </p:spPr>
        <p:txBody>
          <a:bodyPr>
            <a:noAutofit/>
          </a:bodyPr>
          <a:lstStyle/>
          <a:p>
            <a:r>
              <a:rPr lang="en-GB" sz="3600" dirty="0" smtClean="0"/>
              <a:t>Diversity Management Competency Portfolio </a:t>
            </a:r>
            <a:endParaRPr lang="en-GB" sz="3600" dirty="0"/>
          </a:p>
        </p:txBody>
      </p:sp>
      <p:graphicFrame>
        <p:nvGraphicFramePr>
          <p:cNvPr id="4" name="Inhaltsplatzhalter 3"/>
          <p:cNvGraphicFramePr>
            <a:graphicFrameLocks noGrp="1"/>
          </p:cNvGraphicFramePr>
          <p:nvPr>
            <p:ph idx="4294967295"/>
            <p:extLst>
              <p:ext uri="{D42A27DB-BD31-4B8C-83A1-F6EECF244321}">
                <p14:modId xmlns:p14="http://schemas.microsoft.com/office/powerpoint/2010/main" xmlns="" val="1803412961"/>
              </p:ext>
            </p:extLst>
          </p:nvPr>
        </p:nvGraphicFramePr>
        <p:xfrm>
          <a:off x="971600" y="2060848"/>
          <a:ext cx="6897960" cy="363326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type="body" idx="1"/>
          </p:nvPr>
        </p:nvSpPr>
        <p:spPr>
          <a:xfrm>
            <a:off x="1043608" y="1600200"/>
            <a:ext cx="3452191" cy="4525963"/>
          </a:xfrm>
        </p:spPr>
        <p:txBody>
          <a:bodyPr>
            <a:normAutofit fontScale="70000" lnSpcReduction="20000"/>
          </a:bodyPr>
          <a:lstStyle/>
          <a:p>
            <a:pPr marL="88900" indent="0">
              <a:buNone/>
            </a:pPr>
            <a:r>
              <a:rPr lang="en-GB" b="1" dirty="0" smtClean="0">
                <a:solidFill>
                  <a:srgbClr val="0070C0"/>
                </a:solidFill>
              </a:rPr>
              <a:t>Dealing with </a:t>
            </a:r>
            <a:r>
              <a:rPr lang="en-GB" b="1" dirty="0" smtClean="0">
                <a:solidFill>
                  <a:srgbClr val="0070C0"/>
                </a:solidFill>
              </a:rPr>
              <a:t>perceptions</a:t>
            </a:r>
            <a:endParaRPr lang="en-GB" b="1" dirty="0" smtClean="0">
              <a:solidFill>
                <a:srgbClr val="0070C0"/>
              </a:solidFill>
            </a:endParaRPr>
          </a:p>
          <a:p>
            <a:endParaRPr lang="en-GB" dirty="0" smtClean="0">
              <a:solidFill>
                <a:srgbClr val="0070C0"/>
              </a:solidFill>
            </a:endParaRPr>
          </a:p>
          <a:p>
            <a:pPr>
              <a:buNone/>
            </a:pPr>
            <a:r>
              <a:rPr lang="en-GB" dirty="0" smtClean="0">
                <a:solidFill>
                  <a:srgbClr val="0070C0"/>
                </a:solidFill>
              </a:rPr>
              <a:t>= ability to recognise how and why perceptions are different and that there are different “truths”. This means accepting different realities and not thinking in a true-false way. It is also a process of developing conscious views over one’s own lack of knowledge and understanding.</a:t>
            </a:r>
            <a:endParaRPr lang="en-GB" dirty="0">
              <a:solidFill>
                <a:srgbClr val="0070C0"/>
              </a:solidFill>
            </a:endParaRPr>
          </a:p>
        </p:txBody>
      </p:sp>
      <p:sp>
        <p:nvSpPr>
          <p:cNvPr id="4" name="Inhaltsplatzhalter 3"/>
          <p:cNvSpPr>
            <a:spLocks noGrp="1"/>
          </p:cNvSpPr>
          <p:nvPr>
            <p:ph type="body" idx="2"/>
          </p:nvPr>
        </p:nvSpPr>
        <p:spPr>
          <a:xfrm>
            <a:off x="4648200" y="1600200"/>
            <a:ext cx="3380184" cy="4525963"/>
          </a:xfrm>
        </p:spPr>
        <p:txBody>
          <a:bodyPr>
            <a:normAutofit fontScale="62500" lnSpcReduction="20000"/>
          </a:bodyPr>
          <a:lstStyle/>
          <a:p>
            <a:pPr marL="90488" indent="0">
              <a:buNone/>
            </a:pPr>
            <a:r>
              <a:rPr lang="en-GB" b="1" dirty="0" smtClean="0">
                <a:solidFill>
                  <a:srgbClr val="C00000"/>
                </a:solidFill>
              </a:rPr>
              <a:t>Empathic communication</a:t>
            </a:r>
          </a:p>
          <a:p>
            <a:pPr>
              <a:buNone/>
            </a:pPr>
            <a:endParaRPr lang="en-GB" dirty="0" smtClean="0">
              <a:solidFill>
                <a:srgbClr val="C00000"/>
              </a:solidFill>
            </a:endParaRPr>
          </a:p>
          <a:p>
            <a:pPr>
              <a:buNone/>
            </a:pPr>
            <a:r>
              <a:rPr lang="en-GB" dirty="0" smtClean="0">
                <a:solidFill>
                  <a:srgbClr val="C00000"/>
                </a:solidFill>
              </a:rPr>
              <a:t>= being sensitive towards yourself and others. Listening, asking questions and confirming what you have understood. The prerequisites are curiosity about other points of view and a positive view of other people as well as an awareness of how one‘s reactions can impact upon others. Being able to receive and give positive feedback.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type="body" idx="1"/>
          </p:nvPr>
        </p:nvSpPr>
        <p:spPr>
          <a:xfrm>
            <a:off x="611560" y="1412776"/>
            <a:ext cx="4608512" cy="4637112"/>
          </a:xfrm>
        </p:spPr>
        <p:txBody>
          <a:bodyPr>
            <a:noAutofit/>
          </a:bodyPr>
          <a:lstStyle/>
          <a:p>
            <a:pPr marL="1588" indent="0">
              <a:buNone/>
            </a:pPr>
            <a:r>
              <a:rPr lang="en-GB" sz="2000" b="1" dirty="0" smtClean="0">
                <a:solidFill>
                  <a:srgbClr val="00B050"/>
                </a:solidFill>
              </a:rPr>
              <a:t>Secureness in dealing with </a:t>
            </a:r>
            <a:r>
              <a:rPr lang="en-GB" sz="2000" b="1" dirty="0" smtClean="0">
                <a:solidFill>
                  <a:srgbClr val="00B050"/>
                </a:solidFill>
              </a:rPr>
              <a:t>oneself</a:t>
            </a:r>
          </a:p>
          <a:p>
            <a:pPr marL="1588" indent="0">
              <a:buNone/>
            </a:pPr>
            <a:endParaRPr lang="en-GB" sz="800" dirty="0" smtClean="0">
              <a:solidFill>
                <a:srgbClr val="00B050"/>
              </a:solidFill>
            </a:endParaRPr>
          </a:p>
          <a:p>
            <a:pPr>
              <a:buNone/>
            </a:pPr>
            <a:r>
              <a:rPr lang="en-GB" sz="2000" dirty="0" smtClean="0">
                <a:solidFill>
                  <a:srgbClr val="00B050"/>
                </a:solidFill>
              </a:rPr>
              <a:t>= being aware of your own identity and self-concept, and understanding that you are the product of individual socialisation. Prerequisites: knowing and questioning your own cultural norms, values, characteristics and way of thinking, willingness to let go of beliefs and to continually learn new things, knowing your own strengths and weaknesses, as well as having a high self esteem.    </a:t>
            </a:r>
          </a:p>
        </p:txBody>
      </p:sp>
      <p:sp>
        <p:nvSpPr>
          <p:cNvPr id="4" name="Inhaltsplatzhalter 3"/>
          <p:cNvSpPr>
            <a:spLocks noGrp="1"/>
          </p:cNvSpPr>
          <p:nvPr>
            <p:ph type="body" idx="2"/>
          </p:nvPr>
        </p:nvSpPr>
        <p:spPr>
          <a:xfrm>
            <a:off x="5292080" y="1412776"/>
            <a:ext cx="3312368" cy="4525963"/>
          </a:xfrm>
        </p:spPr>
        <p:txBody>
          <a:bodyPr>
            <a:normAutofit/>
          </a:bodyPr>
          <a:lstStyle/>
          <a:p>
            <a:pPr>
              <a:buNone/>
            </a:pPr>
            <a:r>
              <a:rPr lang="en-GB" sz="2000" b="1" dirty="0" smtClean="0">
                <a:solidFill>
                  <a:srgbClr val="7030A0"/>
                </a:solidFill>
              </a:rPr>
              <a:t>Ambiguity </a:t>
            </a:r>
            <a:r>
              <a:rPr lang="en-GB" sz="2000" b="1" dirty="0" smtClean="0">
                <a:solidFill>
                  <a:srgbClr val="7030A0"/>
                </a:solidFill>
              </a:rPr>
              <a:t>tolerance</a:t>
            </a:r>
          </a:p>
          <a:p>
            <a:pPr>
              <a:buNone/>
            </a:pPr>
            <a:endParaRPr lang="en-GB" sz="800" b="1" dirty="0" smtClean="0">
              <a:solidFill>
                <a:srgbClr val="7030A0"/>
              </a:solidFill>
            </a:endParaRPr>
          </a:p>
          <a:p>
            <a:pPr>
              <a:buNone/>
            </a:pPr>
            <a:r>
              <a:rPr lang="en-GB" sz="2000" dirty="0" smtClean="0">
                <a:solidFill>
                  <a:srgbClr val="7030A0"/>
                </a:solidFill>
              </a:rPr>
              <a:t>= includes the ability to tolerate differences and not to categorise in complex and difficult situations, enduring contradictions, accepting things that are unresolved, accepting ambiguity and avoiding explicitness and tolerating the faults of others </a:t>
            </a:r>
          </a:p>
        </p:txBody>
      </p:sp>
    </p:spTree>
  </p:cSld>
  <p:clrMapOvr>
    <a:masterClrMapping/>
  </p:clrMapOvr>
</p:sld>
</file>

<file path=ppt/theme/theme1.xml><?xml version="1.0" encoding="utf-8"?>
<a:theme xmlns:a="http://schemas.openxmlformats.org/drawingml/2006/main" name="2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279</Words>
  <Application>Microsoft Office PowerPoint</Application>
  <PresentationFormat>Bildschirmpräsentation (4:3)</PresentationFormat>
  <Paragraphs>20</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2_OpenPROF</vt:lpstr>
      <vt:lpstr>Diversity in Teams</vt:lpstr>
      <vt:lpstr>Definition of Terminology</vt:lpstr>
      <vt:lpstr>Diversity Management Competency Portfolio </vt:lpstr>
      <vt:lpstr>Folie 4</vt:lpstr>
      <vt:lpstr>Folie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in Teams</dc:title>
  <dc:creator>Gabi Metz</dc:creator>
  <cp:lastModifiedBy>Veronika Rechberger</cp:lastModifiedBy>
  <cp:revision>14</cp:revision>
  <dcterms:created xsi:type="dcterms:W3CDTF">2016-06-01T13:39:17Z</dcterms:created>
  <dcterms:modified xsi:type="dcterms:W3CDTF">2016-06-30T08:08:43Z</dcterms:modified>
</cp:coreProperties>
</file>