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cstate="print">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cstate="print">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cstate="print">
            <a:alphaModFix/>
          </a:blip>
          <a:srcRect/>
          <a:stretch/>
        </p:blipFill>
        <p:spPr>
          <a:xfrm>
            <a:off x="6732240" y="188640"/>
            <a:ext cx="2245734" cy="494341"/>
          </a:xfrm>
          <a:prstGeom prst="rect">
            <a:avLst/>
          </a:prstGeom>
          <a:noFill/>
          <a:ln>
            <a:noFill/>
          </a:ln>
        </p:spPr>
      </p:pic>
      <p:pic>
        <p:nvPicPr>
          <p:cNvPr id="21" name="Shape 21"/>
          <p:cNvPicPr preferRelativeResize="0"/>
          <p:nvPr/>
        </p:nvPicPr>
        <p:blipFill rotWithShape="1">
          <a:blip r:embed="rId16" cstate="print">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GB" dirty="0" smtClean="0"/>
              <a:t>Diversity : from Stereotype to Discrimination</a:t>
            </a:r>
            <a:endParaRPr lang="en-GB" dirty="0"/>
          </a:p>
        </p:txBody>
      </p:sp>
      <p:sp>
        <p:nvSpPr>
          <p:cNvPr id="3" name="Untertitel 2"/>
          <p:cNvSpPr>
            <a:spLocks noGrp="1"/>
          </p:cNvSpPr>
          <p:nvPr>
            <p:ph type="subTitle" idx="1"/>
          </p:nvPr>
        </p:nvSpPr>
        <p:spPr/>
        <p:txBody>
          <a:bodyPr/>
          <a:lstStyle/>
          <a:p>
            <a:r>
              <a:rPr lang="en-GB" b="1" dirty="0" smtClean="0">
                <a:solidFill>
                  <a:schemeClr val="bg1">
                    <a:lumMod val="50000"/>
                  </a:schemeClr>
                </a:solidFill>
              </a:rPr>
              <a:t>From </a:t>
            </a:r>
            <a:r>
              <a:rPr lang="en-GB" b="1" dirty="0" smtClean="0">
                <a:solidFill>
                  <a:schemeClr val="bg1">
                    <a:lumMod val="50000"/>
                  </a:schemeClr>
                </a:solidFill>
              </a:rPr>
              <a:t>Prejudice to  Discrimination I</a:t>
            </a:r>
            <a:endParaRPr lang="en-GB" dirty="0" smtClean="0">
              <a:solidFill>
                <a:schemeClr val="bg1">
                  <a:lumMod val="50000"/>
                </a:schemeClr>
              </a:solidFill>
            </a:endParaRPr>
          </a:p>
          <a:p>
            <a:endParaRPr lang="de-D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type="body" idx="1"/>
          </p:nvPr>
        </p:nvSpPr>
        <p:spPr/>
        <p:txBody>
          <a:bodyPr>
            <a:normAutofit fontScale="85000" lnSpcReduction="20000"/>
          </a:bodyPr>
          <a:lstStyle/>
          <a:p>
            <a:pPr indent="0">
              <a:buNone/>
            </a:pPr>
            <a:r>
              <a:rPr lang="en-GB" dirty="0" smtClean="0"/>
              <a:t>Has it ever happened that you have stood, in a lift or a tram, next to a young dark-skinned man – who fits your idea of an asylum seeker – and you suddenly check that your bag has not been tampered with?</a:t>
            </a:r>
          </a:p>
          <a:p>
            <a:pPr indent="0">
              <a:buNone/>
            </a:pPr>
            <a:endParaRPr lang="en-GB" dirty="0" smtClean="0"/>
          </a:p>
          <a:p>
            <a:pPr indent="0">
              <a:buNone/>
            </a:pPr>
            <a:r>
              <a:rPr lang="en-GB" dirty="0" smtClean="0"/>
              <a:t>If </a:t>
            </a:r>
            <a:r>
              <a:rPr lang="en-GB" dirty="0" smtClean="0"/>
              <a:t>yes, then you are have succumbed to the common perception of an asylum seeker. Asylum seekers are commonly associated with criminality.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1600" y="476672"/>
            <a:ext cx="6670558" cy="1143000"/>
          </a:xfrm>
        </p:spPr>
        <p:txBody>
          <a:bodyPr/>
          <a:lstStyle/>
          <a:p>
            <a:r>
              <a:rPr lang="en-GB" dirty="0" smtClean="0"/>
              <a:t>Social Categorisation</a:t>
            </a:r>
            <a:endParaRPr lang="en-GB" dirty="0"/>
          </a:p>
        </p:txBody>
      </p:sp>
      <p:sp>
        <p:nvSpPr>
          <p:cNvPr id="3" name="Inhaltsplatzhalter 2"/>
          <p:cNvSpPr>
            <a:spLocks noGrp="1"/>
          </p:cNvSpPr>
          <p:nvPr>
            <p:ph type="body" idx="1"/>
          </p:nvPr>
        </p:nvSpPr>
        <p:spPr/>
        <p:txBody>
          <a:bodyPr>
            <a:normAutofit fontScale="47500" lnSpcReduction="20000"/>
          </a:bodyPr>
          <a:lstStyle/>
          <a:p>
            <a:pPr indent="0">
              <a:buNone/>
            </a:pPr>
            <a:r>
              <a:rPr lang="en-GB" dirty="0" smtClean="0"/>
              <a:t>As soon as we observe people we assign them to “social categories”. This is a helpful process that supposedly provides us with orientation. It springs from our need for security, which allows us to recognise potential dangers that people pose to us at an early stage, in order to take preventative  action, such as escape or self defence.  </a:t>
            </a:r>
            <a:endParaRPr lang="en-GB" dirty="0" smtClean="0"/>
          </a:p>
          <a:p>
            <a:pPr indent="0">
              <a:buNone/>
            </a:pPr>
            <a:endParaRPr lang="en-GB" sz="1300" dirty="0" smtClean="0"/>
          </a:p>
          <a:p>
            <a:pPr indent="0">
              <a:buNone/>
            </a:pPr>
            <a:r>
              <a:rPr lang="en-GB" dirty="0" smtClean="0"/>
              <a:t>We therefore automatically form an initial impression of the person, based upon succinct and easy to observe characteristics. These include categories such as </a:t>
            </a:r>
            <a:r>
              <a:rPr lang="en-GB" b="1" dirty="0" smtClean="0"/>
              <a:t>gender</a:t>
            </a:r>
            <a:r>
              <a:rPr lang="en-GB" dirty="0" smtClean="0"/>
              <a:t>, </a:t>
            </a:r>
            <a:r>
              <a:rPr lang="en-GB" b="1" dirty="0" smtClean="0"/>
              <a:t>skin colour </a:t>
            </a:r>
            <a:r>
              <a:rPr lang="en-GB" dirty="0" smtClean="0"/>
              <a:t>(which infers the person’s cultural origin), as well as </a:t>
            </a:r>
            <a:r>
              <a:rPr lang="en-GB" b="1" dirty="0" smtClean="0"/>
              <a:t>age</a:t>
            </a:r>
            <a:r>
              <a:rPr lang="en-GB" dirty="0" smtClean="0"/>
              <a:t>. </a:t>
            </a:r>
            <a:endParaRPr lang="en-GB" dirty="0" smtClean="0"/>
          </a:p>
          <a:p>
            <a:pPr indent="0">
              <a:buNone/>
            </a:pPr>
            <a:endParaRPr lang="en-GB" sz="1300" dirty="0" smtClean="0"/>
          </a:p>
          <a:p>
            <a:pPr indent="0">
              <a:buNone/>
            </a:pPr>
            <a:r>
              <a:rPr lang="en-GB" dirty="0" smtClean="0"/>
              <a:t>These are then </a:t>
            </a:r>
            <a:r>
              <a:rPr lang="en-GB" b="1" dirty="0" smtClean="0"/>
              <a:t>categorised as stereotypes</a:t>
            </a:r>
            <a:r>
              <a:rPr lang="en-GB" dirty="0" smtClean="0"/>
              <a:t>, which are in turn expressed by our reactions and conduct towards the person.  </a:t>
            </a:r>
          </a:p>
          <a:p>
            <a:pPr indent="0">
              <a:buNone/>
            </a:pPr>
            <a:r>
              <a:rPr lang="en-GB" dirty="0" smtClean="0"/>
              <a:t/>
            </a:r>
            <a:br>
              <a:rPr lang="en-GB" dirty="0" smtClean="0"/>
            </a:br>
            <a:endParaRPr lang="en-GB" dirty="0" smtClean="0"/>
          </a:p>
          <a:p>
            <a:pPr indent="0">
              <a:buNone/>
            </a:pPr>
            <a:r>
              <a:rPr lang="en-GB" dirty="0" smtClean="0"/>
              <a:t>Therefore in this case we have assigned the dark-skinned young man to the social category “foreigner / asylum seeker”, which is then associated with the connected stereotype “</a:t>
            </a:r>
            <a:r>
              <a:rPr lang="en-GB" dirty="0" smtClean="0"/>
              <a:t>criminal</a:t>
            </a:r>
            <a:r>
              <a:rPr lang="en-GB" dirty="0" smtClean="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3568" y="260648"/>
            <a:ext cx="6670558" cy="1143000"/>
          </a:xfrm>
        </p:spPr>
        <p:txBody>
          <a:bodyPr>
            <a:normAutofit fontScale="90000"/>
          </a:bodyPr>
          <a:lstStyle/>
          <a:p>
            <a:r>
              <a:rPr lang="en-GB" dirty="0" smtClean="0"/>
              <a:t>Social Categorisation Models</a:t>
            </a:r>
            <a:endParaRPr lang="en-GB" dirty="0"/>
          </a:p>
        </p:txBody>
      </p:sp>
      <p:sp>
        <p:nvSpPr>
          <p:cNvPr id="3" name="Inhaltsplatzhalter 2"/>
          <p:cNvSpPr>
            <a:spLocks noGrp="1"/>
          </p:cNvSpPr>
          <p:nvPr>
            <p:ph type="body" idx="1"/>
          </p:nvPr>
        </p:nvSpPr>
        <p:spPr>
          <a:xfrm>
            <a:off x="1115616" y="1556792"/>
            <a:ext cx="3353801" cy="4525963"/>
          </a:xfrm>
        </p:spPr>
        <p:txBody>
          <a:bodyPr>
            <a:noAutofit/>
          </a:bodyPr>
          <a:lstStyle/>
          <a:p>
            <a:pPr indent="0">
              <a:buNone/>
            </a:pPr>
            <a:r>
              <a:rPr lang="en-GB" sz="1800" b="1" dirty="0" smtClean="0"/>
              <a:t>The Continuum </a:t>
            </a:r>
            <a:r>
              <a:rPr lang="en-GB" sz="1800" b="1" dirty="0" smtClean="0"/>
              <a:t>Model</a:t>
            </a:r>
          </a:p>
          <a:p>
            <a:pPr indent="0">
              <a:buNone/>
            </a:pPr>
            <a:r>
              <a:rPr lang="en-GB" sz="1800" i="1" dirty="0" smtClean="0"/>
              <a:t>(Fiske/</a:t>
            </a:r>
            <a:r>
              <a:rPr lang="en-GB" sz="1800" i="1" dirty="0" err="1" smtClean="0"/>
              <a:t>Neuberg</a:t>
            </a:r>
            <a:r>
              <a:rPr lang="en-GB" sz="1800" i="1" dirty="0" smtClean="0"/>
              <a:t> 1990)</a:t>
            </a:r>
            <a:br>
              <a:rPr lang="en-GB" sz="1800" i="1" dirty="0" smtClean="0"/>
            </a:br>
            <a:endParaRPr lang="en-GB" sz="1800" i="1" dirty="0" smtClean="0"/>
          </a:p>
          <a:p>
            <a:pPr indent="0">
              <a:buNone/>
            </a:pPr>
            <a:r>
              <a:rPr lang="en-GB" sz="1800" dirty="0" smtClean="0"/>
              <a:t>Fiske </a:t>
            </a:r>
            <a:r>
              <a:rPr lang="en-GB" sz="1800" dirty="0" smtClean="0"/>
              <a:t>and </a:t>
            </a:r>
            <a:r>
              <a:rPr lang="en-GB" sz="1800" dirty="0" err="1" smtClean="0"/>
              <a:t>Neuberg</a:t>
            </a:r>
            <a:r>
              <a:rPr lang="en-GB" sz="1800" dirty="0" smtClean="0"/>
              <a:t> understand that we automatically undertake a categorisation of </a:t>
            </a:r>
            <a:r>
              <a:rPr lang="en-GB" sz="1800" dirty="0"/>
              <a:t>a person based on the outward </a:t>
            </a:r>
            <a:r>
              <a:rPr lang="en-GB" sz="1800" dirty="0" smtClean="0"/>
              <a:t>appearance, assigning them in accordance with particular stereotypes.</a:t>
            </a:r>
          </a:p>
          <a:p>
            <a:pPr indent="0">
              <a:buNone/>
            </a:pPr>
            <a:endParaRPr lang="en-GB" sz="1800" dirty="0" smtClean="0"/>
          </a:p>
          <a:p>
            <a:pPr indent="0">
              <a:buNone/>
            </a:pPr>
            <a:r>
              <a:rPr lang="en-GB" sz="1800" dirty="0" smtClean="0"/>
              <a:t>The example with the dark-skinned young man corresponds to this model.</a:t>
            </a:r>
            <a:endParaRPr lang="en-GB" sz="1800" dirty="0"/>
          </a:p>
        </p:txBody>
      </p:sp>
      <p:sp>
        <p:nvSpPr>
          <p:cNvPr id="4" name="Inhaltsplatzhalter 3"/>
          <p:cNvSpPr>
            <a:spLocks noGrp="1"/>
          </p:cNvSpPr>
          <p:nvPr>
            <p:ph type="body" idx="2"/>
          </p:nvPr>
        </p:nvSpPr>
        <p:spPr>
          <a:xfrm>
            <a:off x="4648200" y="1600200"/>
            <a:ext cx="3740224" cy="4925144"/>
          </a:xfrm>
        </p:spPr>
        <p:txBody>
          <a:bodyPr>
            <a:normAutofit fontScale="47500" lnSpcReduction="20000"/>
          </a:bodyPr>
          <a:lstStyle/>
          <a:p>
            <a:pPr indent="0">
              <a:buNone/>
            </a:pPr>
            <a:r>
              <a:rPr lang="en-GB" sz="3800" b="1" dirty="0" smtClean="0"/>
              <a:t>The Two-Factor Model </a:t>
            </a:r>
            <a:r>
              <a:rPr lang="en-GB" sz="3800" dirty="0" smtClean="0"/>
              <a:t/>
            </a:r>
            <a:br>
              <a:rPr lang="en-GB" sz="3800" dirty="0" smtClean="0"/>
            </a:br>
            <a:r>
              <a:rPr lang="en-GB" sz="3800" i="1" dirty="0" smtClean="0"/>
              <a:t>(Brewer 1988)</a:t>
            </a:r>
          </a:p>
          <a:p>
            <a:pPr indent="0">
              <a:buNone/>
            </a:pPr>
            <a:endParaRPr lang="en-GB" sz="3600" dirty="0" smtClean="0"/>
          </a:p>
          <a:p>
            <a:pPr indent="0">
              <a:buNone/>
            </a:pPr>
            <a:r>
              <a:rPr lang="en-GB" sz="3500" dirty="0" smtClean="0"/>
              <a:t>Brewer </a:t>
            </a:r>
            <a:r>
              <a:rPr lang="en-GB" sz="3500" dirty="0" smtClean="0"/>
              <a:t>demonstrated that the perceived stereotypes of people occur according to two possible processing strategies:</a:t>
            </a:r>
          </a:p>
          <a:p>
            <a:pPr indent="0">
              <a:buNone/>
            </a:pPr>
            <a:r>
              <a:rPr lang="en-GB" sz="3500" u="sng" dirty="0" smtClean="0"/>
              <a:t>Top </a:t>
            </a:r>
            <a:r>
              <a:rPr lang="en-GB" sz="3500" u="sng" dirty="0" smtClean="0"/>
              <a:t>down</a:t>
            </a:r>
            <a:r>
              <a:rPr lang="en-GB" sz="3500" dirty="0" smtClean="0"/>
              <a:t>: Conclusion from the category to the stereotype (=categorical processing)</a:t>
            </a:r>
          </a:p>
          <a:p>
            <a:pPr indent="0">
              <a:buNone/>
            </a:pPr>
            <a:r>
              <a:rPr lang="en-GB" sz="3500" u="sng" dirty="0" smtClean="0"/>
              <a:t>Bottom-Up</a:t>
            </a:r>
            <a:r>
              <a:rPr lang="en-GB" sz="3500" dirty="0" smtClean="0"/>
              <a:t>: Conclusion from the stereotype to the primary category (=personalised processing)</a:t>
            </a:r>
          </a:p>
          <a:p>
            <a:pPr indent="0">
              <a:buNone/>
            </a:pPr>
            <a:r>
              <a:rPr lang="en-GB" sz="3500" dirty="0" smtClean="0"/>
              <a:t>According to Brewer the automatic perception of a stereotypes comes first, followed by an individual decision by means of a categorical or personalised processing strategy.  </a:t>
            </a:r>
          </a:p>
        </p:txBody>
      </p:sp>
    </p:spTree>
  </p:cSld>
  <p:clrMapOvr>
    <a:masterClrMapping/>
  </p:clrMapOvr>
</p:sld>
</file>

<file path=ppt/theme/theme1.xml><?xml version="1.0" encoding="utf-8"?>
<a:theme xmlns:a="http://schemas.openxmlformats.org/drawingml/2006/main" name="1_OpenPROF">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224</Words>
  <Application>Microsoft Office PowerPoint</Application>
  <PresentationFormat>Bildschirmpräsentation (4:3)</PresentationFormat>
  <Paragraphs>25</Paragraphs>
  <Slides>4</Slides>
  <Notes>0</Notes>
  <HiddenSlides>0</HiddenSlides>
  <MMClips>0</MMClips>
  <ScaleCrop>false</ScaleCrop>
  <HeadingPairs>
    <vt:vector size="4" baseType="variant">
      <vt:variant>
        <vt:lpstr>Design</vt:lpstr>
      </vt:variant>
      <vt:variant>
        <vt:i4>1</vt:i4>
      </vt:variant>
      <vt:variant>
        <vt:lpstr>Folientitel</vt:lpstr>
      </vt:variant>
      <vt:variant>
        <vt:i4>4</vt:i4>
      </vt:variant>
    </vt:vector>
  </HeadingPairs>
  <TitlesOfParts>
    <vt:vector size="5" baseType="lpstr">
      <vt:lpstr>1_OpenPROF</vt:lpstr>
      <vt:lpstr>Diversity : from Stereotype to Discrimination</vt:lpstr>
      <vt:lpstr>Folie 2</vt:lpstr>
      <vt:lpstr>Social Categorisation</vt:lpstr>
      <vt:lpstr>Social Categorisation Models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Diversity : Vom Stereotyp zur Diskriminierung</dc:title>
  <dc:creator>metz</dc:creator>
  <cp:lastModifiedBy>Veronika Rechberger</cp:lastModifiedBy>
  <cp:revision>30</cp:revision>
  <dcterms:created xsi:type="dcterms:W3CDTF">2016-05-16T11:08:24Z</dcterms:created>
  <dcterms:modified xsi:type="dcterms:W3CDTF">2016-06-29T11:50:23Z</dcterms:modified>
</cp:coreProperties>
</file>