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8"/>
  </p:handoutMasterIdLst>
  <p:sldIdLst>
    <p:sldId id="260" r:id="rId2"/>
    <p:sldId id="262" r:id="rId3"/>
    <p:sldId id="263" r:id="rId4"/>
    <p:sldId id="264" r:id="rId5"/>
    <p:sldId id="265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4851"/>
    <a:srgbClr val="3C3E48"/>
    <a:srgbClr val="3F404A"/>
    <a:srgbClr val="E9E9E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6BF3C-C592-1A47-9228-7DAC5B174F6F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36BA4-5F08-484A-BE8C-7FEF39E9CE8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01109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8" y="1201972"/>
            <a:ext cx="6630402" cy="2373099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3692461"/>
            <a:ext cx="6630401" cy="21023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>
              <a:latin typeface="Adobe Caslon Pro"/>
              <a:cs typeface="Adobe Caslon Pro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5767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9560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610072" cy="5851525"/>
          </a:xfrm>
        </p:spPr>
        <p:txBody>
          <a:bodyPr vert="eaVert"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998" y="274638"/>
            <a:ext cx="5335001" cy="5851525"/>
          </a:xfrm>
        </p:spPr>
        <p:txBody>
          <a:bodyPr vert="eaVert"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  <a:endParaRPr lang="en-US" dirty="0" smtClean="0">
              <a:latin typeface="+mn-lt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77531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27243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017" y="4406900"/>
            <a:ext cx="66385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4017" y="2906713"/>
            <a:ext cx="663854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63189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998" y="1600200"/>
            <a:ext cx="33538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16435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18982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1306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998" y="722862"/>
            <a:ext cx="6670559" cy="1143000"/>
          </a:xfrm>
        </p:spPr>
        <p:txBody>
          <a:bodyPr/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75199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70080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Click to edit Master text styles</a:t>
            </a:r>
          </a:p>
          <a:p>
            <a:pPr lvl="1"/>
            <a:r>
              <a:rPr lang="lt-LT" smtClean="0"/>
              <a:t>Second level</a:t>
            </a:r>
          </a:p>
          <a:p>
            <a:pPr lvl="2"/>
            <a:r>
              <a:rPr lang="lt-LT" smtClean="0"/>
              <a:t>Third level</a:t>
            </a:r>
          </a:p>
          <a:p>
            <a:pPr lvl="3"/>
            <a:r>
              <a:rPr lang="lt-LT" smtClean="0"/>
              <a:t>Fourth level</a:t>
            </a:r>
          </a:p>
          <a:p>
            <a:pPr lvl="4"/>
            <a:r>
              <a:rPr lang="lt-L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811759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3933" y="4800600"/>
            <a:ext cx="662862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83933" y="207245"/>
            <a:ext cx="662862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3933" y="5367338"/>
            <a:ext cx="662862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97CC-CD2A-7046-B1C6-48812DBF7666}" type="datetimeFigureOut">
              <a:rPr lang="en-US" smtClean="0"/>
              <a:pPr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dobe Caslon Pro"/>
                <a:cs typeface="Adobe Caslon Pro"/>
              </a:rPr>
              <a:t>No. 2014-1-LT01-KA202-000562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err="1" smtClean="0"/>
              <a:t>openprof.eu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37408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ot_bgr_kr.gi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36856"/>
            <a:ext cx="9144000" cy="2121144"/>
          </a:xfrm>
          <a:prstGeom prst="rect">
            <a:avLst/>
          </a:prstGeom>
        </p:spPr>
      </p:pic>
      <p:pic>
        <p:nvPicPr>
          <p:cNvPr id="7" name="Picture 6" descr="back_full.gif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6136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998" y="274638"/>
            <a:ext cx="667055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999" y="1600201"/>
            <a:ext cx="6670558" cy="435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 smtClean="0"/>
              <a:t>Click to edit Master text styles</a:t>
            </a:r>
          </a:p>
          <a:p>
            <a:pPr lvl="1"/>
            <a:r>
              <a:rPr lang="lt-LT" dirty="0" smtClean="0"/>
              <a:t>Second level</a:t>
            </a:r>
          </a:p>
          <a:p>
            <a:pPr lvl="2"/>
            <a:r>
              <a:rPr lang="lt-LT" dirty="0" smtClean="0"/>
              <a:t>Third level</a:t>
            </a:r>
          </a:p>
          <a:p>
            <a:pPr lvl="3"/>
            <a:r>
              <a:rPr lang="lt-LT" dirty="0" smtClean="0"/>
              <a:t>Fourth level</a:t>
            </a:r>
          </a:p>
          <a:p>
            <a:pPr lvl="4"/>
            <a:r>
              <a:rPr lang="lt-LT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B97CC-CD2A-7046-B1C6-48812DBF7666}" type="datetimeFigureOut">
              <a:rPr lang="en-US" smtClean="0"/>
              <a:pPr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 smtClean="0">
              <a:latin typeface="Adobe Caslon Pro"/>
              <a:cs typeface="Adobe Caslon Pro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124200" y="6500625"/>
            <a:ext cx="1846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1400" b="0" dirty="0" smtClean="0">
              <a:ln>
                <a:solidFill>
                  <a:srgbClr val="3C3E48"/>
                </a:solidFill>
              </a:ln>
              <a:solidFill>
                <a:srgbClr val="454851"/>
              </a:solidFill>
              <a:latin typeface="Adobe Caslon Pro"/>
              <a:cs typeface="Adobe Caslon Pro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8166636" y="6452587"/>
            <a:ext cx="80021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err="1" smtClean="0">
                <a:solidFill>
                  <a:srgbClr val="3F404A"/>
                </a:solidFill>
                <a:latin typeface="Adobe Caslon Pro"/>
                <a:cs typeface="Adobe Caslon Pro"/>
              </a:rPr>
              <a:t>openprof.eu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3498061" y="6459865"/>
            <a:ext cx="247777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rgbClr val="3F404A"/>
                </a:solidFill>
                <a:latin typeface="Adobe Caslon Pro"/>
                <a:cs typeface="Adobe Caslon Pro"/>
              </a:rPr>
              <a:t>Project No. 2014-1-LT01-KA202-000562</a:t>
            </a:r>
            <a:endParaRPr lang="en-US" sz="1000" dirty="0">
              <a:solidFill>
                <a:srgbClr val="3F404A"/>
              </a:solidFill>
              <a:latin typeface="Adobe Caslon Pro"/>
              <a:cs typeface="Adobe Caslon Pro"/>
            </a:endParaRPr>
          </a:p>
        </p:txBody>
      </p:sp>
      <p:pic>
        <p:nvPicPr>
          <p:cNvPr id="14" name="Picture 13" descr="erasmusplus_logo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122" y="184478"/>
            <a:ext cx="2245734" cy="494342"/>
          </a:xfrm>
          <a:prstGeom prst="rect">
            <a:avLst/>
          </a:prstGeom>
        </p:spPr>
      </p:pic>
      <p:pic>
        <p:nvPicPr>
          <p:cNvPr id="15" name="Picture 14" descr="oficialus_logo_296x200_0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434138" cy="9690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7549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dobe Caslon Pro"/>
          <a:ea typeface="+mj-ea"/>
          <a:cs typeface="Adobe Caslon 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dobe Caslon Pro"/>
          <a:ea typeface="+mn-ea"/>
          <a:cs typeface="Adobe Caslon 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dobe Caslon Pro"/>
          <a:ea typeface="+mn-ea"/>
          <a:cs typeface="Adobe Caslon 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dobe Caslon Pro"/>
          <a:ea typeface="+mn-ea"/>
          <a:cs typeface="Adobe Caslon 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dobe Caslon Pro"/>
          <a:ea typeface="+mn-ea"/>
          <a:cs typeface="Adobe Caslon 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7" y="1554008"/>
            <a:ext cx="6885471" cy="2373099"/>
          </a:xfrm>
        </p:spPr>
        <p:txBody>
          <a:bodyPr>
            <a:normAutofit/>
          </a:bodyPr>
          <a:lstStyle/>
          <a:p>
            <a:r>
              <a:rPr lang="en-US" dirty="0" smtClean="0"/>
              <a:t> Take decisions by consensus within a group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9" y="4485373"/>
            <a:ext cx="6630401" cy="1520791"/>
          </a:xfrm>
        </p:spPr>
        <p:txBody>
          <a:bodyPr/>
          <a:lstStyle/>
          <a:p>
            <a:r>
              <a:rPr lang="en-US" dirty="0" err="1" smtClean="0"/>
              <a:t>Fondo</a:t>
            </a:r>
            <a:r>
              <a:rPr lang="en-US" dirty="0" smtClean="0"/>
              <a:t> </a:t>
            </a:r>
            <a:r>
              <a:rPr lang="en-US" dirty="0" err="1" smtClean="0"/>
              <a:t>Formación</a:t>
            </a:r>
            <a:r>
              <a:rPr lang="en-US" dirty="0" smtClean="0"/>
              <a:t> </a:t>
            </a:r>
            <a:r>
              <a:rPr lang="en-US" dirty="0" err="1" smtClean="0"/>
              <a:t>Euskadi</a:t>
            </a:r>
            <a:r>
              <a:rPr lang="en-US" dirty="0" smtClean="0"/>
              <a:t>, S.L.L.</a:t>
            </a: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234469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58961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7" y="1520792"/>
            <a:ext cx="6885471" cy="827773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Aims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7" y="2156059"/>
            <a:ext cx="6630401" cy="1520791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GB" sz="2800" dirty="0" smtClean="0"/>
              <a:t>To make the students </a:t>
            </a:r>
            <a:r>
              <a:rPr lang="en-US" sz="2800" dirty="0" smtClean="0"/>
              <a:t>take decisions democratically, horizontally and participatory</a:t>
            </a:r>
            <a:r>
              <a:rPr lang="en-GB" sz="2800" dirty="0" smtClean="0"/>
              <a:t>. 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dirty="0" smtClean="0"/>
              <a:t>To foster the dialogue and the discussions.</a:t>
            </a:r>
          </a:p>
          <a:p>
            <a:pPr algn="l">
              <a:buFont typeface="Arial" pitchFamily="34" charset="0"/>
              <a:buChar char="•"/>
            </a:pPr>
            <a:r>
              <a:rPr lang="en-GB" sz="2800" dirty="0" smtClean="0"/>
              <a:t>To show clear and ordered conclusions to the rest of the group.</a:t>
            </a:r>
          </a:p>
          <a:p>
            <a:pPr algn="l">
              <a:buFont typeface="Arial" pitchFamily="34" charset="0"/>
              <a:buChar char="•"/>
            </a:pPr>
            <a:endParaRPr lang="en-GB" sz="2800" dirty="0" smtClean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234469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589619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7" y="1520792"/>
            <a:ext cx="6885471" cy="827773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Activity (1/2)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7" y="1992429"/>
            <a:ext cx="6630401" cy="1520791"/>
          </a:xfrm>
        </p:spPr>
        <p:txBody>
          <a:bodyPr>
            <a:noAutofit/>
          </a:bodyPr>
          <a:lstStyle/>
          <a:p>
            <a:pPr marL="457200" indent="-457200" algn="just" fontAlgn="base">
              <a:buFont typeface="+mj-lt"/>
              <a:buAutoNum type="arabicPeriod"/>
            </a:pPr>
            <a:r>
              <a:rPr lang="en-GB" sz="2200" dirty="0" smtClean="0"/>
              <a:t>Explain the dynamic</a:t>
            </a:r>
          </a:p>
          <a:p>
            <a:pPr marL="355600" algn="just" fontAlgn="base">
              <a:buFont typeface="Wingdings" pitchFamily="2" charset="2"/>
              <a:buChar char="v"/>
            </a:pPr>
            <a:r>
              <a:rPr lang="en-GB" sz="2200" dirty="0" smtClean="0"/>
              <a:t>Objective: The teacher introduces the dynamic to the group (students)</a:t>
            </a:r>
          </a:p>
          <a:p>
            <a:pPr marL="355600" algn="just" fontAlgn="base">
              <a:buFont typeface="Wingdings" pitchFamily="2" charset="2"/>
              <a:buChar char="v"/>
            </a:pPr>
            <a:r>
              <a:rPr lang="en-GB" sz="2200" dirty="0" smtClean="0"/>
              <a:t>Duration: </a:t>
            </a:r>
            <a:r>
              <a:rPr lang="en-GB" sz="2200" dirty="0" smtClean="0"/>
              <a:t>3 </a:t>
            </a:r>
            <a:r>
              <a:rPr lang="en-GB" sz="2200" dirty="0" smtClean="0"/>
              <a:t>min.</a:t>
            </a:r>
          </a:p>
          <a:p>
            <a:pPr marL="355600" algn="just" fontAlgn="base">
              <a:buFont typeface="Wingdings" pitchFamily="2" charset="2"/>
              <a:buChar char="v"/>
            </a:pPr>
            <a:endParaRPr lang="en-GB" sz="2200" dirty="0" smtClean="0"/>
          </a:p>
          <a:p>
            <a:pPr marL="457200" indent="-457200" algn="just" fontAlgn="base">
              <a:buFont typeface="+mj-lt"/>
              <a:buAutoNum type="arabicPeriod" startAt="2"/>
            </a:pPr>
            <a:r>
              <a:rPr lang="en-GB" sz="2200" dirty="0" smtClean="0"/>
              <a:t>Perform the dynamic</a:t>
            </a:r>
          </a:p>
          <a:p>
            <a:pPr marL="457200" indent="-4763" algn="just" fontAlgn="base"/>
            <a:r>
              <a:rPr lang="en-GB" sz="2200" dirty="0" smtClean="0"/>
              <a:t>2.1. Split the students into groups to discuss about a theme. </a:t>
            </a:r>
            <a:r>
              <a:rPr lang="en-GB" sz="2200" dirty="0" smtClean="0"/>
              <a:t>(15 </a:t>
            </a:r>
            <a:r>
              <a:rPr lang="en-GB" sz="2200" dirty="0" smtClean="0"/>
              <a:t>min)</a:t>
            </a:r>
          </a:p>
          <a:p>
            <a:pPr marL="457200" indent="-4763" algn="just" fontAlgn="base"/>
            <a:r>
              <a:rPr lang="en-GB" sz="2200" dirty="0" smtClean="0"/>
              <a:t>2.2. The representative of each group presents the main ideas discussed. (5)</a:t>
            </a:r>
          </a:p>
          <a:p>
            <a:pPr marL="457200" indent="-4763" algn="just" fontAlgn="base"/>
            <a:r>
              <a:rPr lang="en-GB" sz="2200" dirty="0" smtClean="0"/>
              <a:t>2.3. All the students try to reach a consensus and conclusions. (30 min)</a:t>
            </a:r>
          </a:p>
          <a:p>
            <a:pPr algn="just" fontAlgn="base">
              <a:buFont typeface="Arial" pitchFamily="34" charset="0"/>
              <a:buChar char="•"/>
            </a:pPr>
            <a:endParaRPr lang="en-GB" sz="2200" dirty="0" smtClean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234469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589619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7" y="1520792"/>
            <a:ext cx="6885471" cy="827773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Activity (1/2)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7" y="1992429"/>
            <a:ext cx="6630401" cy="1520791"/>
          </a:xfrm>
        </p:spPr>
        <p:txBody>
          <a:bodyPr>
            <a:noAutofit/>
          </a:bodyPr>
          <a:lstStyle/>
          <a:p>
            <a:pPr marL="355600" algn="just" fontAlgn="base">
              <a:buFont typeface="Wingdings" pitchFamily="2" charset="2"/>
              <a:buChar char="v"/>
            </a:pPr>
            <a:endParaRPr lang="en-GB" sz="2200" dirty="0" smtClean="0"/>
          </a:p>
          <a:p>
            <a:pPr marL="4763" indent="-4763" algn="just" fontAlgn="base"/>
            <a:r>
              <a:rPr lang="en-GB" sz="2200" dirty="0" smtClean="0"/>
              <a:t>3. Assessment</a:t>
            </a:r>
          </a:p>
          <a:p>
            <a:pPr marL="355600" algn="just" fontAlgn="base">
              <a:buFont typeface="Wingdings" pitchFamily="2" charset="2"/>
              <a:buChar char="v"/>
            </a:pPr>
            <a:r>
              <a:rPr lang="en-GB" sz="2200" dirty="0" smtClean="0"/>
              <a:t>Objective: The teacher makes a evaluation </a:t>
            </a:r>
            <a:r>
              <a:rPr lang="en-GB" sz="2200" dirty="0" smtClean="0"/>
              <a:t>of the dynamic.</a:t>
            </a:r>
            <a:endParaRPr lang="en-GB" sz="2200" dirty="0" smtClean="0"/>
          </a:p>
          <a:p>
            <a:pPr marL="355600" algn="just" fontAlgn="base">
              <a:buFont typeface="Wingdings" pitchFamily="2" charset="2"/>
              <a:buChar char="v"/>
            </a:pPr>
            <a:r>
              <a:rPr lang="en-GB" sz="2200" dirty="0" smtClean="0"/>
              <a:t>Duration: 10 min.</a:t>
            </a:r>
          </a:p>
          <a:p>
            <a:pPr algn="just" fontAlgn="base">
              <a:buFont typeface="Arial" pitchFamily="34" charset="0"/>
              <a:buChar char="•"/>
            </a:pPr>
            <a:endParaRPr lang="en-GB" sz="2200" dirty="0" smtClean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234469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589619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1997" y="1799924"/>
            <a:ext cx="6885471" cy="827773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/>
              <a:t>To take decision by consensus requires to fulfil previous conditions:</a:t>
            </a:r>
            <a:br>
              <a:rPr lang="en-GB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997" y="2367815"/>
            <a:ext cx="6630401" cy="1520791"/>
          </a:xfrm>
        </p:spPr>
        <p:txBody>
          <a:bodyPr>
            <a:noAutofit/>
          </a:bodyPr>
          <a:lstStyle/>
          <a:p>
            <a:pPr marL="355600" algn="just" fontAlgn="base">
              <a:buFont typeface="Wingdings" pitchFamily="2" charset="2"/>
              <a:buChar char="v"/>
            </a:pPr>
            <a:r>
              <a:rPr lang="en-US" sz="2200" dirty="0" smtClean="0"/>
              <a:t>Common goal: Everyone who attends the meeting must have a common interest.</a:t>
            </a:r>
          </a:p>
          <a:p>
            <a:pPr marL="355600" algn="just" fontAlgn="base">
              <a:buFont typeface="Wingdings" pitchFamily="2" charset="2"/>
              <a:buChar char="v"/>
            </a:pPr>
            <a:r>
              <a:rPr lang="en-US" sz="2200" dirty="0" smtClean="0"/>
              <a:t>Commitment to consensus: Consensus requires commitment, patience, tolerance and a willingness to put the group above.</a:t>
            </a:r>
          </a:p>
          <a:p>
            <a:pPr marL="355600" algn="just" fontAlgn="base">
              <a:buFont typeface="Wingdings" pitchFamily="2" charset="2"/>
              <a:buChar char="v"/>
            </a:pPr>
            <a:r>
              <a:rPr lang="en-US" sz="2200" dirty="0" smtClean="0"/>
              <a:t>Enough time</a:t>
            </a:r>
          </a:p>
          <a:p>
            <a:pPr marL="355600" algn="just" fontAlgn="base">
              <a:buFont typeface="Wingdings" pitchFamily="2" charset="2"/>
              <a:buChar char="v"/>
            </a:pPr>
            <a:r>
              <a:rPr lang="en-US" sz="2200" dirty="0" smtClean="0"/>
              <a:t>Clear process: It is essential that the entire group understands the process using the meeting.</a:t>
            </a:r>
          </a:p>
          <a:p>
            <a:pPr marL="355600" algn="just" fontAlgn="base">
              <a:buFont typeface="Wingdings" pitchFamily="2" charset="2"/>
              <a:buChar char="v"/>
            </a:pPr>
            <a:r>
              <a:rPr lang="en-US" sz="2200" dirty="0" smtClean="0"/>
              <a:t>Good dynamic and active participation: appoint one or more moderators people.</a:t>
            </a:r>
            <a:endParaRPr lang="en-GB" sz="2200" dirty="0" smtClean="0"/>
          </a:p>
          <a:p>
            <a:pPr algn="just" fontAlgn="base">
              <a:buFont typeface="Arial" pitchFamily="34" charset="0"/>
              <a:buChar char="•"/>
            </a:pPr>
            <a:endParaRPr lang="en-GB" sz="2200" dirty="0" smtClean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1531171" y="189922"/>
            <a:ext cx="5234469" cy="759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Open Professional Collaboration </a:t>
            </a:r>
          </a:p>
          <a:p>
            <a:r>
              <a:rPr lang="en-US" sz="2400" dirty="0" smtClean="0"/>
              <a:t>for Innovation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589619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41999" y="973373"/>
            <a:ext cx="6630401" cy="217223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Produced by </a:t>
            </a:r>
            <a:r>
              <a:rPr lang="en-US" dirty="0" err="1" smtClean="0"/>
              <a:t>Fondo</a:t>
            </a:r>
            <a:r>
              <a:rPr lang="en-US" dirty="0" smtClean="0"/>
              <a:t> </a:t>
            </a:r>
            <a:r>
              <a:rPr lang="en-US" dirty="0" err="1" smtClean="0"/>
              <a:t>Formacion</a:t>
            </a:r>
            <a:r>
              <a:rPr lang="en-US" dirty="0" smtClean="0"/>
              <a:t> </a:t>
            </a:r>
            <a:r>
              <a:rPr lang="en-US" dirty="0" err="1" smtClean="0"/>
              <a:t>Euskadi</a:t>
            </a:r>
            <a:r>
              <a:rPr lang="en-US" dirty="0" smtClean="0"/>
              <a:t> in </a:t>
            </a:r>
            <a:r>
              <a:rPr lang="en-US" dirty="0"/>
              <a:t>the framework of Erasmus+ project</a:t>
            </a:r>
            <a:br>
              <a:rPr lang="en-US" dirty="0"/>
            </a:br>
            <a:r>
              <a:rPr lang="en-US" dirty="0"/>
              <a:t>“Open Professional </a:t>
            </a:r>
            <a:r>
              <a:rPr lang="en-US" dirty="0" smtClean="0"/>
              <a:t>Collaboration </a:t>
            </a:r>
            <a:r>
              <a:rPr lang="en-US" dirty="0"/>
              <a:t>for </a:t>
            </a:r>
            <a:r>
              <a:rPr lang="en-US" dirty="0" smtClean="0"/>
              <a:t>Innovation”</a:t>
            </a:r>
            <a:endParaRPr lang="en-US" dirty="0"/>
          </a:p>
        </p:txBody>
      </p:sp>
      <p:sp>
        <p:nvSpPr>
          <p:cNvPr id="10" name="Subtitle 8"/>
          <p:cNvSpPr txBox="1">
            <a:spLocks/>
          </p:cNvSpPr>
          <p:nvPr/>
        </p:nvSpPr>
        <p:spPr>
          <a:xfrm>
            <a:off x="1141999" y="2931936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Contributors: Marta Palacio</a:t>
            </a:r>
            <a:endParaRPr lang="en-US" dirty="0"/>
          </a:p>
        </p:txBody>
      </p:sp>
      <p:sp>
        <p:nvSpPr>
          <p:cNvPr id="11" name="Subtitle 8"/>
          <p:cNvSpPr txBox="1">
            <a:spLocks/>
          </p:cNvSpPr>
          <p:nvPr/>
        </p:nvSpPr>
        <p:spPr>
          <a:xfrm>
            <a:off x="1141999" y="4449408"/>
            <a:ext cx="6630401" cy="1365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dobe Caslon Pro"/>
                <a:ea typeface="+mn-ea"/>
                <a:cs typeface="Adobe Caslon 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This project has been funded </a:t>
            </a:r>
            <a:r>
              <a:rPr lang="en-US" dirty="0" smtClean="0"/>
              <a:t>by Erasmus + </a:t>
            </a:r>
            <a:r>
              <a:rPr lang="en-US" dirty="0" err="1" smtClean="0"/>
              <a:t>programme</a:t>
            </a:r>
            <a:r>
              <a:rPr lang="en-US" dirty="0" smtClean="0"/>
              <a:t> of the European Union. </a:t>
            </a:r>
            <a:r>
              <a:rPr lang="en-US" dirty="0"/>
              <a:t>This </a:t>
            </a:r>
            <a:r>
              <a:rPr lang="en-US" dirty="0" smtClean="0"/>
              <a:t>OER </a:t>
            </a:r>
            <a:r>
              <a:rPr lang="en-US" dirty="0"/>
              <a:t>reflects the views only of the </a:t>
            </a:r>
            <a:r>
              <a:rPr lang="en-US" dirty="0" smtClean="0"/>
              <a:t>authors, </a:t>
            </a:r>
            <a:r>
              <a:rPr lang="en-US" dirty="0"/>
              <a:t>and the </a:t>
            </a:r>
            <a:r>
              <a:rPr lang="en-US" dirty="0" smtClean="0"/>
              <a:t>Commission </a:t>
            </a:r>
            <a:r>
              <a:rPr lang="en-US" dirty="0"/>
              <a:t>cannot be held responsible for any use which may be made of the information contained therein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1858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311</Words>
  <Application>Microsoft Office PowerPoint</Application>
  <PresentationFormat>Presentación en pantalla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Office Theme</vt:lpstr>
      <vt:lpstr> Take decisions by consensus within a group</vt:lpstr>
      <vt:lpstr>Aims </vt:lpstr>
      <vt:lpstr>Activity (1/2) </vt:lpstr>
      <vt:lpstr>Activity (1/2) </vt:lpstr>
      <vt:lpstr>To take decision by consensus requires to fulfil previous conditions:  </vt:lpstr>
      <vt:lpstr>Diapositiva 6</vt:lpstr>
    </vt:vector>
  </TitlesOfParts>
  <Company>Vytauto Didžiojo universitetas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Danutė Pranckutė</dc:creator>
  <cp:lastModifiedBy>marta.palacio</cp:lastModifiedBy>
  <cp:revision>26</cp:revision>
  <dcterms:created xsi:type="dcterms:W3CDTF">2015-01-05T11:41:52Z</dcterms:created>
  <dcterms:modified xsi:type="dcterms:W3CDTF">2015-10-16T09:06:30Z</dcterms:modified>
</cp:coreProperties>
</file>