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gif" ContentType="image/gif"/>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6" d="100"/>
          <a:sy n="116" d="100"/>
        </p:scale>
        <p:origin x="-67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424527756"/>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89" name="Shape 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Shape 9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96" name="Shape 9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103" name="Shape 1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110" name="Shape 1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119" name="Shape 1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126" name="Shape 1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0" name="Shape 20"/>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1" name="Shape 2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2" name="Shape 2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3" name="Shape 2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dirty="0">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7" name="Shape 77"/>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78" name="Shape 7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0" name="Shape 8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3" name="Shape 83"/>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4" name="Shape 8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5" name="Shape 8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26" name="Shape 26"/>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27" name="Shape 2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8" name="Shape 2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9" name="Shape 2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2" name="Shape 32"/>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33" name="Shape 33"/>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8" name="Shape 38"/>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39" name="Shape 39"/>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0" name="Shape 4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1" name="Shape 4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46" name="Shape 46"/>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47" name="Shape 47"/>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48" name="Shape 48"/>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49" name="Shape 4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1" name="Shape 5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4" name="Shape 5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5" name="Shape 5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3" name="Shape 63"/>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4" name="Shape 6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5" name="Shape 6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0" name="Shape 70"/>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2" name="Shape 7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4" name="Shape 7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gif"/><Relationship Id="rId14" Type="http://schemas.openxmlformats.org/officeDocument/2006/relationships/image" Target="../media/image2.gif"/><Relationship Id="rId15" Type="http://schemas.openxmlformats.org/officeDocument/2006/relationships/hyperlink" Target="http://openprof.eu" TargetMode="External"/><Relationship Id="rId16" Type="http://schemas.openxmlformats.org/officeDocument/2006/relationships/image" Target="../media/image3.png"/><Relationship Id="rId1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9E9E9"/>
        </a:solidFill>
        <a:effectLst/>
      </p:bgPr>
    </p:bg>
    <p:spTree>
      <p:nvGrpSpPr>
        <p:cNvPr id="1" name="Shape 5"/>
        <p:cNvGrpSpPr/>
        <p:nvPr/>
      </p:nvGrpSpPr>
      <p:grpSpPr>
        <a:xfrm>
          <a:off x="0" y="0"/>
          <a:ext cx="0" cy="0"/>
          <a:chOff x="0" y="0"/>
          <a:chExt cx="0" cy="0"/>
        </a:xfrm>
      </p:grpSpPr>
      <p:pic>
        <p:nvPicPr>
          <p:cNvPr id="6" name="Shape 6"/>
          <p:cNvPicPr preferRelativeResize="0"/>
          <p:nvPr/>
        </p:nvPicPr>
        <p:blipFill rotWithShape="1">
          <a:blip r:embed="rId13">
            <a:alphaModFix/>
          </a:blip>
          <a:srcRect/>
          <a:stretch/>
        </p:blipFill>
        <p:spPr>
          <a:xfrm>
            <a:off x="0" y="4736855"/>
            <a:ext cx="9144000" cy="2121143"/>
          </a:xfrm>
          <a:prstGeom prst="rect">
            <a:avLst/>
          </a:prstGeom>
          <a:noFill/>
          <a:ln>
            <a:noFill/>
          </a:ln>
        </p:spPr>
      </p:pic>
      <p:pic>
        <p:nvPicPr>
          <p:cNvPr id="7" name="Shape 7"/>
          <p:cNvPicPr preferRelativeResize="0"/>
          <p:nvPr/>
        </p:nvPicPr>
        <p:blipFill rotWithShape="1">
          <a:blip r:embed="rId14">
            <a:alphaModFix/>
          </a:blip>
          <a:srcRect/>
          <a:stretch/>
        </p:blipFill>
        <p:spPr>
          <a:xfrm>
            <a:off x="0" y="0"/>
            <a:ext cx="9144000" cy="5861359"/>
          </a:xfrm>
          <a:prstGeom prst="rect">
            <a:avLst/>
          </a:prstGeom>
          <a:noFill/>
          <a:ln>
            <a:noFill/>
          </a:ln>
        </p:spPr>
      </p:pic>
      <p:sp>
        <p:nvSpPr>
          <p:cNvPr id="8" name="Shape 8"/>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9" name="Shape 9"/>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1" name="Shape 1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3" name="Shape 13"/>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4" name="Shape 14"/>
          <p:cNvSpPr/>
          <p:nvPr/>
        </p:nvSpPr>
        <p:spPr>
          <a:xfrm>
            <a:off x="8023953" y="6452587"/>
            <a:ext cx="942900"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dirty="0" smtClean="0">
                <a:solidFill>
                  <a:srgbClr val="3F404A"/>
                </a:solidFill>
                <a:latin typeface="Arial"/>
                <a:ea typeface="Arial"/>
                <a:cs typeface="Arial"/>
                <a:sym typeface="Arial"/>
                <a:hlinkClick r:id="rId15"/>
              </a:rPr>
              <a:t>openprof.eu</a:t>
            </a:r>
            <a:endParaRPr lang="en-US" sz="1000" b="0" i="0" u="none" strike="noStrike" cap="none" dirty="0">
              <a:solidFill>
                <a:srgbClr val="3F404A"/>
              </a:solidFill>
              <a:latin typeface="Arial"/>
              <a:ea typeface="Arial"/>
              <a:cs typeface="Arial"/>
              <a:sym typeface="Arial"/>
            </a:endParaRPr>
          </a:p>
        </p:txBody>
      </p:sp>
      <p:sp>
        <p:nvSpPr>
          <p:cNvPr id="15" name="Shape 15"/>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16" name="Shape 16"/>
          <p:cNvPicPr preferRelativeResize="0"/>
          <p:nvPr/>
        </p:nvPicPr>
        <p:blipFill rotWithShape="1">
          <a:blip r:embed="rId16">
            <a:alphaModFix/>
          </a:blip>
          <a:srcRect/>
          <a:stretch/>
        </p:blipFill>
        <p:spPr>
          <a:xfrm>
            <a:off x="6721121" y="184478"/>
            <a:ext cx="2245734" cy="494341"/>
          </a:xfrm>
          <a:prstGeom prst="rect">
            <a:avLst/>
          </a:prstGeom>
          <a:noFill/>
          <a:ln>
            <a:noFill/>
          </a:ln>
        </p:spPr>
      </p:pic>
      <p:pic>
        <p:nvPicPr>
          <p:cNvPr id="17" name="Shape 17"/>
          <p:cNvPicPr preferRelativeResize="0"/>
          <p:nvPr/>
        </p:nvPicPr>
        <p:blipFill rotWithShape="1">
          <a:blip r:embed="rId17">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hyperlink" Target="https://youtu.be/FyqpcM9VOP4" TargetMode="External"/><Relationship Id="rId4" Type="http://schemas.openxmlformats.org/officeDocument/2006/relationships/image" Target="../media/image5.jp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Shape 91"/>
          <p:cNvSpPr txBox="1">
            <a:spLocks noGrp="1"/>
          </p:cNvSpPr>
          <p:nvPr>
            <p:ph type="ctrTitle"/>
          </p:nvPr>
        </p:nvSpPr>
        <p:spPr>
          <a:xfrm>
            <a:off x="1141996" y="1554008"/>
            <a:ext cx="6885470" cy="2373099"/>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Arial"/>
              <a:buNone/>
            </a:pPr>
            <a:r>
              <a:rPr lang="en-US" sz="4400" b="0" i="0" u="none" strike="noStrike" cap="none" dirty="0">
                <a:solidFill>
                  <a:schemeClr val="dk1"/>
                </a:solidFill>
                <a:latin typeface="Arial"/>
                <a:ea typeface="Arial"/>
                <a:cs typeface="Arial"/>
                <a:sym typeface="Arial"/>
              </a:rPr>
              <a:t> Take decisions by consensus within a group</a:t>
            </a:r>
          </a:p>
        </p:txBody>
      </p:sp>
      <p:sp>
        <p:nvSpPr>
          <p:cNvPr id="92" name="Shape 92"/>
          <p:cNvSpPr txBox="1">
            <a:spLocks noGrp="1"/>
          </p:cNvSpPr>
          <p:nvPr>
            <p:ph type="subTitle" idx="1"/>
          </p:nvPr>
        </p:nvSpPr>
        <p:spPr>
          <a:xfrm>
            <a:off x="1141999" y="4485373"/>
            <a:ext cx="6630400" cy="1520791"/>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r>
              <a:rPr lang="en-US" sz="3200" b="0" i="0" u="none" strike="noStrike" cap="none">
                <a:solidFill>
                  <a:srgbClr val="888888"/>
                </a:solidFill>
                <a:latin typeface="Arial"/>
                <a:ea typeface="Arial"/>
                <a:cs typeface="Arial"/>
                <a:sym typeface="Arial"/>
              </a:rPr>
              <a:t>Fondo Formación Euskadi, S.L.L.</a:t>
            </a:r>
          </a:p>
        </p:txBody>
      </p:sp>
      <p:sp>
        <p:nvSpPr>
          <p:cNvPr id="93" name="Shape 93"/>
          <p:cNvSpPr txBox="1"/>
          <p:nvPr/>
        </p:nvSpPr>
        <p:spPr>
          <a:xfrm>
            <a:off x="1531170" y="189921"/>
            <a:ext cx="5234468" cy="759692"/>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r>
              <a:rPr lang="en-US" sz="2400" b="0" i="0" u="none" strike="noStrike" cap="none">
                <a:solidFill>
                  <a:srgbClr val="888888"/>
                </a:solidFill>
                <a:latin typeface="Arial"/>
                <a:ea typeface="Arial"/>
                <a:cs typeface="Arial"/>
                <a:sym typeface="Arial"/>
              </a:rPr>
              <a:t>Open Professional Collaboration </a:t>
            </a:r>
          </a:p>
          <a:p>
            <a:pPr marL="0" marR="0" lvl="0" indent="0" algn="ctr" rtl="0">
              <a:spcBef>
                <a:spcPts val="480"/>
              </a:spcBef>
              <a:buClr>
                <a:srgbClr val="888888"/>
              </a:buClr>
              <a:buSzPct val="25000"/>
              <a:buFont typeface="Arial"/>
              <a:buNone/>
            </a:pPr>
            <a:r>
              <a:rPr lang="en-US" sz="2400" b="0" i="0" u="none" strike="noStrike" cap="none">
                <a:solidFill>
                  <a:srgbClr val="888888"/>
                </a:solidFill>
                <a:latin typeface="Arial"/>
                <a:ea typeface="Arial"/>
                <a:cs typeface="Arial"/>
                <a:sym typeface="Arial"/>
              </a:rPr>
              <a:t>for Innovation </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a:spLocks noGrp="1"/>
          </p:cNvSpPr>
          <p:nvPr>
            <p:ph type="ctrTitle"/>
          </p:nvPr>
        </p:nvSpPr>
        <p:spPr>
          <a:xfrm>
            <a:off x="1141996" y="1520791"/>
            <a:ext cx="6885470" cy="827772"/>
          </a:xfrm>
          <a:prstGeom prst="rect">
            <a:avLst/>
          </a:prstGeom>
          <a:noFill/>
          <a:ln>
            <a:noFill/>
          </a:ln>
        </p:spPr>
        <p:txBody>
          <a:bodyPr lIns="91425" tIns="45700" rIns="91425" bIns="45700" anchor="ctr" anchorCtr="0">
            <a:noAutofit/>
          </a:bodyPr>
          <a:lstStyle/>
          <a:p>
            <a:pPr marL="0" marR="0" lvl="0" indent="0" algn="l" rtl="0">
              <a:spcBef>
                <a:spcPts val="0"/>
              </a:spcBef>
              <a:buClr>
                <a:schemeClr val="dk1"/>
              </a:buClr>
              <a:buSzPct val="25000"/>
              <a:buFont typeface="Arial"/>
              <a:buNone/>
            </a:pPr>
            <a:r>
              <a:rPr lang="en-US" sz="3200" b="0" i="0" u="none" strike="noStrike" cap="none">
                <a:solidFill>
                  <a:schemeClr val="dk1"/>
                </a:solidFill>
                <a:latin typeface="Arial"/>
                <a:ea typeface="Arial"/>
                <a:cs typeface="Arial"/>
                <a:sym typeface="Arial"/>
              </a:rPr>
              <a:t>Aims</a:t>
            </a:r>
            <a:br>
              <a:rPr lang="en-US" sz="3200" b="0" i="0" u="none" strike="noStrike" cap="none">
                <a:solidFill>
                  <a:schemeClr val="dk1"/>
                </a:solidFill>
                <a:latin typeface="Arial"/>
                <a:ea typeface="Arial"/>
                <a:cs typeface="Arial"/>
                <a:sym typeface="Arial"/>
              </a:rPr>
            </a:br>
            <a:endParaRPr lang="en-US" sz="3200" b="0" i="0" u="none" strike="noStrike" cap="none">
              <a:solidFill>
                <a:schemeClr val="dk1"/>
              </a:solidFill>
              <a:latin typeface="Arial"/>
              <a:ea typeface="Arial"/>
              <a:cs typeface="Arial"/>
              <a:sym typeface="Arial"/>
            </a:endParaRPr>
          </a:p>
        </p:txBody>
      </p:sp>
      <p:sp>
        <p:nvSpPr>
          <p:cNvPr id="99" name="Shape 99"/>
          <p:cNvSpPr txBox="1">
            <a:spLocks noGrp="1"/>
          </p:cNvSpPr>
          <p:nvPr>
            <p:ph type="subTitle" idx="1"/>
          </p:nvPr>
        </p:nvSpPr>
        <p:spPr>
          <a:xfrm>
            <a:off x="1141996" y="2156058"/>
            <a:ext cx="6630400" cy="1520791"/>
          </a:xfrm>
          <a:prstGeom prst="rect">
            <a:avLst/>
          </a:prstGeom>
          <a:noFill/>
          <a:ln>
            <a:noFill/>
          </a:ln>
        </p:spPr>
        <p:txBody>
          <a:bodyPr lIns="91425" tIns="45700" rIns="91425" bIns="45700" anchor="t" anchorCtr="0">
            <a:noAutofit/>
          </a:bodyPr>
          <a:lstStyle/>
          <a:p>
            <a:pPr marL="0" marR="0" lvl="0" indent="0" algn="l" rtl="0">
              <a:spcBef>
                <a:spcPts val="0"/>
              </a:spcBef>
              <a:buClr>
                <a:srgbClr val="888888"/>
              </a:buClr>
              <a:buSzPct val="100000"/>
              <a:buFont typeface="Arial"/>
              <a:buChar char="•"/>
            </a:pPr>
            <a:r>
              <a:rPr lang="en-US" sz="2800" b="0" i="0" u="none" strike="noStrike" cap="none">
                <a:solidFill>
                  <a:srgbClr val="888888"/>
                </a:solidFill>
                <a:latin typeface="Arial"/>
                <a:ea typeface="Arial"/>
                <a:cs typeface="Arial"/>
                <a:sym typeface="Arial"/>
              </a:rPr>
              <a:t>To make the students take decisions democratically, horizontally and participatory. </a:t>
            </a:r>
          </a:p>
          <a:p>
            <a:pPr marL="0" marR="0" lvl="0" indent="0" algn="l" rtl="0">
              <a:spcBef>
                <a:spcPts val="560"/>
              </a:spcBef>
              <a:buClr>
                <a:srgbClr val="888888"/>
              </a:buClr>
              <a:buSzPct val="100000"/>
              <a:buFont typeface="Arial"/>
              <a:buChar char="•"/>
            </a:pPr>
            <a:r>
              <a:rPr lang="en-US" sz="2800" b="0" i="0" u="none" strike="noStrike" cap="none">
                <a:solidFill>
                  <a:srgbClr val="888888"/>
                </a:solidFill>
                <a:latin typeface="Arial"/>
                <a:ea typeface="Arial"/>
                <a:cs typeface="Arial"/>
                <a:sym typeface="Arial"/>
              </a:rPr>
              <a:t>To foster the dialogue and the discussions.</a:t>
            </a:r>
          </a:p>
          <a:p>
            <a:pPr marL="0" marR="0" lvl="0" indent="0" algn="l" rtl="0">
              <a:spcBef>
                <a:spcPts val="560"/>
              </a:spcBef>
              <a:buClr>
                <a:srgbClr val="888888"/>
              </a:buClr>
              <a:buSzPct val="100000"/>
              <a:buFont typeface="Arial"/>
              <a:buChar char="•"/>
            </a:pPr>
            <a:r>
              <a:rPr lang="en-US" sz="2800" b="0" i="0" u="none" strike="noStrike" cap="none">
                <a:solidFill>
                  <a:srgbClr val="888888"/>
                </a:solidFill>
                <a:latin typeface="Arial"/>
                <a:ea typeface="Arial"/>
                <a:cs typeface="Arial"/>
                <a:sym typeface="Arial"/>
              </a:rPr>
              <a:t>To show clear and ordered conclusions to the rest of the group.</a:t>
            </a:r>
          </a:p>
          <a:p>
            <a:pPr marL="0" marR="0" lvl="0" indent="0" algn="l" rtl="0">
              <a:spcBef>
                <a:spcPts val="560"/>
              </a:spcBef>
              <a:buClr>
                <a:srgbClr val="888888"/>
              </a:buClr>
              <a:buSzPct val="100000"/>
              <a:buFont typeface="Arial"/>
              <a:buNone/>
            </a:pPr>
            <a:endParaRPr sz="2800" b="0" i="0" u="none" strike="noStrike" cap="none">
              <a:solidFill>
                <a:srgbClr val="888888"/>
              </a:solidFill>
              <a:latin typeface="Arial"/>
              <a:ea typeface="Arial"/>
              <a:cs typeface="Arial"/>
              <a:sym typeface="Arial"/>
            </a:endParaRPr>
          </a:p>
        </p:txBody>
      </p:sp>
      <p:sp>
        <p:nvSpPr>
          <p:cNvPr id="100" name="Shape 100"/>
          <p:cNvSpPr txBox="1"/>
          <p:nvPr/>
        </p:nvSpPr>
        <p:spPr>
          <a:xfrm>
            <a:off x="1531170" y="189921"/>
            <a:ext cx="5234468" cy="759692"/>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r>
              <a:rPr lang="en-US" sz="2400" b="0" i="0" u="none" strike="noStrike" cap="none">
                <a:solidFill>
                  <a:srgbClr val="888888"/>
                </a:solidFill>
                <a:latin typeface="Arial"/>
                <a:ea typeface="Arial"/>
                <a:cs typeface="Arial"/>
                <a:sym typeface="Arial"/>
              </a:rPr>
              <a:t>Open Professional Collaboration </a:t>
            </a:r>
          </a:p>
          <a:p>
            <a:pPr marL="0" marR="0" lvl="0" indent="0" algn="ctr" rtl="0">
              <a:spcBef>
                <a:spcPts val="480"/>
              </a:spcBef>
              <a:buClr>
                <a:srgbClr val="888888"/>
              </a:buClr>
              <a:buSzPct val="25000"/>
              <a:buFont typeface="Arial"/>
              <a:buNone/>
            </a:pPr>
            <a:r>
              <a:rPr lang="en-US" sz="2400" b="0" i="0" u="none" strike="noStrike" cap="none">
                <a:solidFill>
                  <a:srgbClr val="888888"/>
                </a:solidFill>
                <a:latin typeface="Arial"/>
                <a:ea typeface="Arial"/>
                <a:cs typeface="Arial"/>
                <a:sym typeface="Arial"/>
              </a:rPr>
              <a:t>for Innovation </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a:spLocks noGrp="1"/>
          </p:cNvSpPr>
          <p:nvPr>
            <p:ph type="ctrTitle"/>
          </p:nvPr>
        </p:nvSpPr>
        <p:spPr>
          <a:xfrm>
            <a:off x="1141996" y="1520791"/>
            <a:ext cx="6885470" cy="827772"/>
          </a:xfrm>
          <a:prstGeom prst="rect">
            <a:avLst/>
          </a:prstGeom>
          <a:noFill/>
          <a:ln>
            <a:noFill/>
          </a:ln>
        </p:spPr>
        <p:txBody>
          <a:bodyPr lIns="91425" tIns="45700" rIns="91425" bIns="45700" anchor="ctr" anchorCtr="0">
            <a:noAutofit/>
          </a:bodyPr>
          <a:lstStyle/>
          <a:p>
            <a:pPr marL="0" marR="0" lvl="0" indent="0" algn="l" rtl="0">
              <a:spcBef>
                <a:spcPts val="0"/>
              </a:spcBef>
              <a:buClr>
                <a:schemeClr val="dk1"/>
              </a:buClr>
              <a:buSzPct val="25000"/>
              <a:buFont typeface="Arial"/>
              <a:buNone/>
            </a:pPr>
            <a:r>
              <a:rPr lang="en-US" sz="3200" b="0" i="0" u="none" strike="noStrike" cap="none">
                <a:solidFill>
                  <a:schemeClr val="dk1"/>
                </a:solidFill>
                <a:latin typeface="Arial"/>
                <a:ea typeface="Arial"/>
                <a:cs typeface="Arial"/>
                <a:sym typeface="Arial"/>
              </a:rPr>
              <a:t>Activity (1/2)</a:t>
            </a:r>
            <a:br>
              <a:rPr lang="en-US" sz="3200" b="0" i="0" u="none" strike="noStrike" cap="none">
                <a:solidFill>
                  <a:schemeClr val="dk1"/>
                </a:solidFill>
                <a:latin typeface="Arial"/>
                <a:ea typeface="Arial"/>
                <a:cs typeface="Arial"/>
                <a:sym typeface="Arial"/>
              </a:rPr>
            </a:br>
            <a:endParaRPr lang="en-US" sz="3200" b="0" i="0" u="none" strike="noStrike" cap="none">
              <a:solidFill>
                <a:schemeClr val="dk1"/>
              </a:solidFill>
              <a:latin typeface="Arial"/>
              <a:ea typeface="Arial"/>
              <a:cs typeface="Arial"/>
              <a:sym typeface="Arial"/>
            </a:endParaRPr>
          </a:p>
        </p:txBody>
      </p:sp>
      <p:sp>
        <p:nvSpPr>
          <p:cNvPr id="106" name="Shape 106"/>
          <p:cNvSpPr txBox="1">
            <a:spLocks noGrp="1"/>
          </p:cNvSpPr>
          <p:nvPr>
            <p:ph type="subTitle" idx="1"/>
          </p:nvPr>
        </p:nvSpPr>
        <p:spPr>
          <a:xfrm>
            <a:off x="1141996" y="1992428"/>
            <a:ext cx="6630400" cy="1520791"/>
          </a:xfrm>
          <a:prstGeom prst="rect">
            <a:avLst/>
          </a:prstGeom>
          <a:noFill/>
          <a:ln>
            <a:noFill/>
          </a:ln>
        </p:spPr>
        <p:txBody>
          <a:bodyPr lIns="91425" tIns="45700" rIns="91425" bIns="45700" anchor="t" anchorCtr="0">
            <a:noAutofit/>
          </a:bodyPr>
          <a:lstStyle/>
          <a:p>
            <a:pPr marL="457200" marR="0" lvl="0" indent="-457200" algn="just" rtl="0">
              <a:spcBef>
                <a:spcPts val="0"/>
              </a:spcBef>
              <a:buClr>
                <a:srgbClr val="888888"/>
              </a:buClr>
              <a:buSzPct val="100000"/>
              <a:buFont typeface="Calibri"/>
              <a:buAutoNum type="arabicPeriod"/>
            </a:pPr>
            <a:r>
              <a:rPr lang="en-US" sz="2200" b="0" i="0" u="none" strike="noStrike" cap="none">
                <a:solidFill>
                  <a:srgbClr val="888888"/>
                </a:solidFill>
                <a:latin typeface="Arial"/>
                <a:ea typeface="Arial"/>
                <a:cs typeface="Arial"/>
                <a:sym typeface="Arial"/>
              </a:rPr>
              <a:t>Explain the dynamic</a:t>
            </a:r>
          </a:p>
          <a:p>
            <a:pPr marL="355600" marR="0" lvl="0" indent="0" algn="just" rtl="0">
              <a:spcBef>
                <a:spcPts val="440"/>
              </a:spcBef>
              <a:buClr>
                <a:srgbClr val="888888"/>
              </a:buClr>
              <a:buSzPct val="100000"/>
              <a:buFont typeface="Noto Symbol"/>
              <a:buChar char="❖"/>
            </a:pPr>
            <a:r>
              <a:rPr lang="en-US" sz="2200" b="0" i="0" u="none" strike="noStrike" cap="none">
                <a:solidFill>
                  <a:srgbClr val="888888"/>
                </a:solidFill>
                <a:latin typeface="Arial"/>
                <a:ea typeface="Arial"/>
                <a:cs typeface="Arial"/>
                <a:sym typeface="Arial"/>
              </a:rPr>
              <a:t>Objective: The teacher introduces the dynamic to the group (students)</a:t>
            </a:r>
          </a:p>
          <a:p>
            <a:pPr marL="355600" marR="0" lvl="0" indent="0" algn="just" rtl="0">
              <a:spcBef>
                <a:spcPts val="440"/>
              </a:spcBef>
              <a:buClr>
                <a:srgbClr val="888888"/>
              </a:buClr>
              <a:buSzPct val="100000"/>
              <a:buFont typeface="Noto Symbol"/>
              <a:buChar char="❖"/>
            </a:pPr>
            <a:r>
              <a:rPr lang="en-US" sz="2200" b="0" i="0" u="none" strike="noStrike" cap="none">
                <a:solidFill>
                  <a:srgbClr val="888888"/>
                </a:solidFill>
                <a:latin typeface="Arial"/>
                <a:ea typeface="Arial"/>
                <a:cs typeface="Arial"/>
                <a:sym typeface="Arial"/>
              </a:rPr>
              <a:t>Duration: 3 min.</a:t>
            </a:r>
          </a:p>
          <a:p>
            <a:pPr marL="355600" marR="0" lvl="0" indent="0" algn="just" rtl="0">
              <a:spcBef>
                <a:spcPts val="440"/>
              </a:spcBef>
              <a:buClr>
                <a:srgbClr val="888888"/>
              </a:buClr>
              <a:buSzPct val="100000"/>
              <a:buFont typeface="Noto Symbol"/>
              <a:buNone/>
            </a:pPr>
            <a:endParaRPr sz="2200" b="0" i="0" u="none" strike="noStrike" cap="none">
              <a:solidFill>
                <a:srgbClr val="888888"/>
              </a:solidFill>
              <a:latin typeface="Arial"/>
              <a:ea typeface="Arial"/>
              <a:cs typeface="Arial"/>
              <a:sym typeface="Arial"/>
            </a:endParaRPr>
          </a:p>
          <a:p>
            <a:pPr marL="457200" marR="0" lvl="0" indent="-457200" algn="just" rtl="0">
              <a:spcBef>
                <a:spcPts val="440"/>
              </a:spcBef>
              <a:buClr>
                <a:srgbClr val="888888"/>
              </a:buClr>
              <a:buSzPct val="100000"/>
              <a:buFont typeface="Calibri"/>
              <a:buAutoNum type="arabicPeriod" startAt="2"/>
            </a:pPr>
            <a:r>
              <a:rPr lang="en-US" sz="2200" b="0" i="0" u="none" strike="noStrike" cap="none">
                <a:solidFill>
                  <a:srgbClr val="888888"/>
                </a:solidFill>
                <a:latin typeface="Arial"/>
                <a:ea typeface="Arial"/>
                <a:cs typeface="Arial"/>
                <a:sym typeface="Arial"/>
              </a:rPr>
              <a:t>Perform the dynamic</a:t>
            </a:r>
          </a:p>
          <a:p>
            <a:pPr marL="457200" marR="0" lvl="0" indent="-12700" algn="just" rtl="0">
              <a:spcBef>
                <a:spcPts val="440"/>
              </a:spcBef>
              <a:buClr>
                <a:srgbClr val="888888"/>
              </a:buClr>
              <a:buSzPct val="25000"/>
              <a:buFont typeface="Arial"/>
              <a:buNone/>
            </a:pPr>
            <a:r>
              <a:rPr lang="en-US" sz="2200" b="0" i="0" u="none" strike="noStrike" cap="none">
                <a:solidFill>
                  <a:srgbClr val="888888"/>
                </a:solidFill>
                <a:latin typeface="Arial"/>
                <a:ea typeface="Arial"/>
                <a:cs typeface="Arial"/>
                <a:sym typeface="Arial"/>
              </a:rPr>
              <a:t>2.1. Split the students into groups to discuss about a theme. (15 min)</a:t>
            </a:r>
          </a:p>
          <a:p>
            <a:pPr marL="457200" marR="0" lvl="0" indent="-12700" algn="just" rtl="0">
              <a:spcBef>
                <a:spcPts val="440"/>
              </a:spcBef>
              <a:buClr>
                <a:srgbClr val="888888"/>
              </a:buClr>
              <a:buSzPct val="25000"/>
              <a:buFont typeface="Arial"/>
              <a:buNone/>
            </a:pPr>
            <a:r>
              <a:rPr lang="en-US" sz="2200" b="0" i="0" u="none" strike="noStrike" cap="none">
                <a:solidFill>
                  <a:srgbClr val="888888"/>
                </a:solidFill>
                <a:latin typeface="Arial"/>
                <a:ea typeface="Arial"/>
                <a:cs typeface="Arial"/>
                <a:sym typeface="Arial"/>
              </a:rPr>
              <a:t>2.2. The representative of each group presents the main ideas discussed. (5)</a:t>
            </a:r>
          </a:p>
          <a:p>
            <a:pPr marL="457200" marR="0" lvl="0" indent="-12700" algn="just" rtl="0">
              <a:spcBef>
                <a:spcPts val="440"/>
              </a:spcBef>
              <a:buClr>
                <a:srgbClr val="888888"/>
              </a:buClr>
              <a:buSzPct val="25000"/>
              <a:buFont typeface="Arial"/>
              <a:buNone/>
            </a:pPr>
            <a:r>
              <a:rPr lang="en-US" sz="2200" b="0" i="0" u="none" strike="noStrike" cap="none">
                <a:solidFill>
                  <a:srgbClr val="888888"/>
                </a:solidFill>
                <a:latin typeface="Arial"/>
                <a:ea typeface="Arial"/>
                <a:cs typeface="Arial"/>
                <a:sym typeface="Arial"/>
              </a:rPr>
              <a:t>2.3. All the students try to reach a consensus and conclusions. (30 min)</a:t>
            </a:r>
          </a:p>
          <a:p>
            <a:pPr marL="0" marR="0" lvl="0" indent="0" algn="just" rtl="0">
              <a:spcBef>
                <a:spcPts val="440"/>
              </a:spcBef>
              <a:buClr>
                <a:srgbClr val="888888"/>
              </a:buClr>
              <a:buSzPct val="100000"/>
              <a:buFont typeface="Arial"/>
              <a:buNone/>
            </a:pPr>
            <a:endParaRPr sz="2200" b="0" i="0" u="none" strike="noStrike" cap="none">
              <a:solidFill>
                <a:srgbClr val="888888"/>
              </a:solidFill>
              <a:latin typeface="Arial"/>
              <a:ea typeface="Arial"/>
              <a:cs typeface="Arial"/>
              <a:sym typeface="Arial"/>
            </a:endParaRPr>
          </a:p>
        </p:txBody>
      </p:sp>
      <p:sp>
        <p:nvSpPr>
          <p:cNvPr id="107" name="Shape 107"/>
          <p:cNvSpPr txBox="1"/>
          <p:nvPr/>
        </p:nvSpPr>
        <p:spPr>
          <a:xfrm>
            <a:off x="1531170" y="189921"/>
            <a:ext cx="5234468" cy="759692"/>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r>
              <a:rPr lang="en-US" sz="2400" b="0" i="0" u="none" strike="noStrike" cap="none">
                <a:solidFill>
                  <a:srgbClr val="888888"/>
                </a:solidFill>
                <a:latin typeface="Arial"/>
                <a:ea typeface="Arial"/>
                <a:cs typeface="Arial"/>
                <a:sym typeface="Arial"/>
              </a:rPr>
              <a:t>Open Professional Collaboration </a:t>
            </a:r>
          </a:p>
          <a:p>
            <a:pPr marL="0" marR="0" lvl="0" indent="0" algn="ctr" rtl="0">
              <a:spcBef>
                <a:spcPts val="480"/>
              </a:spcBef>
              <a:buClr>
                <a:srgbClr val="888888"/>
              </a:buClr>
              <a:buSzPct val="25000"/>
              <a:buFont typeface="Arial"/>
              <a:buNone/>
            </a:pPr>
            <a:r>
              <a:rPr lang="en-US" sz="2400" b="0" i="0" u="none" strike="noStrike" cap="none">
                <a:solidFill>
                  <a:srgbClr val="888888"/>
                </a:solidFill>
                <a:latin typeface="Arial"/>
                <a:ea typeface="Arial"/>
                <a:cs typeface="Arial"/>
                <a:sym typeface="Arial"/>
              </a:rPr>
              <a:t>for Innovation </a:t>
            </a:r>
          </a:p>
        </p:txBody>
      </p:sp>
    </p:spTree>
  </p:cSld>
  <p:clrMapOvr>
    <a:masterClrMapping/>
  </p:clrMapOvr>
  <p:transition xmlns:p14="http://schemas.microsoft.com/office/powerpoint/2010/mai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ctrTitle"/>
          </p:nvPr>
        </p:nvSpPr>
        <p:spPr>
          <a:xfrm>
            <a:off x="1141996" y="1520791"/>
            <a:ext cx="6885470" cy="827772"/>
          </a:xfrm>
          <a:prstGeom prst="rect">
            <a:avLst/>
          </a:prstGeom>
          <a:noFill/>
          <a:ln>
            <a:noFill/>
          </a:ln>
        </p:spPr>
        <p:txBody>
          <a:bodyPr lIns="91425" tIns="45700" rIns="91425" bIns="45700" anchor="ctr" anchorCtr="0">
            <a:noAutofit/>
          </a:bodyPr>
          <a:lstStyle/>
          <a:p>
            <a:pPr marL="0" marR="0" lvl="0" indent="0" algn="l" rtl="0">
              <a:spcBef>
                <a:spcPts val="0"/>
              </a:spcBef>
              <a:buClr>
                <a:schemeClr val="dk1"/>
              </a:buClr>
              <a:buSzPct val="25000"/>
              <a:buFont typeface="Arial"/>
              <a:buNone/>
            </a:pPr>
            <a:r>
              <a:rPr lang="en-US" sz="3200" b="0" i="0" u="none" strike="noStrike" cap="none">
                <a:solidFill>
                  <a:schemeClr val="dk1"/>
                </a:solidFill>
                <a:latin typeface="Arial"/>
                <a:ea typeface="Arial"/>
                <a:cs typeface="Arial"/>
                <a:sym typeface="Arial"/>
              </a:rPr>
              <a:t>Activity (1/2)</a:t>
            </a:r>
            <a:br>
              <a:rPr lang="en-US" sz="3200" b="0" i="0" u="none" strike="noStrike" cap="none">
                <a:solidFill>
                  <a:schemeClr val="dk1"/>
                </a:solidFill>
                <a:latin typeface="Arial"/>
                <a:ea typeface="Arial"/>
                <a:cs typeface="Arial"/>
                <a:sym typeface="Arial"/>
              </a:rPr>
            </a:br>
            <a:endParaRPr lang="en-US" sz="3200" b="0" i="0" u="none" strike="noStrike" cap="none">
              <a:solidFill>
                <a:schemeClr val="dk1"/>
              </a:solidFill>
              <a:latin typeface="Arial"/>
              <a:ea typeface="Arial"/>
              <a:cs typeface="Arial"/>
              <a:sym typeface="Arial"/>
            </a:endParaRPr>
          </a:p>
        </p:txBody>
      </p:sp>
      <p:sp>
        <p:nvSpPr>
          <p:cNvPr id="113" name="Shape 113"/>
          <p:cNvSpPr txBox="1">
            <a:spLocks noGrp="1"/>
          </p:cNvSpPr>
          <p:nvPr>
            <p:ph type="subTitle" idx="1"/>
          </p:nvPr>
        </p:nvSpPr>
        <p:spPr>
          <a:xfrm>
            <a:off x="1141996" y="1992428"/>
            <a:ext cx="6630400" cy="1520791"/>
          </a:xfrm>
          <a:prstGeom prst="rect">
            <a:avLst/>
          </a:prstGeom>
          <a:noFill/>
          <a:ln>
            <a:noFill/>
          </a:ln>
        </p:spPr>
        <p:txBody>
          <a:bodyPr lIns="91425" tIns="45700" rIns="91425" bIns="45700" anchor="t" anchorCtr="0">
            <a:noAutofit/>
          </a:bodyPr>
          <a:lstStyle/>
          <a:p>
            <a:pPr marL="355600" marR="0" lvl="0" indent="0" algn="just" rtl="0">
              <a:spcBef>
                <a:spcPts val="0"/>
              </a:spcBef>
              <a:buClr>
                <a:srgbClr val="888888"/>
              </a:buClr>
              <a:buSzPct val="100000"/>
              <a:buFont typeface="Noto Symbol"/>
              <a:buNone/>
            </a:pPr>
            <a:endParaRPr sz="2200" b="0" i="0" u="none" strike="noStrike" cap="none">
              <a:solidFill>
                <a:srgbClr val="888888"/>
              </a:solidFill>
              <a:latin typeface="Arial"/>
              <a:ea typeface="Arial"/>
              <a:cs typeface="Arial"/>
              <a:sym typeface="Arial"/>
            </a:endParaRPr>
          </a:p>
          <a:p>
            <a:pPr marL="4763" marR="0" lvl="0" indent="-4763" algn="just" rtl="0">
              <a:spcBef>
                <a:spcPts val="440"/>
              </a:spcBef>
              <a:buClr>
                <a:srgbClr val="888888"/>
              </a:buClr>
              <a:buSzPct val="25000"/>
              <a:buFont typeface="Arial"/>
              <a:buNone/>
            </a:pPr>
            <a:r>
              <a:rPr lang="en-US" sz="2200" b="0" i="0" u="none" strike="noStrike" cap="none">
                <a:solidFill>
                  <a:srgbClr val="888888"/>
                </a:solidFill>
                <a:latin typeface="Arial"/>
                <a:ea typeface="Arial"/>
                <a:cs typeface="Arial"/>
                <a:sym typeface="Arial"/>
              </a:rPr>
              <a:t>3. Assessment</a:t>
            </a:r>
          </a:p>
          <a:p>
            <a:pPr marL="355600" marR="0" lvl="0" indent="0" algn="just" rtl="0">
              <a:spcBef>
                <a:spcPts val="440"/>
              </a:spcBef>
              <a:buClr>
                <a:srgbClr val="888888"/>
              </a:buClr>
              <a:buSzPct val="100000"/>
              <a:buFont typeface="Noto Symbol"/>
              <a:buChar char="❖"/>
            </a:pPr>
            <a:r>
              <a:rPr lang="en-US" sz="2200" b="0" i="0" u="none" strike="noStrike" cap="none">
                <a:solidFill>
                  <a:srgbClr val="888888"/>
                </a:solidFill>
                <a:latin typeface="Arial"/>
                <a:ea typeface="Arial"/>
                <a:cs typeface="Arial"/>
                <a:sym typeface="Arial"/>
              </a:rPr>
              <a:t>Objective: The teacher makes a evaluation of the dynamic.</a:t>
            </a:r>
          </a:p>
          <a:p>
            <a:pPr marL="355600" marR="0" lvl="0" indent="0" algn="just" rtl="0">
              <a:spcBef>
                <a:spcPts val="440"/>
              </a:spcBef>
              <a:buClr>
                <a:srgbClr val="888888"/>
              </a:buClr>
              <a:buSzPct val="100000"/>
              <a:buFont typeface="Noto Symbol"/>
              <a:buChar char="❖"/>
            </a:pPr>
            <a:r>
              <a:rPr lang="en-US" sz="2200" b="0" i="0" u="none" strike="noStrike" cap="none">
                <a:solidFill>
                  <a:srgbClr val="888888"/>
                </a:solidFill>
                <a:latin typeface="Arial"/>
                <a:ea typeface="Arial"/>
                <a:cs typeface="Arial"/>
                <a:sym typeface="Arial"/>
              </a:rPr>
              <a:t>Duration: 10 min.</a:t>
            </a:r>
          </a:p>
          <a:p>
            <a:pPr marL="0" marR="0" lvl="0" indent="0" algn="just" rtl="0">
              <a:spcBef>
                <a:spcPts val="440"/>
              </a:spcBef>
              <a:buClr>
                <a:srgbClr val="888888"/>
              </a:buClr>
              <a:buSzPct val="100000"/>
              <a:buFont typeface="Arial"/>
              <a:buNone/>
            </a:pPr>
            <a:endParaRPr sz="2200" b="0" i="0" u="none" strike="noStrike" cap="none">
              <a:solidFill>
                <a:srgbClr val="888888"/>
              </a:solidFill>
              <a:latin typeface="Arial"/>
              <a:ea typeface="Arial"/>
              <a:cs typeface="Arial"/>
              <a:sym typeface="Arial"/>
            </a:endParaRPr>
          </a:p>
        </p:txBody>
      </p:sp>
      <p:sp>
        <p:nvSpPr>
          <p:cNvPr id="114" name="Shape 114"/>
          <p:cNvSpPr txBox="1"/>
          <p:nvPr/>
        </p:nvSpPr>
        <p:spPr>
          <a:xfrm>
            <a:off x="1531170" y="189921"/>
            <a:ext cx="5234468" cy="759692"/>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r>
              <a:rPr lang="en-US" sz="2400" b="0" i="0" u="none" strike="noStrike" cap="none">
                <a:solidFill>
                  <a:srgbClr val="888888"/>
                </a:solidFill>
                <a:latin typeface="Arial"/>
                <a:ea typeface="Arial"/>
                <a:cs typeface="Arial"/>
                <a:sym typeface="Arial"/>
              </a:rPr>
              <a:t>Open Professional Collaboration </a:t>
            </a:r>
          </a:p>
          <a:p>
            <a:pPr marL="0" marR="0" lvl="0" indent="0" algn="ctr" rtl="0">
              <a:spcBef>
                <a:spcPts val="480"/>
              </a:spcBef>
              <a:buClr>
                <a:srgbClr val="888888"/>
              </a:buClr>
              <a:buSzPct val="25000"/>
              <a:buFont typeface="Arial"/>
              <a:buNone/>
            </a:pPr>
            <a:r>
              <a:rPr lang="en-US" sz="2400" b="0" i="0" u="none" strike="noStrike" cap="none">
                <a:solidFill>
                  <a:srgbClr val="888888"/>
                </a:solidFill>
                <a:latin typeface="Arial"/>
                <a:ea typeface="Arial"/>
                <a:cs typeface="Arial"/>
                <a:sym typeface="Arial"/>
              </a:rPr>
              <a:t>for Innovation </a:t>
            </a:r>
          </a:p>
        </p:txBody>
      </p:sp>
      <p:sp>
        <p:nvSpPr>
          <p:cNvPr id="115" name="Shape 115"/>
          <p:cNvSpPr txBox="1"/>
          <p:nvPr/>
        </p:nvSpPr>
        <p:spPr>
          <a:xfrm>
            <a:off x="5214244" y="4556033"/>
            <a:ext cx="2473799" cy="9233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SzPct val="25000"/>
              <a:buNone/>
            </a:pPr>
            <a:r>
              <a:rPr lang="en-US" sz="1800" b="0" i="1" u="sng" strike="noStrike" cap="none">
                <a:solidFill>
                  <a:schemeClr val="hlink"/>
                </a:solidFill>
                <a:latin typeface="Calibri"/>
                <a:ea typeface="Calibri"/>
                <a:cs typeface="Calibri"/>
                <a:sym typeface="Calibri"/>
                <a:hlinkClick r:id="rId3"/>
              </a:rPr>
              <a:t>This i</a:t>
            </a:r>
            <a:r>
              <a:rPr lang="en-US" sz="1800" i="1" u="sng">
                <a:solidFill>
                  <a:schemeClr val="hlink"/>
                </a:solidFill>
                <a:latin typeface="Calibri"/>
                <a:ea typeface="Calibri"/>
                <a:cs typeface="Calibri"/>
                <a:sym typeface="Calibri"/>
                <a:hlinkClick r:id="rId3"/>
              </a:rPr>
              <a:t>s an ex</a:t>
            </a:r>
            <a:r>
              <a:rPr lang="en-US" sz="1800" b="0" i="1" u="sng" strike="noStrike" cap="none">
                <a:solidFill>
                  <a:schemeClr val="hlink"/>
                </a:solidFill>
                <a:latin typeface="Calibri"/>
                <a:ea typeface="Calibri"/>
                <a:cs typeface="Calibri"/>
                <a:sym typeface="Calibri"/>
                <a:hlinkClick r:id="rId3"/>
              </a:rPr>
              <a:t>ample of </a:t>
            </a:r>
            <a:r>
              <a:rPr lang="en-US" sz="1800" i="1" u="sng">
                <a:solidFill>
                  <a:schemeClr val="hlink"/>
                </a:solidFill>
                <a:latin typeface="Calibri"/>
                <a:ea typeface="Calibri"/>
                <a:cs typeface="Calibri"/>
                <a:sym typeface="Calibri"/>
                <a:hlinkClick r:id="rId3"/>
              </a:rPr>
              <a:t>this dynamic</a:t>
            </a:r>
          </a:p>
        </p:txBody>
      </p:sp>
      <p:sp>
        <p:nvSpPr>
          <p:cNvPr id="116" name="Shape 116">
            <a:hlinkClick r:id=""/>
          </p:cNvPr>
          <p:cNvSpPr/>
          <p:nvPr/>
        </p:nvSpPr>
        <p:spPr>
          <a:xfrm>
            <a:off x="1531175" y="4075750"/>
            <a:ext cx="3160700" cy="2370525"/>
          </a:xfrm>
          <a:prstGeom prst="rect">
            <a:avLst/>
          </a:prstGeom>
          <a:blipFill>
            <a:blip r:embed="rId4">
              <a:alphaModFix/>
            </a:blip>
            <a:stretch>
              <a:fillRect/>
            </a:stretch>
          </a:blipFill>
          <a:ln>
            <a:noFill/>
          </a:ln>
        </p:spPr>
      </p:sp>
    </p:spTree>
  </p:cSld>
  <p:clrMapOvr>
    <a:masterClrMapping/>
  </p:clrMapOvr>
  <p:transition xmlns:p14="http://schemas.microsoft.com/office/powerpoint/2010/mai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Shape 121"/>
          <p:cNvSpPr txBox="1">
            <a:spLocks noGrp="1"/>
          </p:cNvSpPr>
          <p:nvPr>
            <p:ph type="ctrTitle"/>
          </p:nvPr>
        </p:nvSpPr>
        <p:spPr>
          <a:xfrm>
            <a:off x="1141996" y="1799924"/>
            <a:ext cx="6885470" cy="827772"/>
          </a:xfrm>
          <a:prstGeom prst="rect">
            <a:avLst/>
          </a:prstGeom>
          <a:noFill/>
          <a:ln>
            <a:noFill/>
          </a:ln>
        </p:spPr>
        <p:txBody>
          <a:bodyPr lIns="91425" tIns="45700" rIns="91425" bIns="45700" anchor="ctr" anchorCtr="0">
            <a:noAutofit/>
          </a:bodyPr>
          <a:lstStyle/>
          <a:p>
            <a:pPr marL="0" marR="0" lvl="0" indent="0" algn="l" rtl="0">
              <a:spcBef>
                <a:spcPts val="0"/>
              </a:spcBef>
              <a:buClr>
                <a:schemeClr val="dk1"/>
              </a:buClr>
              <a:buSzPct val="25000"/>
              <a:buFont typeface="Arial"/>
              <a:buNone/>
            </a:pPr>
            <a:r>
              <a:rPr lang="en-US" sz="3200" b="0" i="0" u="none" strike="noStrike" cap="none">
                <a:solidFill>
                  <a:schemeClr val="dk1"/>
                </a:solidFill>
                <a:latin typeface="Arial"/>
                <a:ea typeface="Arial"/>
                <a:cs typeface="Arial"/>
                <a:sym typeface="Arial"/>
              </a:rPr>
              <a:t>To take decision by consensus requires to fulfil previous conditions:</a:t>
            </a:r>
            <a:br>
              <a:rPr lang="en-US" sz="3200" b="0" i="0" u="none" strike="noStrike" cap="none">
                <a:solidFill>
                  <a:schemeClr val="dk1"/>
                </a:solidFill>
                <a:latin typeface="Arial"/>
                <a:ea typeface="Arial"/>
                <a:cs typeface="Arial"/>
                <a:sym typeface="Arial"/>
              </a:rPr>
            </a:br>
            <a:r>
              <a:rPr lang="en-US" sz="3200" b="0" i="0" u="none" strike="noStrike" cap="none">
                <a:solidFill>
                  <a:schemeClr val="dk1"/>
                </a:solidFill>
                <a:latin typeface="Arial"/>
                <a:ea typeface="Arial"/>
                <a:cs typeface="Arial"/>
                <a:sym typeface="Arial"/>
              </a:rPr>
              <a:t/>
            </a:r>
            <a:br>
              <a:rPr lang="en-US" sz="3200" b="0" i="0" u="none" strike="noStrike" cap="none">
                <a:solidFill>
                  <a:schemeClr val="dk1"/>
                </a:solidFill>
                <a:latin typeface="Arial"/>
                <a:ea typeface="Arial"/>
                <a:cs typeface="Arial"/>
                <a:sym typeface="Arial"/>
              </a:rPr>
            </a:br>
            <a:endParaRPr lang="en-US" sz="3200" b="0" i="0" u="none" strike="noStrike" cap="none">
              <a:solidFill>
                <a:schemeClr val="dk1"/>
              </a:solidFill>
              <a:latin typeface="Arial"/>
              <a:ea typeface="Arial"/>
              <a:cs typeface="Arial"/>
              <a:sym typeface="Arial"/>
            </a:endParaRPr>
          </a:p>
        </p:txBody>
      </p:sp>
      <p:sp>
        <p:nvSpPr>
          <p:cNvPr id="122" name="Shape 122"/>
          <p:cNvSpPr txBox="1">
            <a:spLocks noGrp="1"/>
          </p:cNvSpPr>
          <p:nvPr>
            <p:ph type="subTitle" idx="1"/>
          </p:nvPr>
        </p:nvSpPr>
        <p:spPr>
          <a:xfrm>
            <a:off x="1141996" y="2367815"/>
            <a:ext cx="6630400" cy="1520791"/>
          </a:xfrm>
          <a:prstGeom prst="rect">
            <a:avLst/>
          </a:prstGeom>
          <a:noFill/>
          <a:ln>
            <a:noFill/>
          </a:ln>
        </p:spPr>
        <p:txBody>
          <a:bodyPr lIns="91425" tIns="45700" rIns="91425" bIns="45700" anchor="t" anchorCtr="0">
            <a:noAutofit/>
          </a:bodyPr>
          <a:lstStyle/>
          <a:p>
            <a:pPr marL="355600" marR="0" lvl="0" indent="0" algn="just" rtl="0">
              <a:spcBef>
                <a:spcPts val="0"/>
              </a:spcBef>
              <a:buClr>
                <a:srgbClr val="888888"/>
              </a:buClr>
              <a:buSzPct val="100000"/>
              <a:buFont typeface="Noto Symbol"/>
              <a:buChar char="❖"/>
            </a:pPr>
            <a:r>
              <a:rPr lang="en-US" sz="2200" b="0" i="0" u="none" strike="noStrike" cap="none">
                <a:solidFill>
                  <a:srgbClr val="888888"/>
                </a:solidFill>
                <a:latin typeface="Arial"/>
                <a:ea typeface="Arial"/>
                <a:cs typeface="Arial"/>
                <a:sym typeface="Arial"/>
              </a:rPr>
              <a:t>Common goal: Everyone who attends the meeting must have a common interest.</a:t>
            </a:r>
          </a:p>
          <a:p>
            <a:pPr marL="355600" marR="0" lvl="0" indent="0" algn="just" rtl="0">
              <a:spcBef>
                <a:spcPts val="440"/>
              </a:spcBef>
              <a:buClr>
                <a:srgbClr val="888888"/>
              </a:buClr>
              <a:buSzPct val="100000"/>
              <a:buFont typeface="Noto Symbol"/>
              <a:buChar char="❖"/>
            </a:pPr>
            <a:r>
              <a:rPr lang="en-US" sz="2200" b="0" i="0" u="none" strike="noStrike" cap="none">
                <a:solidFill>
                  <a:srgbClr val="888888"/>
                </a:solidFill>
                <a:latin typeface="Arial"/>
                <a:ea typeface="Arial"/>
                <a:cs typeface="Arial"/>
                <a:sym typeface="Arial"/>
              </a:rPr>
              <a:t>Commitment to consensus: Consensus requires commitment, patience, tolerance and a willingness to put the group above.</a:t>
            </a:r>
          </a:p>
          <a:p>
            <a:pPr marL="355600" marR="0" lvl="0" indent="0" algn="just" rtl="0">
              <a:spcBef>
                <a:spcPts val="440"/>
              </a:spcBef>
              <a:buClr>
                <a:srgbClr val="888888"/>
              </a:buClr>
              <a:buSzPct val="100000"/>
              <a:buFont typeface="Noto Symbol"/>
              <a:buChar char="❖"/>
            </a:pPr>
            <a:r>
              <a:rPr lang="en-US" sz="2200" b="0" i="0" u="none" strike="noStrike" cap="none">
                <a:solidFill>
                  <a:srgbClr val="888888"/>
                </a:solidFill>
                <a:latin typeface="Arial"/>
                <a:ea typeface="Arial"/>
                <a:cs typeface="Arial"/>
                <a:sym typeface="Arial"/>
              </a:rPr>
              <a:t>Enough time</a:t>
            </a:r>
          </a:p>
          <a:p>
            <a:pPr marL="355600" marR="0" lvl="0" indent="0" algn="just" rtl="0">
              <a:spcBef>
                <a:spcPts val="440"/>
              </a:spcBef>
              <a:buClr>
                <a:srgbClr val="888888"/>
              </a:buClr>
              <a:buSzPct val="100000"/>
              <a:buFont typeface="Noto Symbol"/>
              <a:buChar char="❖"/>
            </a:pPr>
            <a:r>
              <a:rPr lang="en-US" sz="2200" b="0" i="0" u="none" strike="noStrike" cap="none">
                <a:solidFill>
                  <a:srgbClr val="888888"/>
                </a:solidFill>
                <a:latin typeface="Arial"/>
                <a:ea typeface="Arial"/>
                <a:cs typeface="Arial"/>
                <a:sym typeface="Arial"/>
              </a:rPr>
              <a:t>Clear process: It is essential that the entire group understands the process using the meeting.</a:t>
            </a:r>
          </a:p>
          <a:p>
            <a:pPr marL="355600" marR="0" lvl="0" indent="0" algn="just" rtl="0">
              <a:spcBef>
                <a:spcPts val="440"/>
              </a:spcBef>
              <a:buClr>
                <a:srgbClr val="888888"/>
              </a:buClr>
              <a:buSzPct val="100000"/>
              <a:buFont typeface="Noto Symbol"/>
              <a:buChar char="❖"/>
            </a:pPr>
            <a:r>
              <a:rPr lang="en-US" sz="2200" b="0" i="0" u="none" strike="noStrike" cap="none">
                <a:solidFill>
                  <a:srgbClr val="888888"/>
                </a:solidFill>
                <a:latin typeface="Arial"/>
                <a:ea typeface="Arial"/>
                <a:cs typeface="Arial"/>
                <a:sym typeface="Arial"/>
              </a:rPr>
              <a:t>Good dynamic and active participation: appoint one or more moderators people.</a:t>
            </a:r>
          </a:p>
          <a:p>
            <a:pPr marL="0" marR="0" lvl="0" indent="0" algn="just" rtl="0">
              <a:spcBef>
                <a:spcPts val="440"/>
              </a:spcBef>
              <a:buClr>
                <a:srgbClr val="888888"/>
              </a:buClr>
              <a:buSzPct val="100000"/>
              <a:buFont typeface="Arial"/>
              <a:buNone/>
            </a:pPr>
            <a:endParaRPr sz="2200" b="0" i="0" u="none" strike="noStrike" cap="none">
              <a:solidFill>
                <a:srgbClr val="888888"/>
              </a:solidFill>
              <a:latin typeface="Arial"/>
              <a:ea typeface="Arial"/>
              <a:cs typeface="Arial"/>
              <a:sym typeface="Arial"/>
            </a:endParaRPr>
          </a:p>
        </p:txBody>
      </p:sp>
      <p:sp>
        <p:nvSpPr>
          <p:cNvPr id="123" name="Shape 123"/>
          <p:cNvSpPr txBox="1"/>
          <p:nvPr/>
        </p:nvSpPr>
        <p:spPr>
          <a:xfrm>
            <a:off x="1531170" y="189921"/>
            <a:ext cx="5234468" cy="759692"/>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r>
              <a:rPr lang="en-US" sz="2400" b="0" i="0" u="none" strike="noStrike" cap="none">
                <a:solidFill>
                  <a:srgbClr val="888888"/>
                </a:solidFill>
                <a:latin typeface="Arial"/>
                <a:ea typeface="Arial"/>
                <a:cs typeface="Arial"/>
                <a:sym typeface="Arial"/>
              </a:rPr>
              <a:t>Open Professional Collaboration </a:t>
            </a:r>
          </a:p>
          <a:p>
            <a:pPr marL="0" marR="0" lvl="0" indent="0" algn="ctr" rtl="0">
              <a:spcBef>
                <a:spcPts val="480"/>
              </a:spcBef>
              <a:buClr>
                <a:srgbClr val="888888"/>
              </a:buClr>
              <a:buSzPct val="25000"/>
              <a:buFont typeface="Arial"/>
              <a:buNone/>
            </a:pPr>
            <a:r>
              <a:rPr lang="en-US" sz="2400" b="0" i="0" u="none" strike="noStrike" cap="none">
                <a:solidFill>
                  <a:srgbClr val="888888"/>
                </a:solidFill>
                <a:latin typeface="Arial"/>
                <a:ea typeface="Arial"/>
                <a:cs typeface="Arial"/>
                <a:sym typeface="Arial"/>
              </a:rPr>
              <a:t>for Innovation </a:t>
            </a:r>
          </a:p>
        </p:txBody>
      </p:sp>
    </p:spTree>
  </p:cSld>
  <p:clrMapOvr>
    <a:masterClrMapping/>
  </p:clrMapOvr>
  <p:transition xmlns:p14="http://schemas.microsoft.com/office/powerpoint/2010/mai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a:spLocks noGrp="1"/>
          </p:cNvSpPr>
          <p:nvPr>
            <p:ph type="subTitle" idx="1"/>
          </p:nvPr>
        </p:nvSpPr>
        <p:spPr>
          <a:xfrm>
            <a:off x="1141999" y="973373"/>
            <a:ext cx="6630400" cy="2172230"/>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buClr>
                <a:srgbClr val="888888"/>
              </a:buClr>
              <a:buSzPct val="25000"/>
              <a:buFont typeface="Arial"/>
              <a:buNone/>
            </a:pPr>
            <a:r>
              <a:rPr lang="en-US" sz="2960" b="0" i="0" u="none" strike="noStrike" cap="none">
                <a:solidFill>
                  <a:srgbClr val="888888"/>
                </a:solidFill>
                <a:latin typeface="Arial"/>
                <a:ea typeface="Arial"/>
                <a:cs typeface="Arial"/>
                <a:sym typeface="Arial"/>
              </a:rPr>
              <a:t>Produced by Fondo Formacion Euskadi in the framework of Erasmus+ project</a:t>
            </a:r>
            <a:br>
              <a:rPr lang="en-US" sz="2960" b="0" i="0" u="none" strike="noStrike" cap="none">
                <a:solidFill>
                  <a:srgbClr val="888888"/>
                </a:solidFill>
                <a:latin typeface="Arial"/>
                <a:ea typeface="Arial"/>
                <a:cs typeface="Arial"/>
                <a:sym typeface="Arial"/>
              </a:rPr>
            </a:br>
            <a:r>
              <a:rPr lang="en-US" sz="2960" b="0" i="0" u="none" strike="noStrike" cap="none">
                <a:solidFill>
                  <a:srgbClr val="888888"/>
                </a:solidFill>
                <a:latin typeface="Arial"/>
                <a:ea typeface="Arial"/>
                <a:cs typeface="Arial"/>
                <a:sym typeface="Arial"/>
              </a:rPr>
              <a:t>“Open Professional Collaboration for Innovation”</a:t>
            </a:r>
          </a:p>
        </p:txBody>
      </p:sp>
      <p:sp>
        <p:nvSpPr>
          <p:cNvPr id="129" name="Shape 129"/>
          <p:cNvSpPr txBox="1"/>
          <p:nvPr/>
        </p:nvSpPr>
        <p:spPr>
          <a:xfrm>
            <a:off x="1141999" y="2931935"/>
            <a:ext cx="6630400" cy="1365072"/>
          </a:xfrm>
          <a:prstGeom prst="rect">
            <a:avLst/>
          </a:prstGeom>
          <a:noFill/>
          <a:ln>
            <a:noFill/>
          </a:ln>
        </p:spPr>
        <p:txBody>
          <a:bodyPr lIns="91425" tIns="45700" rIns="91425" bIns="45700" anchor="ctr" anchorCtr="0">
            <a:noAutofit/>
          </a:bodyPr>
          <a:lstStyle/>
          <a:p>
            <a:pPr marL="0" marR="0" lvl="0" indent="0" algn="ctr" rtl="0">
              <a:spcBef>
                <a:spcPts val="0"/>
              </a:spcBef>
              <a:buClr>
                <a:srgbClr val="888888"/>
              </a:buClr>
              <a:buSzPct val="25000"/>
              <a:buFont typeface="Arial"/>
              <a:buNone/>
            </a:pPr>
            <a:r>
              <a:rPr lang="en-US" sz="3200" b="0" i="0" u="none" strike="noStrike" cap="none" dirty="0" smtClean="0">
                <a:solidFill>
                  <a:srgbClr val="888888"/>
                </a:solidFill>
                <a:latin typeface="Arial"/>
                <a:ea typeface="Arial"/>
                <a:cs typeface="Arial"/>
                <a:sym typeface="Arial"/>
              </a:rPr>
              <a:t>Author: </a:t>
            </a:r>
            <a:r>
              <a:rPr lang="en-US" sz="3200" b="0" i="0" u="none" strike="noStrike" cap="none" dirty="0">
                <a:solidFill>
                  <a:srgbClr val="888888"/>
                </a:solidFill>
                <a:latin typeface="Arial"/>
                <a:ea typeface="Arial"/>
                <a:cs typeface="Arial"/>
                <a:sym typeface="Arial"/>
              </a:rPr>
              <a:t>Marta Palacio</a:t>
            </a:r>
          </a:p>
        </p:txBody>
      </p:sp>
      <p:sp>
        <p:nvSpPr>
          <p:cNvPr id="130" name="Shape 130"/>
          <p:cNvSpPr txBox="1"/>
          <p:nvPr/>
        </p:nvSpPr>
        <p:spPr>
          <a:xfrm>
            <a:off x="1141999" y="4449407"/>
            <a:ext cx="6630400" cy="1365072"/>
          </a:xfrm>
          <a:prstGeom prst="rect">
            <a:avLst/>
          </a:prstGeom>
          <a:noFill/>
          <a:ln>
            <a:noFill/>
          </a:ln>
        </p:spPr>
        <p:txBody>
          <a:bodyPr lIns="91425" tIns="45700" rIns="91425" bIns="45700" anchor="ctr" anchorCtr="0">
            <a:noAutofit/>
          </a:bodyPr>
          <a:lstStyle/>
          <a:p>
            <a:pPr marL="0" marR="0" lvl="0" indent="0" algn="ctr" rtl="0">
              <a:lnSpc>
                <a:spcPct val="80000"/>
              </a:lnSpc>
              <a:spcBef>
                <a:spcPts val="0"/>
              </a:spcBef>
              <a:buClr>
                <a:srgbClr val="888888"/>
              </a:buClr>
              <a:buSzPct val="25000"/>
              <a:buFont typeface="Arial"/>
              <a:buNone/>
            </a:pPr>
            <a:r>
              <a:rPr lang="en-US" sz="2000" b="0" i="0" u="none" strike="noStrike" cap="none" dirty="0">
                <a:solidFill>
                  <a:srgbClr val="888888"/>
                </a:solidFill>
                <a:latin typeface="Arial"/>
                <a:ea typeface="Arial"/>
                <a:cs typeface="Arial"/>
                <a:sym typeface="Arial"/>
              </a:rPr>
              <a:t>This project has been funded by Erasmus + </a:t>
            </a:r>
            <a:r>
              <a:rPr lang="en-US" sz="2000" b="0" i="0" u="none" strike="noStrike" cap="none" dirty="0" err="1">
                <a:solidFill>
                  <a:srgbClr val="888888"/>
                </a:solidFill>
                <a:latin typeface="Arial"/>
                <a:ea typeface="Arial"/>
                <a:cs typeface="Arial"/>
                <a:sym typeface="Arial"/>
              </a:rPr>
              <a:t>programme</a:t>
            </a:r>
            <a:r>
              <a:rPr lang="en-US" sz="2000" b="0" i="0" u="none" strike="noStrike" cap="none" dirty="0">
                <a:solidFill>
                  <a:srgbClr val="888888"/>
                </a:solidFill>
                <a:latin typeface="Arial"/>
                <a:ea typeface="Arial"/>
                <a:cs typeface="Arial"/>
                <a:sym typeface="Arial"/>
              </a:rPr>
              <a:t> of the European Union. This OER reflects the views only of the authors, and the Commission cannot be held responsible for any use which may be made of the information contained therein.</a:t>
            </a:r>
          </a:p>
        </p:txBody>
      </p:sp>
    </p:spTree>
  </p:cSld>
  <p:clrMapOvr>
    <a:masterClrMapping/>
  </p:clrMapOvr>
  <p:transition xmlns:p14="http://schemas.microsoft.com/office/powerpoint/2010/main" spd="slow">
    <p:cut/>
  </p:transition>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322</Words>
  <Application>Microsoft Macintosh PowerPoint</Application>
  <PresentationFormat>On-screen Show (4:3)</PresentationFormat>
  <Paragraphs>40</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 Take decisions by consensus within a group</vt:lpstr>
      <vt:lpstr>Aims </vt:lpstr>
      <vt:lpstr>Activity (1/2) </vt:lpstr>
      <vt:lpstr>Activity (1/2) </vt:lpstr>
      <vt:lpstr>To take decision by consensus requires to fulfil previous conditions: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Take decisions by consensus within a group</dc:title>
  <cp:lastModifiedBy>Danutė Pranckutė</cp:lastModifiedBy>
  <cp:revision>2</cp:revision>
  <dcterms:modified xsi:type="dcterms:W3CDTF">2015-12-16T07:32:00Z</dcterms:modified>
</cp:coreProperties>
</file>