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277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2302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57050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03977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60040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95189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0064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penprof.eu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8023953" y="6452587"/>
            <a:ext cx="942900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 dirty="0" smtClean="0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openprof.eu</a:t>
            </a:r>
            <a:endParaRPr lang="en-US" sz="1000" b="0" i="0" u="none" strike="noStrike" cap="none" dirty="0">
              <a:solidFill>
                <a:srgbClr val="3F404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16" name="Shape 16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6721121" y="184478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hape 17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1141996" y="1554008"/>
            <a:ext cx="6885470" cy="237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t-LT" sz="44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Sprendimų priėmimas bendru nutarimu grupėje</a:t>
            </a:r>
            <a:endParaRPr lang="en-US" sz="4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subTitle" idx="1"/>
          </p:nvPr>
        </p:nvSpPr>
        <p:spPr>
          <a:xfrm>
            <a:off x="530316" y="3927107"/>
            <a:ext cx="8108829" cy="15207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>
              <a:spcBef>
                <a:spcPts val="0"/>
              </a:spcBef>
              <a:buSzPct val="25000"/>
            </a:pPr>
            <a:r>
              <a:rPr lang="lt-LT" sz="2000" dirty="0" smtClean="0"/>
              <a:t>Sukurta</a:t>
            </a:r>
            <a:r>
              <a:rPr lang="lt-LT" sz="2000" dirty="0"/>
              <a:t>: </a:t>
            </a:r>
            <a:r>
              <a:rPr lang="en-US" sz="2000" b="1" dirty="0" err="1"/>
              <a:t>Fondo</a:t>
            </a:r>
            <a:r>
              <a:rPr lang="en-US" sz="2000" b="1" dirty="0"/>
              <a:t> </a:t>
            </a:r>
            <a:r>
              <a:rPr lang="en-US" sz="2000" b="1" dirty="0" err="1"/>
              <a:t>Formación</a:t>
            </a:r>
            <a:r>
              <a:rPr lang="en-US" sz="2000" b="1" dirty="0"/>
              <a:t> </a:t>
            </a:r>
            <a:r>
              <a:rPr lang="en-US" sz="2000" b="1" dirty="0" err="1"/>
              <a:t>Euskadi</a:t>
            </a:r>
            <a:r>
              <a:rPr lang="en-US" sz="2000" b="1" dirty="0"/>
              <a:t>, S.L.L</a:t>
            </a:r>
            <a:r>
              <a:rPr lang="en-US" sz="2000" dirty="0" smtClean="0"/>
              <a:t>.</a:t>
            </a:r>
            <a:r>
              <a:rPr lang="lt-LT" sz="2000" dirty="0" smtClean="0"/>
              <a:t>, Ispanija</a:t>
            </a:r>
            <a:endParaRPr lang="lt-LT" sz="2000" dirty="0"/>
          </a:p>
          <a:p>
            <a:pPr lvl="0" algn="r">
              <a:spcBef>
                <a:spcPts val="0"/>
              </a:spcBef>
              <a:buSzPct val="25000"/>
            </a:pPr>
            <a:endParaRPr lang="lt-LT" sz="2000" dirty="0"/>
          </a:p>
          <a:p>
            <a:pPr lvl="0" algn="r">
              <a:spcBef>
                <a:spcPts val="0"/>
              </a:spcBef>
              <a:buSzPct val="25000"/>
            </a:pPr>
            <a:r>
              <a:rPr lang="lt-LT" sz="2000" dirty="0"/>
              <a:t>Adaptuota: </a:t>
            </a:r>
            <a:r>
              <a:rPr lang="lt-LT" sz="2000" b="1" dirty="0"/>
              <a:t>Šiaulių profesinio rengimo centras </a:t>
            </a:r>
            <a:r>
              <a:rPr lang="lt-LT" sz="2000" dirty="0"/>
              <a:t>(Lietuva)</a:t>
            </a:r>
            <a:endParaRPr lang="en-US" sz="2000" dirty="0"/>
          </a:p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endParaRPr lang="en-US" sz="3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 txBox="1"/>
          <p:nvPr/>
        </p:nvSpPr>
        <p:spPr>
          <a:xfrm>
            <a:off x="1531170" y="189921"/>
            <a:ext cx="5234468" cy="7596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Open Professional Collaboration </a:t>
            </a:r>
          </a:p>
          <a:p>
            <a:pPr marL="0" marR="0" lvl="0" indent="0" algn="ctr" rtl="0">
              <a:spcBef>
                <a:spcPts val="48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 Innovation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ctrTitle"/>
          </p:nvPr>
        </p:nvSpPr>
        <p:spPr>
          <a:xfrm>
            <a:off x="1141996" y="1520791"/>
            <a:ext cx="6885470" cy="8277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lt-LT" sz="3200" b="0" i="0" u="none" strike="noStrike" cap="none" dirty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Tikslas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subTitle" idx="1"/>
          </p:nvPr>
        </p:nvSpPr>
        <p:spPr>
          <a:xfrm>
            <a:off x="1141996" y="2156058"/>
            <a:ext cx="6630400" cy="15207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888888"/>
              </a:buClr>
              <a:buSzPct val="100000"/>
              <a:buFont typeface="Arial"/>
              <a:buChar char="•"/>
            </a:pPr>
            <a:r>
              <a:rPr lang="lt-LT" sz="28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Išmokyti studentus priimti sprendimus demokratiškai, horizontaliai ir aktyviai dalyvaujant. </a:t>
            </a:r>
            <a:endParaRPr lang="en-US" sz="28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888888"/>
              </a:buClr>
              <a:buSzPct val="100000"/>
              <a:buFont typeface="Arial"/>
              <a:buChar char="•"/>
            </a:pPr>
            <a:r>
              <a:rPr lang="lt-LT" sz="28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Skatinti dialogą ir diskusijas. </a:t>
            </a:r>
            <a:endParaRPr lang="en-US" sz="28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888888"/>
              </a:buClr>
              <a:buSzPct val="100000"/>
              <a:buFont typeface="Arial"/>
              <a:buChar char="•"/>
            </a:pPr>
            <a:r>
              <a:rPr lang="lt-LT" sz="28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Parodyti aiškius ir suplanuotus sprendimus likusiai grupės daliai. </a:t>
            </a:r>
            <a:endParaRPr lang="en-US" sz="28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560"/>
              </a:spcBef>
              <a:buClr>
                <a:srgbClr val="888888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1531170" y="189921"/>
            <a:ext cx="5234468" cy="7596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Open Professional Collaboration </a:t>
            </a:r>
          </a:p>
          <a:p>
            <a:pPr marL="0" marR="0" lvl="0" indent="0" algn="ctr" rtl="0">
              <a:spcBef>
                <a:spcPts val="48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 Innovation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ctrTitle"/>
          </p:nvPr>
        </p:nvSpPr>
        <p:spPr>
          <a:xfrm>
            <a:off x="1141996" y="1520791"/>
            <a:ext cx="6885470" cy="8277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lt-LT" sz="3200" b="0" i="0" u="none" strike="noStrike" cap="none" dirty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Užduotis</a:t>
            </a:r>
            <a:r>
              <a:rPr lang="en-US" sz="3200" b="0" i="0" u="none" strike="noStrike" cap="none" dirty="0" smtClean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(1/2</a:t>
            </a:r>
            <a:r>
              <a:rPr lang="en-US" sz="3200" b="0" i="0" u="none" strike="noStrike" cap="none" dirty="0">
                <a:solidFill>
                  <a:schemeClr val="bg1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subTitle" idx="1"/>
          </p:nvPr>
        </p:nvSpPr>
        <p:spPr>
          <a:xfrm>
            <a:off x="1141996" y="1992428"/>
            <a:ext cx="6630400" cy="15207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just" rtl="0">
              <a:spcBef>
                <a:spcPts val="0"/>
              </a:spcBef>
              <a:buClr>
                <a:srgbClr val="888888"/>
              </a:buClr>
              <a:buSzPct val="100000"/>
              <a:buFont typeface="Calibri"/>
              <a:buAutoNum type="arabicPeriod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Paaiškinkite dinamiką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Mokytojas siekia pristatyti dinamiką grupėje (mokiniams)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Trukmė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3 min.</a:t>
            </a:r>
          </a:p>
          <a:p>
            <a:pPr marL="457200" marR="0" lvl="0" indent="-457200" algn="just" rtl="0">
              <a:spcBef>
                <a:spcPts val="440"/>
              </a:spcBef>
              <a:buClr>
                <a:srgbClr val="888888"/>
              </a:buClr>
              <a:buSzPct val="100000"/>
              <a:buFont typeface="Calibri"/>
              <a:buAutoNum type="arabicPeriod" startAt="2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Įveskite dinamiką grupėje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12700" algn="just" rtl="0">
              <a:spcBef>
                <a:spcPts val="4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2.1.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Padalinkite mokinius grupėmis diskutuoti apie temą 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15 min)</a:t>
            </a:r>
          </a:p>
          <a:p>
            <a:pPr marL="457200" marR="0" lvl="0" indent="-12700" algn="just" rtl="0">
              <a:spcBef>
                <a:spcPts val="4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2.2.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Kiekvienos grupės atstovas turi pristatyti grupėje aptartas idėjas (5 min)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12700" algn="just" rtl="0">
              <a:spcBef>
                <a:spcPts val="4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2.3.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Visi mokiniai bando priimti bendrą sprendimą ir padaryti išvadas (30 min) 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Arial"/>
              <a:buNone/>
            </a:pPr>
            <a:endParaRPr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1531170" y="189921"/>
            <a:ext cx="5234468" cy="7596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Open Professional Collaboration </a:t>
            </a:r>
          </a:p>
          <a:p>
            <a:pPr marL="0" marR="0" lvl="0" indent="0" algn="ctr" rtl="0">
              <a:spcBef>
                <a:spcPts val="48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 Innovation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ctrTitle"/>
          </p:nvPr>
        </p:nvSpPr>
        <p:spPr>
          <a:xfrm>
            <a:off x="1141996" y="1520791"/>
            <a:ext cx="6885470" cy="8277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>
              <a:buSzPct val="25000"/>
            </a:pPr>
            <a:r>
              <a:rPr lang="lt-LT" sz="3200" dirty="0">
                <a:solidFill>
                  <a:schemeClr val="bg1">
                    <a:lumMod val="50000"/>
                  </a:schemeClr>
                </a:solidFill>
              </a:rPr>
              <a:t>Užduotis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(1/2)</a:t>
            </a:r>
            <a:endParaRPr lang="en-US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subTitle" idx="1"/>
          </p:nvPr>
        </p:nvSpPr>
        <p:spPr>
          <a:xfrm>
            <a:off x="1141996" y="1992428"/>
            <a:ext cx="6630400" cy="15207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55600" marR="0" lvl="0" indent="0" algn="just" rtl="0">
              <a:spcBef>
                <a:spcPts val="0"/>
              </a:spcBef>
              <a:buClr>
                <a:srgbClr val="888888"/>
              </a:buClr>
              <a:buSzPct val="100000"/>
              <a:buFont typeface="Noto Symbol"/>
              <a:buNone/>
            </a:pPr>
            <a:endParaRPr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63" marR="0" lvl="0" indent="-4763" algn="just" rtl="0">
              <a:spcBef>
                <a:spcPts val="4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Vertinimas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Tikslas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Mokytojas įvertina dinamiką.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Trukmė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10 min.</a:t>
            </a:r>
          </a:p>
          <a:p>
            <a:pPr marL="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Arial"/>
              <a:buNone/>
            </a:pPr>
            <a:endParaRPr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1531170" y="189921"/>
            <a:ext cx="5234468" cy="7596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Open Professional Collaboration </a:t>
            </a:r>
          </a:p>
          <a:p>
            <a:pPr marL="0" marR="0" lvl="0" indent="0" algn="ctr" rtl="0">
              <a:spcBef>
                <a:spcPts val="48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 Innovation </a:t>
            </a:r>
          </a:p>
        </p:txBody>
      </p:sp>
      <p:sp>
        <p:nvSpPr>
          <p:cNvPr id="116" name="Shape 116">
            <a:hlinkClick r:id=""/>
          </p:cNvPr>
          <p:cNvSpPr/>
          <p:nvPr/>
        </p:nvSpPr>
        <p:spPr>
          <a:xfrm>
            <a:off x="1531175" y="4075750"/>
            <a:ext cx="3160700" cy="2370525"/>
          </a:xfrm>
          <a:prstGeom prst="rect">
            <a:avLst/>
          </a:prstGeom>
          <a:blipFill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ctrTitle"/>
          </p:nvPr>
        </p:nvSpPr>
        <p:spPr>
          <a:xfrm>
            <a:off x="586596" y="1799924"/>
            <a:ext cx="8350370" cy="8277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lt-LT" sz="3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Siekiant priimti sprendimą bendru susitarimu grupėje, būtina išpildyti šias sąlygas: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subTitle" idx="1"/>
          </p:nvPr>
        </p:nvSpPr>
        <p:spPr>
          <a:xfrm>
            <a:off x="491707" y="2367815"/>
            <a:ext cx="7884542" cy="15207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55600" marR="0" lvl="0" indent="0" algn="just" rtl="0">
              <a:spcBef>
                <a:spcPts val="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Bendras tikslas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Visi, kurie dalyvauja sprendimo priėmime, privalo turėti bendrą interesą. </a:t>
            </a:r>
          </a:p>
          <a:p>
            <a:pPr marL="355600" marR="0" lvl="0" indent="0" algn="just" rtl="0">
              <a:spcBef>
                <a:spcPts val="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Įsitraukimas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bendras susitarimas reikalauja įsitraukimo, kantrumo, tolerancijos ir noro prisidėti prie grupės darbo. </a:t>
            </a:r>
          </a:p>
          <a:p>
            <a:pPr marL="355600" marR="0" lvl="0" indent="0" algn="just" rtl="0">
              <a:spcBef>
                <a:spcPts val="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dirty="0"/>
              <a:t>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Laikas.</a:t>
            </a:r>
            <a:endParaRPr lang="en-US" sz="2200" b="0" i="0" u="none" strike="noStrike" cap="none" dirty="0" smtClean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Aiškus procesas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Būtina, kad visa grupė suprastų procesą.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Noto Symbol"/>
              <a:buChar char="❖"/>
            </a:pP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Gera dinamika ir aktyvus bendradarbiavimas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lt-LT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būtina paskirti vieną ar keletą moderatorių</a:t>
            </a:r>
            <a:r>
              <a:rPr lang="en-US" sz="2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440"/>
              </a:spcBef>
              <a:buClr>
                <a:srgbClr val="888888"/>
              </a:buClr>
              <a:buSzPct val="100000"/>
              <a:buFont typeface="Arial"/>
              <a:buNone/>
            </a:pPr>
            <a:endParaRPr sz="2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1531170" y="189921"/>
            <a:ext cx="5234468" cy="7596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Open Professional Collaboration </a:t>
            </a:r>
          </a:p>
          <a:p>
            <a:pPr marL="0" marR="0" lvl="0" indent="0" algn="ctr" rtl="0">
              <a:spcBef>
                <a:spcPts val="48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 Innovation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141999" y="973373"/>
            <a:ext cx="6630400" cy="217223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SzPct val="25000"/>
            </a:pPr>
            <a:r>
              <a:rPr lang="lt-LT" sz="296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Sukurta </a:t>
            </a:r>
            <a:r>
              <a:rPr lang="en-US" sz="2960" b="0" i="0" u="none" strike="noStrike" cap="none" dirty="0" err="1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Fondo</a:t>
            </a:r>
            <a:r>
              <a:rPr lang="en-US" sz="296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60" b="0" i="0" u="none" strike="noStrike" cap="none" dirty="0" err="1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Formacion</a:t>
            </a:r>
            <a:r>
              <a:rPr lang="en-US" sz="296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960" b="0" i="0" u="none" strike="noStrike" cap="none" dirty="0" err="1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Euskad</a:t>
            </a:r>
            <a:r>
              <a:rPr lang="lt-LT" sz="2960" dirty="0"/>
              <a:t>i</a:t>
            </a:r>
            <a:r>
              <a:rPr lang="lt-LT" sz="2960" dirty="0" smtClean="0"/>
              <a:t>, </a:t>
            </a:r>
            <a:r>
              <a:rPr lang="lt-LT" sz="2960" dirty="0"/>
              <a:t>adaptuota Šiaulių profesinio rengimo centro </a:t>
            </a:r>
            <a:r>
              <a:rPr lang="lt-LT" sz="2960" dirty="0" err="1"/>
              <a:t>Erasmus</a:t>
            </a:r>
            <a:r>
              <a:rPr lang="lt-LT" sz="2960" dirty="0"/>
              <a:t>+ projekto “</a:t>
            </a:r>
            <a:r>
              <a:rPr lang="lt-LT" sz="2960" dirty="0" err="1"/>
              <a:t>Open</a:t>
            </a:r>
            <a:r>
              <a:rPr lang="lt-LT" sz="2960" dirty="0"/>
              <a:t> Professional </a:t>
            </a:r>
            <a:r>
              <a:rPr lang="lt-LT" sz="2960" dirty="0" err="1"/>
              <a:t>Collaboration</a:t>
            </a:r>
            <a:r>
              <a:rPr lang="lt-LT" sz="2960" dirty="0"/>
              <a:t> </a:t>
            </a:r>
            <a:r>
              <a:rPr lang="lt-LT" sz="2960" dirty="0" err="1"/>
              <a:t>for</a:t>
            </a:r>
            <a:r>
              <a:rPr lang="lt-LT" sz="2960" dirty="0"/>
              <a:t> </a:t>
            </a:r>
            <a:r>
              <a:rPr lang="lt-LT" sz="2960" dirty="0" err="1"/>
              <a:t>Innovation</a:t>
            </a:r>
            <a:r>
              <a:rPr lang="lt-LT" sz="2960" dirty="0"/>
              <a:t>” įgyvendinimo metu</a:t>
            </a:r>
            <a:endParaRPr lang="en-US" sz="296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1141999" y="2931935"/>
            <a:ext cx="6630400" cy="13650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lt-LT" sz="3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Autorė</a:t>
            </a:r>
            <a:r>
              <a:rPr lang="en-US" sz="3200" b="0" i="0" u="none" strike="noStrike" cap="none" dirty="0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Marta Palacio</a:t>
            </a:r>
          </a:p>
        </p:txBody>
      </p:sp>
      <p:sp>
        <p:nvSpPr>
          <p:cNvPr id="5" name="Shape 268"/>
          <p:cNvSpPr txBox="1"/>
          <p:nvPr/>
        </p:nvSpPr>
        <p:spPr>
          <a:xfrm>
            <a:off x="1259632" y="4221088"/>
            <a:ext cx="6630400" cy="13650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lnSpc>
                <a:spcPct val="80000"/>
              </a:lnSpc>
              <a:buClr>
                <a:srgbClr val="888888"/>
              </a:buClr>
              <a:buSzPct val="25000"/>
            </a:pPr>
            <a:r>
              <a:rPr lang="lt-LT" sz="2000" i="1" dirty="0" err="1">
                <a:solidFill>
                  <a:schemeClr val="bg1">
                    <a:lumMod val="50000"/>
                  </a:schemeClr>
                </a:solidFill>
              </a:rPr>
              <a:t>Erasmus</a:t>
            </a:r>
            <a:r>
              <a:rPr lang="lt-LT" sz="2000" i="1" dirty="0">
                <a:solidFill>
                  <a:schemeClr val="bg1">
                    <a:lumMod val="50000"/>
                  </a:schemeClr>
                </a:solidFill>
              </a:rPr>
              <a:t>+ programą Lietuvoje administruoja Švietimo mainų paramos fondas ir finansuoja Europos Komisija. Šis </a:t>
            </a:r>
            <a:r>
              <a:rPr lang="lt-LT" sz="2000" i="1" dirty="0" smtClean="0">
                <a:solidFill>
                  <a:schemeClr val="bg1">
                    <a:lumMod val="50000"/>
                  </a:schemeClr>
                </a:solidFill>
              </a:rPr>
              <a:t>AŠĮ atspindi </a:t>
            </a:r>
            <a:r>
              <a:rPr lang="lt-LT" sz="2000" i="1" dirty="0">
                <a:solidFill>
                  <a:schemeClr val="bg1">
                    <a:lumMod val="50000"/>
                  </a:schemeClr>
                </a:solidFill>
              </a:rPr>
              <a:t>tik autorių požiūrį, todėl Komisija negali būti laikoma atsakinga už bet kokį jame pateikiamos informacijos naudojimą.</a:t>
            </a:r>
            <a:endParaRPr lang="en-US" sz="2000" b="0" i="0" u="none" strike="noStrike" cap="none" dirty="0">
              <a:solidFill>
                <a:schemeClr val="bg1">
                  <a:lumMod val="50000"/>
                </a:schemeClr>
              </a:solidFill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296</Words>
  <Application>Microsoft Office PowerPoint</Application>
  <PresentationFormat>Demonstracija ekrane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Arial</vt:lpstr>
      <vt:lpstr>Calibri</vt:lpstr>
      <vt:lpstr>Noto Symbol</vt:lpstr>
      <vt:lpstr>Office Theme</vt:lpstr>
      <vt:lpstr> Sprendimų priėmimas bendru nutarimu grupėje</vt:lpstr>
      <vt:lpstr>Tikslas </vt:lpstr>
      <vt:lpstr>Užduotis(1/2) </vt:lpstr>
      <vt:lpstr>Užduotis(1/2)</vt:lpstr>
      <vt:lpstr>Siekiant priimti sprendimą bendru susitarimu grupėje, būtina išpildyti šias sąlygas:  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decisions by consensus within a group</dc:title>
  <dc:creator>Darbuotojas</dc:creator>
  <cp:lastModifiedBy>Darbuotojas</cp:lastModifiedBy>
  <cp:revision>5</cp:revision>
  <dcterms:modified xsi:type="dcterms:W3CDTF">2016-06-17T08:18:03Z</dcterms:modified>
</cp:coreProperties>
</file>