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7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9AC7"/>
    <a:srgbClr val="E2E5E6"/>
    <a:srgbClr val="A5ADB2"/>
    <a:srgbClr val="454851"/>
    <a:srgbClr val="3C3E48"/>
    <a:srgbClr val="3F404A"/>
    <a:srgbClr val="E9E9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161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76BF3C-C592-1A47-9228-7DAC5B174F6F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336BA4-5F08-484A-BE8C-7FEF39E9C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1093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33B8F7-1BCD-E045-956B-7C1C5AAB2160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DF95D-83B9-1242-9B85-291237A57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5208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hyperlink" Target="http://openprof.eu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://openprof.eu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1998" y="1201972"/>
            <a:ext cx="6630402" cy="2373099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1999" y="3692461"/>
            <a:ext cx="6630401" cy="210235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dirty="0" smtClean="0"/>
              <a:t>Click to edit Master subtitle style</a:t>
            </a:r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63857" y="6395466"/>
            <a:ext cx="8975487" cy="316898"/>
          </a:xfrm>
          <a:prstGeom prst="rect">
            <a:avLst/>
          </a:prstGeom>
          <a:solidFill>
            <a:srgbClr val="E2E5E6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entagon 14"/>
          <p:cNvSpPr/>
          <p:nvPr userDrawn="1"/>
        </p:nvSpPr>
        <p:spPr>
          <a:xfrm>
            <a:off x="1222688" y="6395466"/>
            <a:ext cx="2168419" cy="316898"/>
          </a:xfrm>
          <a:prstGeom prst="homePlate">
            <a:avLst/>
          </a:prstGeom>
          <a:solidFill>
            <a:srgbClr val="A5ADB2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entagon 15"/>
          <p:cNvSpPr/>
          <p:nvPr userDrawn="1"/>
        </p:nvSpPr>
        <p:spPr>
          <a:xfrm>
            <a:off x="63857" y="6395466"/>
            <a:ext cx="1296248" cy="316898"/>
          </a:xfrm>
          <a:prstGeom prst="homePlate">
            <a:avLst/>
          </a:prstGeom>
          <a:solidFill>
            <a:srgbClr val="A5ADB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1360105" y="6432368"/>
            <a:ext cx="181331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3F404A"/>
                </a:solidFill>
                <a:latin typeface="Adobe Caslon Pro"/>
                <a:cs typeface="Adobe Caslon Pro"/>
              </a:rPr>
              <a:t>2014-1-LT01-KA202-000562</a:t>
            </a:r>
            <a:endParaRPr lang="en-US" sz="1000" dirty="0">
              <a:solidFill>
                <a:srgbClr val="3F404A"/>
              </a:solidFill>
              <a:latin typeface="Adobe Caslon Pro"/>
              <a:cs typeface="Adobe Caslon Pro"/>
            </a:endParaRPr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2"/>
          </p:nvPr>
        </p:nvSpPr>
        <p:spPr>
          <a:xfrm>
            <a:off x="63856" y="6368446"/>
            <a:ext cx="1158833" cy="31689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ctr">
              <a:lnSpc>
                <a:spcPct val="150000"/>
              </a:lnSpc>
              <a:defRPr sz="1000" baseline="0">
                <a:solidFill>
                  <a:srgbClr val="3F404A"/>
                </a:solidFill>
                <a:latin typeface="Adobe Caslon Pro"/>
                <a:cs typeface="Adobe Caslon Pro"/>
              </a:defRPr>
            </a:lvl1pPr>
          </a:lstStyle>
          <a:p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7959653" y="6400715"/>
            <a:ext cx="9412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0" i="0" u="none" strike="noStrike" cap="small" baseline="0" dirty="0" smtClean="0">
                <a:ln>
                  <a:noFill/>
                </a:ln>
                <a:noFill/>
                <a:effectLst>
                  <a:reflection stA="50000" endPos="75000" dist="12700" dir="5400000" sy="-100000" algn="bl" rotWithShape="0"/>
                </a:effectLst>
                <a:latin typeface="Adobe Caslon Pro"/>
                <a:cs typeface="Adobe Caslon Pro"/>
                <a:hlinkClick r:id="rId2"/>
              </a:rPr>
              <a:t>openprof.eu</a:t>
            </a:r>
            <a:endParaRPr lang="en-US" sz="1000" b="0" i="0" u="none" strike="noStrike" cap="small" baseline="0" dirty="0">
              <a:ln>
                <a:noFill/>
              </a:ln>
              <a:noFill/>
              <a:effectLst>
                <a:reflection stA="50000" endPos="75000" dist="12700" dir="5400000" sy="-100000" algn="bl" rotWithShape="0"/>
              </a:effectLst>
              <a:latin typeface="Adobe Caslon Pro"/>
              <a:cs typeface="Adobe Caslon Pro"/>
            </a:endParaRPr>
          </a:p>
        </p:txBody>
      </p:sp>
    </p:spTree>
    <p:extLst>
      <p:ext uri="{BB962C8B-B14F-4D97-AF65-F5344CB8AC3E}">
        <p14:creationId xmlns:p14="http://schemas.microsoft.com/office/powerpoint/2010/main" val="4157679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5EA0DC-A173-9544-9CCC-3CB899132351}" type="datetime4">
              <a:rPr lang="lt-LT" smtClean="0"/>
              <a:t>2016 m. birželio 17 d.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5603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610072" cy="5851525"/>
          </a:xfrm>
        </p:spPr>
        <p:txBody>
          <a:bodyPr vert="eaVert"/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998" y="274638"/>
            <a:ext cx="5335001" cy="5851525"/>
          </a:xfrm>
        </p:spPr>
        <p:txBody>
          <a:bodyPr vert="eaVert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FB9B51-4A43-AE45-A7BD-5D3CE1980265}" type="datetime4">
              <a:rPr lang="lt-LT" smtClean="0"/>
              <a:t>2016 m. birželio 17 d.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75315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3A2B60-D0FE-A04E-B001-966D9EFC25A9}" type="datetime4">
              <a:rPr lang="lt-LT" smtClean="0"/>
              <a:t>2016 m. birželio 17 d.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72439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4017" y="4406900"/>
            <a:ext cx="663853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4017" y="2906713"/>
            <a:ext cx="663854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63857" y="6395466"/>
            <a:ext cx="8975487" cy="316898"/>
          </a:xfrm>
          <a:prstGeom prst="rect">
            <a:avLst/>
          </a:prstGeom>
          <a:solidFill>
            <a:srgbClr val="E2E5E6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entagon 13"/>
          <p:cNvSpPr/>
          <p:nvPr userDrawn="1"/>
        </p:nvSpPr>
        <p:spPr>
          <a:xfrm>
            <a:off x="1174017" y="6395466"/>
            <a:ext cx="2217090" cy="316898"/>
          </a:xfrm>
          <a:prstGeom prst="homePlate">
            <a:avLst/>
          </a:prstGeom>
          <a:solidFill>
            <a:srgbClr val="A5ADB2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entagon 14"/>
          <p:cNvSpPr/>
          <p:nvPr userDrawn="1"/>
        </p:nvSpPr>
        <p:spPr>
          <a:xfrm>
            <a:off x="63857" y="6395466"/>
            <a:ext cx="1296248" cy="316898"/>
          </a:xfrm>
          <a:prstGeom prst="homePlate">
            <a:avLst/>
          </a:prstGeom>
          <a:solidFill>
            <a:srgbClr val="A5ADB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1360105" y="6432368"/>
            <a:ext cx="181331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3F404A"/>
                </a:solidFill>
                <a:latin typeface="Adobe Caslon Pro"/>
                <a:cs typeface="Adobe Caslon Pro"/>
              </a:rPr>
              <a:t>2014-1-LT01-KA202-000562</a:t>
            </a:r>
            <a:endParaRPr lang="en-US" sz="1000" dirty="0">
              <a:solidFill>
                <a:srgbClr val="3F404A"/>
              </a:solidFill>
              <a:latin typeface="Adobe Caslon Pro"/>
              <a:cs typeface="Adobe Caslon Pro"/>
            </a:endParaRP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63856" y="6368446"/>
            <a:ext cx="1158833" cy="31689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ctr">
              <a:lnSpc>
                <a:spcPct val="150000"/>
              </a:lnSpc>
              <a:defRPr sz="1000" baseline="0">
                <a:solidFill>
                  <a:srgbClr val="3F404A"/>
                </a:solidFill>
                <a:latin typeface="Adobe Caslon Pro"/>
                <a:cs typeface="Adobe Caslon Pro"/>
              </a:defRPr>
            </a:lvl1pPr>
          </a:lstStyle>
          <a:p>
            <a:fld id="{F1088289-8C3B-6C48-84B1-7B81E33087CA}" type="datetime4">
              <a:rPr lang="lt-LT" smtClean="0"/>
              <a:pPr/>
              <a:t>2016 m. birželio 17 d.</a:t>
            </a:fld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7959653" y="6400715"/>
            <a:ext cx="9412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0" i="0" u="none" strike="noStrike" cap="small" baseline="0" dirty="0" smtClean="0">
                <a:ln>
                  <a:noFill/>
                </a:ln>
                <a:noFill/>
                <a:effectLst>
                  <a:reflection stA="50000" endPos="75000" dist="12700" dir="5400000" sy="-100000" algn="bl" rotWithShape="0"/>
                </a:effectLst>
                <a:latin typeface="Adobe Caslon Pro"/>
                <a:cs typeface="Adobe Caslon Pro"/>
                <a:hlinkClick r:id="rId2"/>
              </a:rPr>
              <a:t>openprof.eu</a:t>
            </a:r>
            <a:endParaRPr lang="en-US" sz="1000" b="0" i="0" u="none" strike="noStrike" cap="small" baseline="0" dirty="0">
              <a:ln>
                <a:noFill/>
              </a:ln>
              <a:noFill/>
              <a:effectLst>
                <a:reflection stA="50000" endPos="75000" dist="12700" dir="5400000" sy="-100000" algn="bl" rotWithShape="0"/>
              </a:effectLst>
              <a:latin typeface="Adobe Caslon Pro"/>
              <a:cs typeface="Adobe Caslon Pro"/>
            </a:endParaRPr>
          </a:p>
        </p:txBody>
      </p:sp>
    </p:spTree>
    <p:extLst>
      <p:ext uri="{BB962C8B-B14F-4D97-AF65-F5344CB8AC3E}">
        <p14:creationId xmlns:p14="http://schemas.microsoft.com/office/powerpoint/2010/main" val="363189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998" y="1600200"/>
            <a:ext cx="335380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16435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41FB6B-5B1E-4D4A-AAA8-058A699C34D7}" type="datetime4">
              <a:rPr lang="lt-LT" smtClean="0"/>
              <a:t>2016 m. birželio 17 d.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89820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1D02DD-5D33-D047-8F74-9F2DA74A3163}" type="datetime4">
              <a:rPr lang="lt-LT" smtClean="0"/>
              <a:t>2016 m. birželio 17 d.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3063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998" y="722862"/>
            <a:ext cx="6670559" cy="1143000"/>
          </a:xfrm>
        </p:spPr>
        <p:txBody>
          <a:bodyPr/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C4378-4B05-8944-9A20-C483A0DE1645}" type="datetime4">
              <a:rPr lang="lt-LT" smtClean="0"/>
              <a:t>2016 m. birželio 17 d.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5199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B59747-5645-824B-B109-C9B81366E180}" type="datetime4">
              <a:rPr lang="lt-LT" smtClean="0"/>
              <a:t>2016 m. birželio 17 d.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00808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9C5176-2B59-1848-B9B0-70A6276401E5}" type="datetime4">
              <a:rPr lang="lt-LT" smtClean="0"/>
              <a:t>2016 m. birželio 17 d.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11759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3933" y="4800600"/>
            <a:ext cx="662862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83933" y="207245"/>
            <a:ext cx="6628624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3933" y="5367338"/>
            <a:ext cx="662862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11B28A6-5AAC-314E-ACF8-CE9160A09307}" type="datetime4">
              <a:rPr lang="lt-LT" smtClean="0"/>
              <a:t>2016 m. birželio 17 d.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74087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openprof.eu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998" y="511630"/>
            <a:ext cx="6670559" cy="9060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999" y="1600201"/>
            <a:ext cx="6670558" cy="4354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12593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124200" y="6500625"/>
            <a:ext cx="1846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1400" b="0" dirty="0" smtClean="0">
              <a:ln>
                <a:solidFill>
                  <a:srgbClr val="3C3E48"/>
                </a:solidFill>
              </a:ln>
              <a:solidFill>
                <a:srgbClr val="454851"/>
              </a:solidFill>
              <a:latin typeface="Adobe Caslon Pro"/>
              <a:cs typeface="Adobe Caslon Pro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3599389" y="6424799"/>
            <a:ext cx="23903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3F404A"/>
                </a:solidFill>
                <a:latin typeface="Adobe Caslon Pro"/>
                <a:cs typeface="Adobe Caslon Pro"/>
              </a:rPr>
              <a:t>Project No. 2014-1-LT01-KA202-000562</a:t>
            </a:r>
            <a:endParaRPr lang="en-US" sz="1000" dirty="0">
              <a:solidFill>
                <a:srgbClr val="3F404A"/>
              </a:solidFill>
              <a:latin typeface="Adobe Caslon Pro"/>
              <a:cs typeface="Adobe Caslon Pro"/>
            </a:endParaRPr>
          </a:p>
        </p:txBody>
      </p:sp>
      <p:pic>
        <p:nvPicPr>
          <p:cNvPr id="14" name="Picture 13" descr="erasmusplus_logo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1420" y="151631"/>
            <a:ext cx="1635435" cy="360000"/>
          </a:xfrm>
          <a:prstGeom prst="rect">
            <a:avLst/>
          </a:prstGeom>
        </p:spPr>
      </p:pic>
      <p:pic>
        <p:nvPicPr>
          <p:cNvPr id="15" name="Picture 14" descr="oficialus_logo_296x200_0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90320" cy="871838"/>
          </a:xfrm>
          <a:prstGeom prst="rect">
            <a:avLst/>
          </a:prstGeom>
        </p:spPr>
      </p:pic>
      <p:sp>
        <p:nvSpPr>
          <p:cNvPr id="19" name="Rectangle 18"/>
          <p:cNvSpPr/>
          <p:nvPr userDrawn="1"/>
        </p:nvSpPr>
        <p:spPr>
          <a:xfrm>
            <a:off x="7959653" y="6400715"/>
            <a:ext cx="9412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0" i="0" u="none" strike="noStrike" cap="small" baseline="0" dirty="0" smtClean="0">
                <a:ln>
                  <a:noFill/>
                </a:ln>
                <a:noFill/>
                <a:effectLst>
                  <a:reflection stA="50000" endPos="75000" dist="12700" dir="5400000" sy="-100000" algn="bl" rotWithShape="0"/>
                </a:effectLst>
                <a:latin typeface="Adobe Caslon Pro"/>
                <a:cs typeface="Adobe Caslon Pro"/>
                <a:hlinkClick r:id="rId15"/>
              </a:rPr>
              <a:t>openprof.eu</a:t>
            </a:r>
            <a:endParaRPr lang="en-US" sz="1000" b="0" i="0" u="none" strike="noStrike" cap="small" baseline="0" dirty="0">
              <a:ln>
                <a:noFill/>
              </a:ln>
              <a:noFill/>
              <a:effectLst>
                <a:reflection stA="50000" endPos="75000" dist="12700" dir="5400000" sy="-100000" algn="bl" rotWithShape="0"/>
              </a:effectLst>
              <a:latin typeface="Adobe Caslon Pro"/>
              <a:cs typeface="Adobe Caslon Pro"/>
            </a:endParaRPr>
          </a:p>
        </p:txBody>
      </p:sp>
    </p:spTree>
    <p:extLst>
      <p:ext uri="{BB962C8B-B14F-4D97-AF65-F5344CB8AC3E}">
        <p14:creationId xmlns:p14="http://schemas.microsoft.com/office/powerpoint/2010/main" val="297549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rgbClr val="279AC7"/>
          </a:solidFill>
          <a:latin typeface="Adobe Caslon Pro"/>
          <a:ea typeface="+mj-ea"/>
          <a:cs typeface="Adobe Caslon Pro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Adobe Caslon Pro"/>
          <a:ea typeface="+mn-ea"/>
          <a:cs typeface="Adobe Caslon Pro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dobe Caslon Pro"/>
          <a:ea typeface="+mn-ea"/>
          <a:cs typeface="Adobe Caslon Pro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dobe Caslon Pro"/>
          <a:ea typeface="+mn-ea"/>
          <a:cs typeface="Adobe Caslon Pro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dobe Caslon Pro"/>
          <a:ea typeface="+mn-ea"/>
          <a:cs typeface="Adobe Caslon Pro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dobe Caslon Pro"/>
          <a:ea typeface="+mn-ea"/>
          <a:cs typeface="Adobe Caslon Pr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BC9800"/>
          </a:solidFill>
        </p:spPr>
        <p:txBody>
          <a:bodyPr>
            <a:normAutofit/>
          </a:bodyPr>
          <a:lstStyle/>
          <a:p>
            <a:r>
              <a:rPr lang="lt-LT" dirty="0" smtClean="0">
                <a:solidFill>
                  <a:schemeClr val="tx1"/>
                </a:solidFill>
              </a:rPr>
              <a:t>Skaitmeniniai įrankiai skaitmeniniam pasakojimui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1531171" y="189922"/>
            <a:ext cx="5750162" cy="7596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Open Professional Collaboration </a:t>
            </a:r>
          </a:p>
          <a:p>
            <a:r>
              <a:rPr lang="en-US" sz="2400" dirty="0" smtClean="0"/>
              <a:t>for Innovation </a:t>
            </a:r>
            <a:endParaRPr lang="en-US" sz="2400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5" y="5335036"/>
            <a:ext cx="2666351" cy="1036914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1141999" y="4011576"/>
            <a:ext cx="6630401" cy="14557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lt-LT" sz="1800" dirty="0" smtClean="0"/>
              <a:t>Sukurta: </a:t>
            </a:r>
            <a:r>
              <a:rPr lang="en-US" sz="1800" dirty="0" err="1" smtClean="0"/>
              <a:t>Universidade</a:t>
            </a:r>
            <a:r>
              <a:rPr lang="en-US" sz="1800" dirty="0" smtClean="0"/>
              <a:t> </a:t>
            </a:r>
            <a:r>
              <a:rPr lang="en-US" sz="1800" dirty="0" err="1" smtClean="0"/>
              <a:t>Aberta</a:t>
            </a:r>
            <a:r>
              <a:rPr lang="lt-LT" sz="1800" dirty="0" smtClean="0"/>
              <a:t>, Portugalija</a:t>
            </a:r>
          </a:p>
          <a:p>
            <a:pPr algn="r"/>
            <a:r>
              <a:rPr lang="lt-LT" sz="1800" dirty="0" smtClean="0"/>
              <a:t>Adaptuota: Šiaulių profesinio rengimo centro, Lietuva</a:t>
            </a:r>
            <a:endParaRPr lang="en-US" sz="1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80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0167" y="1227365"/>
            <a:ext cx="7313083" cy="1704210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Produced by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Lina Morgado e José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Figueiredo</a:t>
            </a:r>
            <a:r>
              <a:rPr lang="lt-LT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lt-L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adaptuota Šiaulių profesinio rengimo centro </a:t>
            </a:r>
            <a:r>
              <a:rPr lang="lt-LT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Erasmus</a:t>
            </a:r>
            <a:r>
              <a:rPr lang="lt-L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+ projekto “</a:t>
            </a:r>
            <a:r>
              <a:rPr lang="lt-LT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Open</a:t>
            </a:r>
            <a:r>
              <a:rPr lang="lt-L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Professional </a:t>
            </a:r>
            <a:r>
              <a:rPr lang="lt-LT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Collaboration</a:t>
            </a:r>
            <a:r>
              <a:rPr lang="lt-L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lt-LT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for</a:t>
            </a:r>
            <a:r>
              <a:rPr lang="lt-L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lt-LT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Innovation</a:t>
            </a:r>
            <a:r>
              <a:rPr lang="lt-L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” įgyvendinimo metu</a:t>
            </a:r>
          </a:p>
        </p:txBody>
      </p:sp>
      <p:sp>
        <p:nvSpPr>
          <p:cNvPr id="10" name="Subtitle 8"/>
          <p:cNvSpPr txBox="1">
            <a:spLocks/>
          </p:cNvSpPr>
          <p:nvPr/>
        </p:nvSpPr>
        <p:spPr>
          <a:xfrm>
            <a:off x="1141999" y="2931936"/>
            <a:ext cx="6630401" cy="1365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Subtitle 8"/>
          <p:cNvSpPr txBox="1">
            <a:spLocks/>
          </p:cNvSpPr>
          <p:nvPr/>
        </p:nvSpPr>
        <p:spPr>
          <a:xfrm>
            <a:off x="1367424" y="4035340"/>
            <a:ext cx="6630401" cy="1365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Erasmus</a:t>
            </a:r>
            <a:r>
              <a:rPr lang="lt-LT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+ programą Lietuvoje administruoja Švietimo mainų paramos fondas ir finansuoja Europos Komisija. Šis AŠĮ atspindi tik autorių požiūrį, todėl Komisija negali būti laikoma atsakinga už bet kokį jame pateikiamos informacijos naudojimą.</a:t>
            </a:r>
            <a:endParaRPr lang="lt-LT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59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24293" y="988221"/>
            <a:ext cx="6832779" cy="1143000"/>
          </a:xfrm>
          <a:solidFill>
            <a:srgbClr val="967900"/>
          </a:solidFill>
        </p:spPr>
        <p:txBody>
          <a:bodyPr>
            <a:normAutofit fontScale="90000"/>
          </a:bodyPr>
          <a:lstStyle/>
          <a:p>
            <a:pPr algn="r"/>
            <a:r>
              <a:rPr lang="lt-LT" dirty="0" smtClean="0">
                <a:solidFill>
                  <a:schemeClr val="bg1"/>
                </a:solidFill>
              </a:rPr>
              <a:t>Keletas įrankių skaitmeniniam pasakojimui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40689" y="2498857"/>
            <a:ext cx="7641203" cy="2308324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r>
              <a:rPr lang="lt-LT" sz="3600" dirty="0" smtClean="0">
                <a:solidFill>
                  <a:schemeClr val="bg2">
                    <a:lumMod val="90000"/>
                  </a:schemeClr>
                </a:solidFill>
              </a:rPr>
              <a:t>Stebima daugybė įvairių priemonių, kurios gali padėti kurti pasakojimą, tačiau jų taikymas yra skirstomas į: </a:t>
            </a:r>
          </a:p>
          <a:p>
            <a:r>
              <a:rPr lang="lt-LT" sz="3600" dirty="0" smtClean="0">
                <a:solidFill>
                  <a:srgbClr val="BC9800"/>
                </a:solidFill>
              </a:rPr>
              <a:t>vaizdus</a:t>
            </a:r>
            <a:r>
              <a:rPr lang="en-US" sz="3600" dirty="0" smtClean="0">
                <a:solidFill>
                  <a:schemeClr val="bg2">
                    <a:lumMod val="90000"/>
                  </a:schemeClr>
                </a:solidFill>
              </a:rPr>
              <a:t>, </a:t>
            </a:r>
            <a:r>
              <a:rPr lang="en-US" sz="3600" dirty="0">
                <a:solidFill>
                  <a:srgbClr val="BC9800"/>
                </a:solidFill>
              </a:rPr>
              <a:t>audio</a:t>
            </a:r>
            <a:r>
              <a:rPr lang="en-US" sz="3600" dirty="0">
                <a:solidFill>
                  <a:schemeClr val="bg2">
                    <a:lumMod val="90000"/>
                  </a:schemeClr>
                </a:solidFill>
              </a:rPr>
              <a:t>, </a:t>
            </a:r>
            <a:r>
              <a:rPr lang="lt-LT" sz="3600" dirty="0" smtClean="0">
                <a:solidFill>
                  <a:srgbClr val="BC9800"/>
                </a:solidFill>
              </a:rPr>
              <a:t>tekstus</a:t>
            </a:r>
            <a:r>
              <a:rPr lang="en-US" sz="3600" dirty="0" smtClean="0">
                <a:solidFill>
                  <a:schemeClr val="bg2">
                    <a:lumMod val="90000"/>
                  </a:schemeClr>
                </a:solidFill>
              </a:rPr>
              <a:t>, </a:t>
            </a:r>
            <a:r>
              <a:rPr lang="en-US" sz="3600" dirty="0">
                <a:solidFill>
                  <a:srgbClr val="BC9800"/>
                </a:solidFill>
              </a:rPr>
              <a:t>video</a:t>
            </a:r>
            <a:r>
              <a:rPr lang="en-US" sz="3600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lt-LT" sz="3600" dirty="0" smtClean="0">
                <a:solidFill>
                  <a:schemeClr val="bg2">
                    <a:lumMod val="90000"/>
                  </a:schemeClr>
                </a:solidFill>
              </a:rPr>
              <a:t>ir t. t.</a:t>
            </a:r>
            <a:endParaRPr lang="pt-PT" sz="3600" dirty="0">
              <a:solidFill>
                <a:srgbClr val="BC9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88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dirty="0" smtClean="0"/>
              <a:t>Svarbu</a:t>
            </a:r>
            <a:endParaRPr lang="pt-PT" dirty="0"/>
          </a:p>
        </p:txBody>
      </p:sp>
      <p:sp>
        <p:nvSpPr>
          <p:cNvPr id="7" name="Marcador de Posição de Conteúdo 6"/>
          <p:cNvSpPr>
            <a:spLocks noGrp="1"/>
          </p:cNvSpPr>
          <p:nvPr>
            <p:ph idx="1"/>
          </p:nvPr>
        </p:nvSpPr>
        <p:spPr>
          <a:xfrm>
            <a:off x="749103" y="1794466"/>
            <a:ext cx="7882732" cy="201285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lt-LT" sz="2400" b="1" dirty="0" smtClean="0">
                <a:solidFill>
                  <a:srgbClr val="BC9800"/>
                </a:solidFill>
              </a:rPr>
              <a:t>Rekomenduojama </a:t>
            </a:r>
            <a:r>
              <a:rPr lang="lt-LT" sz="2400" dirty="0" smtClean="0"/>
              <a:t>naudoti </a:t>
            </a:r>
            <a:r>
              <a:rPr lang="lt-LT" sz="2400" dirty="0" smtClean="0"/>
              <a:t>resursus su </a:t>
            </a:r>
            <a:r>
              <a:rPr lang="en-US" sz="2400" b="1" dirty="0"/>
              <a:t>Creative Commons License (CC)</a:t>
            </a:r>
            <a:r>
              <a:rPr lang="en-US" sz="2400" dirty="0"/>
              <a:t>, </a:t>
            </a:r>
            <a:r>
              <a:rPr lang="lt-LT" sz="2400" dirty="0" smtClean="0"/>
              <a:t>tokius, kaip vaizdai, </a:t>
            </a:r>
            <a:r>
              <a:rPr lang="lt-LT" sz="2400" dirty="0" err="1" smtClean="0"/>
              <a:t>audio</a:t>
            </a:r>
            <a:r>
              <a:rPr lang="lt-LT" sz="2400" dirty="0" smtClean="0"/>
              <a:t> medžiaga. </a:t>
            </a:r>
            <a:endParaRPr lang="en-US" sz="2400" dirty="0" smtClean="0"/>
          </a:p>
          <a:p>
            <a:pPr marL="0" indent="0">
              <a:buNone/>
            </a:pPr>
            <a:r>
              <a:rPr lang="lt-LT" sz="2400" dirty="0" smtClean="0"/>
              <a:t>Toliau pateikiami galimi </a:t>
            </a:r>
            <a:r>
              <a:rPr lang="lt-LT" sz="2400" b="1" dirty="0" smtClean="0"/>
              <a:t>šaltiniai</a:t>
            </a:r>
            <a:r>
              <a:rPr lang="lt-LT" sz="2400" dirty="0" smtClean="0"/>
              <a:t>, kur galima rasti įvairių pavydžių, o taip pat ir atvirų švietimo išteklių. </a:t>
            </a:r>
            <a:endParaRPr lang="en-US" sz="2400" dirty="0" smtClean="0"/>
          </a:p>
        </p:txBody>
      </p:sp>
      <p:sp>
        <p:nvSpPr>
          <p:cNvPr id="9" name="AutoShape 4" descr="Resultado de imagem para image of Creative Commons"/>
          <p:cNvSpPr>
            <a:spLocks noChangeAspect="1" noChangeArrowheads="1"/>
          </p:cNvSpPr>
          <p:nvPr/>
        </p:nvSpPr>
        <p:spPr bwMode="auto">
          <a:xfrm>
            <a:off x="4385669" y="464035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" name="AutoShape 6" descr="Resultado de imagem para image of Creative Comm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823" y="4943369"/>
            <a:ext cx="3326706" cy="1257299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680823" y="4152875"/>
            <a:ext cx="7882732" cy="830997"/>
          </a:xfrm>
          <a:prstGeom prst="rect">
            <a:avLst/>
          </a:prstGeom>
          <a:solidFill>
            <a:srgbClr val="CCA5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400" b="1" dirty="0">
                <a:hlinkClick r:id="rId3"/>
              </a:rPr>
              <a:t>https://</a:t>
            </a:r>
            <a:r>
              <a:rPr lang="pt-PT" sz="2400" b="1" dirty="0" smtClean="0">
                <a:hlinkClick r:id="rId3"/>
              </a:rPr>
              <a:t>creativecommons.org</a:t>
            </a:r>
            <a:endParaRPr lang="pt-PT" sz="2400" b="1" dirty="0" smtClean="0"/>
          </a:p>
          <a:p>
            <a:pPr algn="ctr"/>
            <a:endParaRPr lang="pt-PT" sz="2400" b="1" dirty="0"/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7529" y="5015755"/>
            <a:ext cx="4494097" cy="111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007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1. </a:t>
            </a:r>
            <a:r>
              <a:rPr lang="pt-PT" dirty="0" err="1" smtClean="0"/>
              <a:t>Powtoon</a:t>
            </a:r>
            <a:r>
              <a:rPr lang="pt-PT" dirty="0" smtClean="0"/>
              <a:t> </a:t>
            </a:r>
            <a:br>
              <a:rPr lang="pt-PT" dirty="0" smtClean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87873" y="1218856"/>
            <a:ext cx="8122596" cy="435469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lt-LT" dirty="0" smtClean="0"/>
              <a:t>Kas taip</a:t>
            </a:r>
            <a:r>
              <a:rPr lang="pt-PT" dirty="0" smtClean="0"/>
              <a:t>?</a:t>
            </a:r>
            <a:endParaRPr lang="pt-PT" dirty="0" smtClean="0"/>
          </a:p>
          <a:p>
            <a:pPr marL="0" indent="0" algn="ctr">
              <a:buNone/>
            </a:pPr>
            <a:r>
              <a:rPr lang="lt-LT" dirty="0" smtClean="0"/>
              <a:t>Tai</a:t>
            </a:r>
            <a:r>
              <a:rPr lang="pt-PT" dirty="0" smtClean="0"/>
              <a:t> </a:t>
            </a:r>
            <a:r>
              <a:rPr lang="pt-PT" dirty="0" smtClean="0"/>
              <a:t>Web 2.0 </a:t>
            </a:r>
            <a:r>
              <a:rPr lang="lt-LT" dirty="0" smtClean="0"/>
              <a:t>įrankis</a:t>
            </a:r>
            <a:endParaRPr lang="pt-PT" dirty="0"/>
          </a:p>
        </p:txBody>
      </p:sp>
      <p:sp>
        <p:nvSpPr>
          <p:cNvPr id="9" name="CaixaDeTexto 8"/>
          <p:cNvSpPr txBox="1"/>
          <p:nvPr/>
        </p:nvSpPr>
        <p:spPr>
          <a:xfrm>
            <a:off x="704689" y="5573550"/>
            <a:ext cx="8105780" cy="584775"/>
          </a:xfrm>
          <a:prstGeom prst="rect">
            <a:avLst/>
          </a:prstGeom>
          <a:solidFill>
            <a:srgbClr val="CCA5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b="1" dirty="0"/>
              <a:t>https://</a:t>
            </a:r>
            <a:r>
              <a:rPr lang="pt-PT" sz="3200" b="1" dirty="0" smtClean="0"/>
              <a:t>www.powtoon.com</a:t>
            </a:r>
            <a:endParaRPr lang="pt-PT" sz="32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921" y="2432494"/>
            <a:ext cx="4762500" cy="296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6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1. </a:t>
            </a:r>
            <a:r>
              <a:rPr lang="pt-PT" dirty="0" err="1" smtClean="0"/>
              <a:t>Powtoon</a:t>
            </a:r>
            <a:r>
              <a:rPr lang="pt-PT" dirty="0" smtClean="0"/>
              <a:t> </a:t>
            </a:r>
            <a:br>
              <a:rPr lang="pt-PT" dirty="0" smtClean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87873" y="1218856"/>
            <a:ext cx="8122596" cy="435469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lt-LT" dirty="0" smtClean="0"/>
              <a:t>Apmokymas</a:t>
            </a:r>
            <a:endParaRPr lang="pt-PT" dirty="0" smtClean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 smtClean="0"/>
          </a:p>
        </p:txBody>
      </p:sp>
      <p:sp>
        <p:nvSpPr>
          <p:cNvPr id="9" name="CaixaDeTexto 8"/>
          <p:cNvSpPr txBox="1"/>
          <p:nvPr/>
        </p:nvSpPr>
        <p:spPr>
          <a:xfrm>
            <a:off x="704689" y="5573550"/>
            <a:ext cx="8105780" cy="584775"/>
          </a:xfrm>
          <a:prstGeom prst="rect">
            <a:avLst/>
          </a:prstGeom>
          <a:solidFill>
            <a:srgbClr val="CCA5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/>
              <a:t>https://youtu.be/ldY3USp8I8g</a:t>
            </a:r>
            <a:endParaRPr lang="pt-PT" sz="3200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1348" y="1759458"/>
            <a:ext cx="6537960" cy="3649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11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998" y="760873"/>
            <a:ext cx="6670559" cy="906007"/>
          </a:xfrm>
        </p:spPr>
        <p:txBody>
          <a:bodyPr>
            <a:normAutofit fontScale="90000"/>
          </a:bodyPr>
          <a:lstStyle/>
          <a:p>
            <a:r>
              <a:rPr lang="pt-PT" dirty="0"/>
              <a:t>2</a:t>
            </a:r>
            <a:r>
              <a:rPr lang="pt-PT" dirty="0" smtClean="0"/>
              <a:t>. </a:t>
            </a:r>
            <a:r>
              <a:rPr lang="lt-LT" dirty="0" err="1" smtClean="0"/>
              <a:t>Audio</a:t>
            </a:r>
            <a:r>
              <a:rPr lang="pt-PT" dirty="0" smtClean="0"/>
              <a:t/>
            </a:r>
            <a:br>
              <a:rPr lang="pt-PT" dirty="0" smtClean="0"/>
            </a:br>
            <a:endParaRPr lang="pt-PT" dirty="0"/>
          </a:p>
        </p:txBody>
      </p:sp>
      <p:pic>
        <p:nvPicPr>
          <p:cNvPr id="5" name="Marcador de Posição de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7246" y="1811496"/>
            <a:ext cx="1767840" cy="1889760"/>
          </a:xfrm>
          <a:solidFill>
            <a:schemeClr val="bg1"/>
          </a:solidFill>
        </p:spPr>
      </p:pic>
      <p:sp>
        <p:nvSpPr>
          <p:cNvPr id="9" name="CaixaDeTexto 8"/>
          <p:cNvSpPr txBox="1"/>
          <p:nvPr/>
        </p:nvSpPr>
        <p:spPr>
          <a:xfrm>
            <a:off x="704689" y="5573550"/>
            <a:ext cx="8105780" cy="584775"/>
          </a:xfrm>
          <a:prstGeom prst="rect">
            <a:avLst/>
          </a:prstGeom>
          <a:solidFill>
            <a:srgbClr val="CCA5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b="1"/>
              <a:t>http://www.audacityteam.org/</a:t>
            </a:r>
            <a:endParaRPr lang="pt-PT" sz="3200" b="1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5897" y="1664208"/>
            <a:ext cx="3233272" cy="203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/>
              <a:t>2</a:t>
            </a:r>
            <a:r>
              <a:rPr lang="pt-PT" dirty="0" smtClean="0"/>
              <a:t>. </a:t>
            </a:r>
            <a:r>
              <a:rPr lang="lt-LT" dirty="0" err="1"/>
              <a:t>Audio</a:t>
            </a:r>
            <a:r>
              <a:rPr lang="pt-PT" dirty="0" smtClean="0"/>
              <a:t/>
            </a:r>
            <a:br>
              <a:rPr lang="pt-PT" dirty="0" smtClean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87873" y="1218856"/>
            <a:ext cx="8122596" cy="435469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PT" dirty="0" smtClean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r>
              <a:rPr lang="lt-LT" dirty="0" smtClean="0"/>
              <a:t>Apmokymo </a:t>
            </a:r>
            <a:r>
              <a:rPr lang="lt-LT" dirty="0" err="1" smtClean="0"/>
              <a:t>audio</a:t>
            </a:r>
            <a:endParaRPr lang="pt-PT" dirty="0" smtClean="0"/>
          </a:p>
        </p:txBody>
      </p:sp>
      <p:sp>
        <p:nvSpPr>
          <p:cNvPr id="9" name="CaixaDeTexto 8"/>
          <p:cNvSpPr txBox="1"/>
          <p:nvPr/>
        </p:nvSpPr>
        <p:spPr>
          <a:xfrm>
            <a:off x="704689" y="5573550"/>
            <a:ext cx="8105780" cy="584775"/>
          </a:xfrm>
          <a:prstGeom prst="rect">
            <a:avLst/>
          </a:prstGeom>
          <a:solidFill>
            <a:srgbClr val="CCA5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/>
              <a:t>http://manual.audacityteam.org/</a:t>
            </a:r>
          </a:p>
        </p:txBody>
      </p:sp>
    </p:spTree>
    <p:extLst>
      <p:ext uri="{BB962C8B-B14F-4D97-AF65-F5344CB8AC3E}">
        <p14:creationId xmlns:p14="http://schemas.microsoft.com/office/powerpoint/2010/main" val="91726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3. </a:t>
            </a:r>
            <a:r>
              <a:rPr lang="pt-PT" dirty="0" err="1" smtClean="0"/>
              <a:t>Moovly</a:t>
            </a:r>
            <a:r>
              <a:rPr lang="pt-PT" dirty="0" smtClean="0"/>
              <a:t> </a:t>
            </a:r>
            <a:br>
              <a:rPr lang="pt-PT" dirty="0" smtClean="0"/>
            </a:br>
            <a:endParaRPr lang="pt-PT" dirty="0"/>
          </a:p>
        </p:txBody>
      </p:sp>
      <p:sp>
        <p:nvSpPr>
          <p:cNvPr id="9" name="CaixaDeTexto 8"/>
          <p:cNvSpPr txBox="1"/>
          <p:nvPr/>
        </p:nvSpPr>
        <p:spPr>
          <a:xfrm>
            <a:off x="704689" y="5573550"/>
            <a:ext cx="8105780" cy="584775"/>
          </a:xfrm>
          <a:prstGeom prst="rect">
            <a:avLst/>
          </a:prstGeom>
          <a:solidFill>
            <a:srgbClr val="CCA5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b="1" dirty="0"/>
              <a:t>https://youtu.be/MY8rsn-KQzA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121" y="1001541"/>
            <a:ext cx="5942311" cy="4443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92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3. </a:t>
            </a:r>
            <a:r>
              <a:rPr lang="pt-PT" dirty="0" err="1" smtClean="0"/>
              <a:t>Moovly</a:t>
            </a:r>
            <a:r>
              <a:rPr lang="pt-PT" dirty="0" smtClean="0"/>
              <a:t> </a:t>
            </a:r>
            <a:br>
              <a:rPr lang="pt-PT" dirty="0" smtClean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87873" y="1218856"/>
            <a:ext cx="8122596" cy="435469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lt-LT" dirty="0" smtClean="0"/>
              <a:t>Apmokymas</a:t>
            </a:r>
            <a:endParaRPr lang="pt-PT" dirty="0" smtClean="0"/>
          </a:p>
        </p:txBody>
      </p:sp>
      <p:sp>
        <p:nvSpPr>
          <p:cNvPr id="9" name="CaixaDeTexto 8"/>
          <p:cNvSpPr txBox="1"/>
          <p:nvPr/>
        </p:nvSpPr>
        <p:spPr>
          <a:xfrm>
            <a:off x="704689" y="5573550"/>
            <a:ext cx="8105780" cy="584775"/>
          </a:xfrm>
          <a:prstGeom prst="rect">
            <a:avLst/>
          </a:prstGeom>
          <a:solidFill>
            <a:srgbClr val="CCA5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/>
              <a:t>https://youtu.be/MY8rsn-KQzA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068" y="1806702"/>
            <a:ext cx="6446520" cy="3573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47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190</Words>
  <Application>Microsoft Office PowerPoint</Application>
  <PresentationFormat>Demonstracija ekrane (4:3)</PresentationFormat>
  <Paragraphs>33</Paragraphs>
  <Slides>10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10</vt:i4>
      </vt:variant>
    </vt:vector>
  </HeadingPairs>
  <TitlesOfParts>
    <vt:vector size="14" baseType="lpstr">
      <vt:lpstr>Adobe Caslon Pro</vt:lpstr>
      <vt:lpstr>Arial</vt:lpstr>
      <vt:lpstr>Calibri</vt:lpstr>
      <vt:lpstr>Office Theme</vt:lpstr>
      <vt:lpstr>Skaitmeniniai įrankiai skaitmeniniam pasakojimui</vt:lpstr>
      <vt:lpstr>Keletas įrankių skaitmeniniam pasakojimui</vt:lpstr>
      <vt:lpstr>Svarbu</vt:lpstr>
      <vt:lpstr>1. Powtoon  </vt:lpstr>
      <vt:lpstr>1. Powtoon  </vt:lpstr>
      <vt:lpstr>2. Audio </vt:lpstr>
      <vt:lpstr>2. Audio </vt:lpstr>
      <vt:lpstr>3. Moovly  </vt:lpstr>
      <vt:lpstr>3. Moovly  </vt:lpstr>
      <vt:lpstr>„PowerPoint“ pateiktis</vt:lpstr>
    </vt:vector>
  </TitlesOfParts>
  <Company>Vytauto Didžiojo universitetas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Danutė Pranckutė</dc:creator>
  <cp:lastModifiedBy>Darbuotojas</cp:lastModifiedBy>
  <cp:revision>18</cp:revision>
  <dcterms:created xsi:type="dcterms:W3CDTF">2015-01-05T11:41:52Z</dcterms:created>
  <dcterms:modified xsi:type="dcterms:W3CDTF">2016-06-17T07:58:18Z</dcterms:modified>
</cp:coreProperties>
</file>