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cstate="print">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cstate="print">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cstate="print">
            <a:alphaModFix/>
          </a:blip>
          <a:srcRect/>
          <a:stretch/>
        </p:blipFill>
        <p:spPr>
          <a:xfrm>
            <a:off x="6732240" y="188640"/>
            <a:ext cx="2245734" cy="494341"/>
          </a:xfrm>
          <a:prstGeom prst="rect">
            <a:avLst/>
          </a:prstGeom>
          <a:noFill/>
          <a:ln>
            <a:noFill/>
          </a:ln>
        </p:spPr>
      </p:pic>
      <p:pic>
        <p:nvPicPr>
          <p:cNvPr id="21" name="Shape 21"/>
          <p:cNvPicPr preferRelativeResize="0"/>
          <p:nvPr/>
        </p:nvPicPr>
        <p:blipFill rotWithShape="1">
          <a:blip r:embed="rId16" cstate="print">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de-AT" b="1" dirty="0" smtClean="0"/>
              <a:t/>
            </a:r>
            <a:br>
              <a:rPr lang="de-AT" b="1" dirty="0" smtClean="0"/>
            </a:br>
            <a:r>
              <a:rPr lang="en-GB" b="1" dirty="0" smtClean="0"/>
              <a:t>Diversity:  from Stereotype to Discrimination</a:t>
            </a:r>
            <a:r>
              <a:rPr lang="en-GB" dirty="0" smtClean="0"/>
              <a:t/>
            </a:r>
            <a:br>
              <a:rPr lang="en-GB" dirty="0" smtClean="0"/>
            </a:br>
            <a:r>
              <a:rPr lang="de-AT" dirty="0"/>
              <a:t/>
            </a:r>
            <a:br>
              <a:rPr lang="de-AT" dirty="0"/>
            </a:br>
            <a:endParaRPr lang="de-AT" dirty="0"/>
          </a:p>
        </p:txBody>
      </p:sp>
      <p:sp>
        <p:nvSpPr>
          <p:cNvPr id="3" name="Untertitel 2"/>
          <p:cNvSpPr>
            <a:spLocks noGrp="1"/>
          </p:cNvSpPr>
          <p:nvPr>
            <p:ph type="subTitle" idx="1"/>
          </p:nvPr>
        </p:nvSpPr>
        <p:spPr/>
        <p:txBody>
          <a:bodyPr/>
          <a:lstStyle/>
          <a:p>
            <a:r>
              <a:rPr lang="en-GB" b="1" dirty="0" smtClean="0"/>
              <a:t>Terminology </a:t>
            </a:r>
            <a:r>
              <a:rPr lang="en-GB" b="1" dirty="0" smtClean="0"/>
              <a:t>and Contexts</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692696"/>
            <a:ext cx="6670558" cy="1143000"/>
          </a:xfrm>
        </p:spPr>
        <p:txBody>
          <a:bodyPr/>
          <a:lstStyle/>
          <a:p>
            <a:r>
              <a:rPr lang="en-GB" dirty="0" smtClean="0"/>
              <a:t>What is a Stereotype</a:t>
            </a:r>
            <a:r>
              <a:rPr lang="de-AT" dirty="0" smtClean="0"/>
              <a:t>?</a:t>
            </a:r>
            <a:endParaRPr lang="de-AT" dirty="0"/>
          </a:p>
        </p:txBody>
      </p:sp>
      <p:sp>
        <p:nvSpPr>
          <p:cNvPr id="3" name="Inhaltsplatzhalter 2"/>
          <p:cNvSpPr>
            <a:spLocks noGrp="1"/>
          </p:cNvSpPr>
          <p:nvPr>
            <p:ph type="body" idx="1"/>
          </p:nvPr>
        </p:nvSpPr>
        <p:spPr>
          <a:xfrm>
            <a:off x="1141999" y="2276872"/>
            <a:ext cx="6670557" cy="3678022"/>
          </a:xfrm>
        </p:spPr>
        <p:txBody>
          <a:bodyPr>
            <a:normAutofit fontScale="85000" lnSpcReduction="10000"/>
          </a:bodyPr>
          <a:lstStyle/>
          <a:p>
            <a:r>
              <a:rPr lang="en-GB" dirty="0" smtClean="0"/>
              <a:t>Etymology: </a:t>
            </a:r>
            <a:br>
              <a:rPr lang="en-GB" dirty="0" smtClean="0"/>
            </a:br>
            <a:r>
              <a:rPr lang="en-GB" dirty="0" smtClean="0"/>
              <a:t>Greek </a:t>
            </a:r>
            <a:r>
              <a:rPr lang="en-GB" dirty="0" err="1" smtClean="0"/>
              <a:t>steréos</a:t>
            </a:r>
            <a:r>
              <a:rPr lang="en-GB" dirty="0" smtClean="0"/>
              <a:t> = rigid, fixed, solid</a:t>
            </a:r>
            <a:br>
              <a:rPr lang="en-GB" dirty="0" smtClean="0"/>
            </a:br>
            <a:r>
              <a:rPr lang="en-GB" dirty="0" smtClean="0"/>
              <a:t>and </a:t>
            </a:r>
            <a:r>
              <a:rPr lang="en-GB" dirty="0" err="1" smtClean="0"/>
              <a:t>týpos</a:t>
            </a:r>
            <a:r>
              <a:rPr lang="en-GB" dirty="0" smtClean="0"/>
              <a:t> = impression</a:t>
            </a:r>
          </a:p>
          <a:p>
            <a:r>
              <a:rPr lang="en-GB" dirty="0" smtClean="0"/>
              <a:t>A stereotype is a widespread assumption of particular characteristics belonging to a group of persons. They act as examples or models for this group and are rigid in terms of being valid for all and immovable.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27584" y="260648"/>
            <a:ext cx="6670558" cy="1143000"/>
          </a:xfrm>
        </p:spPr>
        <p:txBody>
          <a:bodyPr>
            <a:normAutofit fontScale="90000"/>
          </a:bodyPr>
          <a:lstStyle/>
          <a:p>
            <a:r>
              <a:rPr lang="en-GB" dirty="0" smtClean="0"/>
              <a:t>Characteristics of Stereotypes</a:t>
            </a:r>
            <a:endParaRPr lang="en-GB" dirty="0"/>
          </a:p>
        </p:txBody>
      </p:sp>
      <p:sp>
        <p:nvSpPr>
          <p:cNvPr id="3" name="Inhaltsplatzhalter 2"/>
          <p:cNvSpPr>
            <a:spLocks noGrp="1"/>
          </p:cNvSpPr>
          <p:nvPr>
            <p:ph type="body" idx="1"/>
          </p:nvPr>
        </p:nvSpPr>
        <p:spPr/>
        <p:txBody>
          <a:bodyPr>
            <a:normAutofit/>
          </a:bodyPr>
          <a:lstStyle/>
          <a:p>
            <a:r>
              <a:rPr lang="en-GB" sz="1100" dirty="0" smtClean="0"/>
              <a:t>They help us to make daily life in our complex world easier to understand and more manageable, as well as unburdening our cognitive system by creating order and giving us an overview of the world. </a:t>
            </a:r>
          </a:p>
          <a:p>
            <a:r>
              <a:rPr lang="en-GB" sz="1100" dirty="0" smtClean="0"/>
              <a:t>They do not need or no longer need to correspond to reality, however we continue to use them (e.g. “the French enjoy eating”)</a:t>
            </a:r>
          </a:p>
          <a:p>
            <a:r>
              <a:rPr lang="en-GB" sz="1100" dirty="0" smtClean="0"/>
              <a:t>They become strengthened through seeing and experience: “gender-typical” division of household tasks between mother and father, school books that portray the mother cooking and the father repairing the car, media sources that use stereotypes to increase profits (clearly defined fashion trends for women and for men, male heroes in action films)</a:t>
            </a:r>
          </a:p>
          <a:p>
            <a:r>
              <a:rPr lang="en-GB" sz="1100" dirty="0" smtClean="0"/>
              <a:t>They are fixed collective attributes with a predominantly emotional content, that are only to be found in their linguistic as well as visual representations </a:t>
            </a:r>
          </a:p>
          <a:p>
            <a:r>
              <a:rPr lang="en-GB" sz="1100" dirty="0" smtClean="0"/>
              <a:t>Since stereotypes concern very generalised notions, people are assigned certain characteristics solely on the basis of belonging to a particular group (men, women, people with physical or mental disabilities, people with certain cultural backgrounds, homosexuals….)</a:t>
            </a:r>
          </a:p>
          <a:p>
            <a:r>
              <a:rPr lang="en-GB" sz="1100" dirty="0" smtClean="0"/>
              <a:t>People belonging to higher social levels are assigned positive stereotypes, whereas people in lower social groupings are assigned more negative ones. </a:t>
            </a:r>
          </a:p>
          <a:p>
            <a:r>
              <a:rPr lang="en-GB" sz="1100" dirty="0" err="1" smtClean="0"/>
              <a:t>Autostereotypes</a:t>
            </a:r>
            <a:r>
              <a:rPr lang="en-GB" sz="1100" dirty="0" smtClean="0"/>
              <a:t>: the higher the group the more positive its assigned stereotypes will be viewed</a:t>
            </a:r>
          </a:p>
          <a:p>
            <a:r>
              <a:rPr lang="en-GB" sz="1100" dirty="0" err="1" smtClean="0"/>
              <a:t>Heterostereotypes</a:t>
            </a:r>
            <a:r>
              <a:rPr lang="en-GB" sz="1100" dirty="0" smtClean="0"/>
              <a:t>: other groups become lower and their assigned stereotypes are viewed more negatively</a:t>
            </a:r>
          </a:p>
          <a:p>
            <a:r>
              <a:rPr lang="en-GB" sz="1100" dirty="0" smtClean="0"/>
              <a:t>Dominant groups within a culture are assigned positive stereotypes (e.g. men in patriarchal systems). Thus hierarchies, inequality and injustice are created.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836712"/>
            <a:ext cx="7776864" cy="1143000"/>
          </a:xfrm>
        </p:spPr>
        <p:txBody>
          <a:bodyPr>
            <a:normAutofit fontScale="90000"/>
          </a:bodyPr>
          <a:lstStyle/>
          <a:p>
            <a:r>
              <a:rPr lang="en-GB" dirty="0" smtClean="0"/>
              <a:t>The impact of stereotypical assignment of characteristics </a:t>
            </a:r>
            <a:endParaRPr lang="en-GB" dirty="0"/>
          </a:p>
        </p:txBody>
      </p:sp>
      <p:sp>
        <p:nvSpPr>
          <p:cNvPr id="3" name="Inhaltsplatzhalter 2"/>
          <p:cNvSpPr>
            <a:spLocks noGrp="1"/>
          </p:cNvSpPr>
          <p:nvPr>
            <p:ph type="body" idx="1"/>
          </p:nvPr>
        </p:nvSpPr>
        <p:spPr>
          <a:xfrm>
            <a:off x="1115616" y="2276872"/>
            <a:ext cx="6670557" cy="4354694"/>
          </a:xfrm>
        </p:spPr>
        <p:txBody>
          <a:bodyPr>
            <a:normAutofit fontScale="77500" lnSpcReduction="20000"/>
          </a:bodyPr>
          <a:lstStyle/>
          <a:p>
            <a:r>
              <a:rPr lang="en-GB" dirty="0" smtClean="0"/>
              <a:t>Many other behavioural patterns and skills plus the potential that each person possesses remain undiscovered</a:t>
            </a:r>
          </a:p>
          <a:p>
            <a:r>
              <a:rPr lang="en-GB" dirty="0" smtClean="0"/>
              <a:t>The individual development of people is not recognised</a:t>
            </a:r>
          </a:p>
          <a:p>
            <a:r>
              <a:rPr lang="en-GB" dirty="0" smtClean="0"/>
              <a:t>Individuality expressed by members of other groups is treated as an “exception” </a:t>
            </a:r>
          </a:p>
          <a:p>
            <a:r>
              <a:rPr lang="en-GB" dirty="0" smtClean="0"/>
              <a:t>People are mistreated and discriminated against</a:t>
            </a:r>
          </a:p>
          <a:p>
            <a:r>
              <a:rPr lang="en-GB" dirty="0" smtClean="0"/>
              <a:t>Stereotypes create inequality, injustice and hierarchies</a:t>
            </a:r>
          </a:p>
          <a:p>
            <a:endParaRPr lang="de-AT" dirty="0" smtClean="0"/>
          </a:p>
          <a:p>
            <a:endParaRPr lang="de-A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3568" y="404664"/>
            <a:ext cx="6670558" cy="1143000"/>
          </a:xfrm>
        </p:spPr>
        <p:txBody>
          <a:bodyPr>
            <a:normAutofit fontScale="90000"/>
          </a:bodyPr>
          <a:lstStyle/>
          <a:p>
            <a:r>
              <a:rPr lang="en-GB" dirty="0" smtClean="0"/>
              <a:t>F</a:t>
            </a:r>
            <a:r>
              <a:rPr lang="en-GB" dirty="0" smtClean="0"/>
              <a:t>rom </a:t>
            </a:r>
            <a:r>
              <a:rPr lang="en-GB" dirty="0" smtClean="0"/>
              <a:t>Stereotype to Discrimination</a:t>
            </a:r>
            <a:endParaRPr lang="en-GB" dirty="0"/>
          </a:p>
        </p:txBody>
      </p:sp>
      <p:graphicFrame>
        <p:nvGraphicFramePr>
          <p:cNvPr id="4" name="Inhaltsplatzhalter 3"/>
          <p:cNvGraphicFramePr>
            <a:graphicFrameLocks noGrp="1"/>
          </p:cNvGraphicFramePr>
          <p:nvPr>
            <p:ph idx="4294967295"/>
            <p:extLst>
              <p:ext uri="{D42A27DB-BD31-4B8C-83A1-F6EECF244321}">
                <p14:modId xmlns:p14="http://schemas.microsoft.com/office/powerpoint/2010/main" xmlns="" val="1414862446"/>
              </p:ext>
            </p:extLst>
          </p:nvPr>
        </p:nvGraphicFramePr>
        <p:xfrm>
          <a:off x="611560" y="2348880"/>
          <a:ext cx="8229600" cy="341884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de-AT" dirty="0" smtClean="0"/>
                        <a:t>Term</a:t>
                      </a:r>
                      <a:endParaRPr lang="de-AT" dirty="0"/>
                    </a:p>
                  </a:txBody>
                  <a:tcPr/>
                </a:tc>
                <a:tc>
                  <a:txBody>
                    <a:bodyPr/>
                    <a:lstStyle/>
                    <a:p>
                      <a:r>
                        <a:rPr lang="de-AT" dirty="0" smtClean="0"/>
                        <a:t>Definition</a:t>
                      </a:r>
                      <a:endParaRPr lang="de-AT" dirty="0"/>
                    </a:p>
                  </a:txBody>
                  <a:tcPr/>
                </a:tc>
                <a:tc>
                  <a:txBody>
                    <a:bodyPr/>
                    <a:lstStyle/>
                    <a:p>
                      <a:r>
                        <a:rPr lang="de-AT" dirty="0" err="1" smtClean="0"/>
                        <a:t>Example</a:t>
                      </a:r>
                      <a:endParaRPr lang="de-AT" dirty="0"/>
                    </a:p>
                  </a:txBody>
                  <a:tcPr/>
                </a:tc>
              </a:tr>
              <a:tr h="370840">
                <a:tc>
                  <a:txBody>
                    <a:bodyPr/>
                    <a:lstStyle/>
                    <a:p>
                      <a:r>
                        <a:rPr lang="en-GB" sz="1800" kern="1200" noProof="0" dirty="0" smtClean="0">
                          <a:solidFill>
                            <a:schemeClr val="dk1"/>
                          </a:solidFill>
                          <a:latin typeface="+mn-lt"/>
                          <a:ea typeface="+mn-ea"/>
                          <a:cs typeface="+mn-cs"/>
                        </a:rPr>
                        <a:t>Stereotype</a:t>
                      </a:r>
                      <a:endParaRPr lang="en-GB" noProof="0" dirty="0"/>
                    </a:p>
                  </a:txBody>
                  <a:tcPr/>
                </a:tc>
                <a:tc>
                  <a:txBody>
                    <a:bodyPr/>
                    <a:lstStyle/>
                    <a:p>
                      <a:r>
                        <a:rPr lang="en-GB" sz="1800" kern="1200" noProof="0" dirty="0" smtClean="0">
                          <a:solidFill>
                            <a:schemeClr val="dk1"/>
                          </a:solidFill>
                          <a:latin typeface="+mn-lt"/>
                          <a:ea typeface="+mn-ea"/>
                          <a:cs typeface="+mn-cs"/>
                        </a:rPr>
                        <a:t>Belief</a:t>
                      </a:r>
                      <a:endParaRPr lang="en-GB" noProof="0" dirty="0"/>
                    </a:p>
                  </a:txBody>
                  <a:tcPr/>
                </a:tc>
                <a:tc>
                  <a:txBody>
                    <a:bodyPr/>
                    <a:lstStyle/>
                    <a:p>
                      <a:r>
                        <a:rPr lang="en-GB" sz="1400" kern="1200" noProof="0" dirty="0" smtClean="0">
                          <a:solidFill>
                            <a:schemeClr val="dk1"/>
                          </a:solidFill>
                          <a:latin typeface="+mn-lt"/>
                          <a:ea typeface="+mn-ea"/>
                          <a:cs typeface="+mn-cs"/>
                        </a:rPr>
                        <a:t>Michael believes that women are </a:t>
                      </a:r>
                      <a:r>
                        <a:rPr lang="en-GB" sz="1400" kern="1200" noProof="0" smtClean="0">
                          <a:solidFill>
                            <a:schemeClr val="dk1"/>
                          </a:solidFill>
                          <a:latin typeface="+mn-lt"/>
                          <a:ea typeface="+mn-ea"/>
                          <a:cs typeface="+mn-cs"/>
                        </a:rPr>
                        <a:t>not particularly </a:t>
                      </a:r>
                      <a:r>
                        <a:rPr lang="en-GB" sz="1400" kern="1200" noProof="0" dirty="0" smtClean="0">
                          <a:solidFill>
                            <a:schemeClr val="dk1"/>
                          </a:solidFill>
                          <a:latin typeface="+mn-lt"/>
                          <a:ea typeface="+mn-ea"/>
                          <a:cs typeface="+mn-cs"/>
                        </a:rPr>
                        <a:t>intelligent,</a:t>
                      </a:r>
                      <a:r>
                        <a:rPr lang="en-GB" sz="1400" kern="1200" baseline="0" noProof="0" dirty="0" smtClean="0">
                          <a:solidFill>
                            <a:schemeClr val="dk1"/>
                          </a:solidFill>
                          <a:latin typeface="+mn-lt"/>
                          <a:ea typeface="+mn-ea"/>
                          <a:cs typeface="+mn-cs"/>
                        </a:rPr>
                        <a:t> Joanna believes that men are not good with children</a:t>
                      </a:r>
                      <a:r>
                        <a:rPr lang="en-GB" sz="1400" kern="1200" noProof="0" dirty="0" smtClean="0">
                          <a:solidFill>
                            <a:schemeClr val="dk1"/>
                          </a:solidFill>
                          <a:latin typeface="+mn-lt"/>
                          <a:ea typeface="+mn-ea"/>
                          <a:cs typeface="+mn-cs"/>
                        </a:rPr>
                        <a:t>.</a:t>
                      </a:r>
                      <a:endParaRPr lang="en-GB" sz="1400" noProof="0" dirty="0"/>
                    </a:p>
                  </a:txBody>
                  <a:tcPr/>
                </a:tc>
              </a:tr>
              <a:tr h="370840">
                <a:tc>
                  <a:txBody>
                    <a:bodyPr/>
                    <a:lstStyle/>
                    <a:p>
                      <a:r>
                        <a:rPr lang="en-GB" sz="1800" kern="1200" noProof="0" dirty="0" smtClean="0">
                          <a:solidFill>
                            <a:schemeClr val="dk1"/>
                          </a:solidFill>
                          <a:latin typeface="+mn-lt"/>
                          <a:ea typeface="+mn-ea"/>
                          <a:cs typeface="+mn-cs"/>
                        </a:rPr>
                        <a:t>Prejudice</a:t>
                      </a:r>
                      <a:endParaRPr lang="en-GB" noProof="0" dirty="0"/>
                    </a:p>
                  </a:txBody>
                  <a:tcPr/>
                </a:tc>
                <a:tc>
                  <a:txBody>
                    <a:bodyPr/>
                    <a:lstStyle/>
                    <a:p>
                      <a:r>
                        <a:rPr lang="en-GB" sz="1800" kern="1200" noProof="0" dirty="0" smtClean="0">
                          <a:solidFill>
                            <a:schemeClr val="dk1"/>
                          </a:solidFill>
                          <a:latin typeface="+mn-lt"/>
                          <a:ea typeface="+mn-ea"/>
                          <a:cs typeface="+mn-cs"/>
                        </a:rPr>
                        <a:t>Attitude</a:t>
                      </a:r>
                      <a:endParaRPr lang="en-GB" noProof="0" dirty="0"/>
                    </a:p>
                  </a:txBody>
                  <a:tcPr/>
                </a:tc>
                <a:tc>
                  <a:txBody>
                    <a:bodyPr/>
                    <a:lstStyle/>
                    <a:p>
                      <a:r>
                        <a:rPr lang="en-GB" sz="1400" kern="1200" noProof="0" dirty="0" smtClean="0">
                          <a:solidFill>
                            <a:schemeClr val="dk1"/>
                          </a:solidFill>
                          <a:latin typeface="+mn-lt"/>
                          <a:ea typeface="+mn-ea"/>
                          <a:cs typeface="+mn-cs"/>
                        </a:rPr>
                        <a:t>Michael has a negative attitude towards female lawyers, Joanna has a negative</a:t>
                      </a:r>
                      <a:r>
                        <a:rPr lang="en-GB" sz="1400" kern="1200" baseline="0" noProof="0" dirty="0" smtClean="0">
                          <a:solidFill>
                            <a:schemeClr val="dk1"/>
                          </a:solidFill>
                          <a:latin typeface="+mn-lt"/>
                          <a:ea typeface="+mn-ea"/>
                          <a:cs typeface="+mn-cs"/>
                        </a:rPr>
                        <a:t> attitude towards male nursery school teachers</a:t>
                      </a:r>
                      <a:r>
                        <a:rPr lang="en-GB" sz="1400" kern="1200" noProof="0" dirty="0" smtClean="0">
                          <a:solidFill>
                            <a:schemeClr val="dk1"/>
                          </a:solidFill>
                          <a:latin typeface="+mn-lt"/>
                          <a:ea typeface="+mn-ea"/>
                          <a:cs typeface="+mn-cs"/>
                        </a:rPr>
                        <a:t>.</a:t>
                      </a:r>
                      <a:endParaRPr lang="en-GB" sz="1400" noProof="0" dirty="0"/>
                    </a:p>
                  </a:txBody>
                  <a:tcPr/>
                </a:tc>
              </a:tr>
              <a:tr h="370840">
                <a:tc>
                  <a:txBody>
                    <a:bodyPr/>
                    <a:lstStyle/>
                    <a:p>
                      <a:r>
                        <a:rPr lang="en-GB" sz="1800" kern="1200" noProof="0" dirty="0" smtClean="0">
                          <a:solidFill>
                            <a:schemeClr val="dk1"/>
                          </a:solidFill>
                          <a:latin typeface="+mn-lt"/>
                          <a:ea typeface="+mn-ea"/>
                          <a:cs typeface="+mn-cs"/>
                        </a:rPr>
                        <a:t>Discrimination</a:t>
                      </a:r>
                      <a:endParaRPr lang="en-GB" noProof="0" dirty="0"/>
                    </a:p>
                  </a:txBody>
                  <a:tcPr/>
                </a:tc>
                <a:tc>
                  <a:txBody>
                    <a:bodyPr/>
                    <a:lstStyle/>
                    <a:p>
                      <a:r>
                        <a:rPr lang="en-GB" sz="1800" kern="1200" noProof="0" dirty="0" smtClean="0">
                          <a:solidFill>
                            <a:schemeClr val="dk1"/>
                          </a:solidFill>
                          <a:latin typeface="+mn-lt"/>
                          <a:ea typeface="+mn-ea"/>
                          <a:cs typeface="+mn-cs"/>
                        </a:rPr>
                        <a:t>Behaviour</a:t>
                      </a:r>
                      <a:endParaRPr lang="en-GB" noProof="0" dirty="0"/>
                    </a:p>
                  </a:txBody>
                  <a:tcPr/>
                </a:tc>
                <a:tc>
                  <a:txBody>
                    <a:bodyPr/>
                    <a:lstStyle/>
                    <a:p>
                      <a:r>
                        <a:rPr lang="en-GB" sz="1400" kern="1200" noProof="0" dirty="0" smtClean="0">
                          <a:solidFill>
                            <a:schemeClr val="dk1"/>
                          </a:solidFill>
                          <a:latin typeface="+mn-lt"/>
                          <a:ea typeface="+mn-ea"/>
                          <a:cs typeface="+mn-cs"/>
                        </a:rPr>
                        <a:t>Michael would never employ</a:t>
                      </a:r>
                      <a:r>
                        <a:rPr lang="en-GB" sz="1400" kern="1200" baseline="0" noProof="0" dirty="0" smtClean="0">
                          <a:solidFill>
                            <a:schemeClr val="dk1"/>
                          </a:solidFill>
                          <a:latin typeface="+mn-lt"/>
                          <a:ea typeface="+mn-ea"/>
                          <a:cs typeface="+mn-cs"/>
                        </a:rPr>
                        <a:t> a female lawyer, Joanna would never send her children to a nursery school with male teaching staff</a:t>
                      </a:r>
                      <a:r>
                        <a:rPr lang="en-GB" sz="1400" kern="1200" noProof="0" dirty="0" smtClean="0">
                          <a:solidFill>
                            <a:schemeClr val="dk1"/>
                          </a:solidFill>
                          <a:latin typeface="+mn-lt"/>
                          <a:ea typeface="+mn-ea"/>
                          <a:cs typeface="+mn-cs"/>
                        </a:rPr>
                        <a:t>.</a:t>
                      </a:r>
                      <a:endParaRPr lang="en-GB" sz="1400" noProof="0" dirty="0"/>
                    </a:p>
                  </a:txBody>
                  <a:tcPr/>
                </a:tc>
              </a:tr>
            </a:tbl>
          </a:graphicData>
        </a:graphic>
      </p:graphicFrame>
    </p:spTree>
  </p:cSld>
  <p:clrMapOvr>
    <a:masterClrMapping/>
  </p:clrMapOvr>
</p:sld>
</file>

<file path=ppt/theme/theme1.xml><?xml version="1.0" encoding="utf-8"?>
<a:theme xmlns:a="http://schemas.openxmlformats.org/drawingml/2006/main" name="1_OpenPROF">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414</Words>
  <Application>Microsoft Office PowerPoint</Application>
  <PresentationFormat>Bildschirmpräsentation (4:3)</PresentationFormat>
  <Paragraphs>34</Paragraphs>
  <Slides>5</Slides>
  <Notes>0</Notes>
  <HiddenSlides>0</HiddenSlides>
  <MMClips>0</MMClips>
  <ScaleCrop>false</ScaleCrop>
  <HeadingPairs>
    <vt:vector size="4" baseType="variant">
      <vt:variant>
        <vt:lpstr>Design</vt:lpstr>
      </vt:variant>
      <vt:variant>
        <vt:i4>1</vt:i4>
      </vt:variant>
      <vt:variant>
        <vt:lpstr>Folientitel</vt:lpstr>
      </vt:variant>
      <vt:variant>
        <vt:i4>5</vt:i4>
      </vt:variant>
    </vt:vector>
  </HeadingPairs>
  <TitlesOfParts>
    <vt:vector size="6" baseType="lpstr">
      <vt:lpstr>1_OpenPROF</vt:lpstr>
      <vt:lpstr> Diversity:  from Stereotype to Discrimination  </vt:lpstr>
      <vt:lpstr>What is a Stereotype?</vt:lpstr>
      <vt:lpstr>Characteristics of Stereotypes</vt:lpstr>
      <vt:lpstr>The impact of stereotypical assignment of characteristics </vt:lpstr>
      <vt:lpstr>From Stereotype to Discrimination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Vom  Stereotyp zur Diskriminierung</dc:title>
  <dc:creator>Gabi Metz</dc:creator>
  <cp:lastModifiedBy>Veronika Rechberger</cp:lastModifiedBy>
  <cp:revision>30</cp:revision>
  <dcterms:created xsi:type="dcterms:W3CDTF">2016-05-30T14:52:52Z</dcterms:created>
  <dcterms:modified xsi:type="dcterms:W3CDTF">2016-06-29T11:50:16Z</dcterms:modified>
</cp:coreProperties>
</file>