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Diversity Management and Equal Opportunities</a:t>
            </a:r>
            <a:endParaRPr lang="en-GB" dirty="0"/>
          </a:p>
        </p:txBody>
      </p:sp>
      <p:sp>
        <p:nvSpPr>
          <p:cNvPr id="3" name="Untertitel 2"/>
          <p:cNvSpPr>
            <a:spLocks noGrp="1"/>
          </p:cNvSpPr>
          <p:nvPr>
            <p:ph type="subTitle" idx="1"/>
          </p:nvPr>
        </p:nvSpPr>
        <p:spPr>
          <a:xfrm>
            <a:off x="1141999" y="3933056"/>
            <a:ext cx="6630400" cy="1861758"/>
          </a:xfrm>
        </p:spPr>
        <p:txBody>
          <a:bodyPr/>
          <a:lstStyle/>
          <a:p>
            <a:r>
              <a:rPr lang="de-DE" b="1" dirty="0" smtClean="0">
                <a:solidFill>
                  <a:schemeClr val="bg1">
                    <a:lumMod val="65000"/>
                  </a:schemeClr>
                </a:solidFill>
              </a:rPr>
              <a:t>Sex </a:t>
            </a:r>
            <a:r>
              <a:rPr lang="de-DE" b="1" dirty="0" err="1" smtClean="0">
                <a:solidFill>
                  <a:schemeClr val="bg1">
                    <a:lumMod val="65000"/>
                  </a:schemeClr>
                </a:solidFill>
              </a:rPr>
              <a:t>and</a:t>
            </a:r>
            <a:r>
              <a:rPr lang="de-DE" b="1" dirty="0" smtClean="0">
                <a:solidFill>
                  <a:schemeClr val="bg1">
                    <a:lumMod val="65000"/>
                  </a:schemeClr>
                </a:solidFill>
              </a:rPr>
              <a:t> Gender</a:t>
            </a:r>
            <a:endParaRPr lang="de-DE" b="1" dirty="0">
              <a:solidFill>
                <a:schemeClr val="bg1">
                  <a:lumMod val="6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548680"/>
            <a:ext cx="6670558" cy="1143000"/>
          </a:xfrm>
        </p:spPr>
        <p:txBody>
          <a:bodyPr/>
          <a:lstStyle/>
          <a:p>
            <a:r>
              <a:rPr lang="de-DE" dirty="0" smtClean="0"/>
              <a:t>Sex </a:t>
            </a:r>
            <a:r>
              <a:rPr lang="de-DE" dirty="0" err="1" smtClean="0"/>
              <a:t>and</a:t>
            </a:r>
            <a:r>
              <a:rPr lang="de-DE" dirty="0" smtClean="0"/>
              <a:t> Gender</a:t>
            </a:r>
            <a:endParaRPr lang="de-DE" dirty="0"/>
          </a:p>
        </p:txBody>
      </p:sp>
      <p:sp>
        <p:nvSpPr>
          <p:cNvPr id="3" name="Inhaltsplatzhalter 2"/>
          <p:cNvSpPr>
            <a:spLocks noGrp="1"/>
          </p:cNvSpPr>
          <p:nvPr>
            <p:ph type="body" idx="1"/>
          </p:nvPr>
        </p:nvSpPr>
        <p:spPr>
          <a:xfrm>
            <a:off x="1187624" y="2332037"/>
            <a:ext cx="3353801" cy="4525963"/>
          </a:xfrm>
        </p:spPr>
        <p:txBody>
          <a:bodyPr/>
          <a:lstStyle/>
          <a:p>
            <a:pPr>
              <a:buNone/>
            </a:pPr>
            <a:r>
              <a:rPr lang="en-GB" b="1" noProof="1" smtClean="0"/>
              <a:t>“Sex”</a:t>
            </a:r>
            <a:endParaRPr lang="en-GB" noProof="1" smtClean="0"/>
          </a:p>
          <a:p>
            <a:r>
              <a:rPr lang="en-GB" noProof="1" smtClean="0"/>
              <a:t>Biological </a:t>
            </a:r>
          </a:p>
          <a:p>
            <a:r>
              <a:rPr lang="en-GB" noProof="1" smtClean="0"/>
              <a:t>Determined by external and internal bodily characteristics</a:t>
            </a:r>
            <a:endParaRPr lang="en-GB" noProof="1"/>
          </a:p>
        </p:txBody>
      </p:sp>
      <p:sp>
        <p:nvSpPr>
          <p:cNvPr id="4" name="Inhaltsplatzhalter 3"/>
          <p:cNvSpPr>
            <a:spLocks noGrp="1"/>
          </p:cNvSpPr>
          <p:nvPr>
            <p:ph type="body" idx="2"/>
          </p:nvPr>
        </p:nvSpPr>
        <p:spPr>
          <a:xfrm>
            <a:off x="4644008" y="2332037"/>
            <a:ext cx="3164356" cy="4525963"/>
          </a:xfrm>
        </p:spPr>
        <p:txBody>
          <a:bodyPr/>
          <a:lstStyle/>
          <a:p>
            <a:pPr>
              <a:buNone/>
            </a:pPr>
            <a:r>
              <a:rPr lang="en-GB" b="1" dirty="0" smtClean="0"/>
              <a:t>“Gender</a:t>
            </a:r>
            <a:r>
              <a:rPr lang="en-GB" dirty="0" smtClean="0"/>
              <a:t>”</a:t>
            </a:r>
          </a:p>
          <a:p>
            <a:r>
              <a:rPr lang="en-GB" dirty="0" smtClean="0"/>
              <a:t>Cultural / social </a:t>
            </a:r>
          </a:p>
          <a:p>
            <a:r>
              <a:rPr lang="en-GB" dirty="0" smtClean="0"/>
              <a:t>Through upbringing and socialisation  </a:t>
            </a:r>
          </a:p>
          <a:p>
            <a:r>
              <a:rPr lang="en-GB" dirty="0" smtClean="0"/>
              <a:t>Acquired gender</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548680"/>
            <a:ext cx="6670558" cy="1143000"/>
          </a:xfrm>
        </p:spPr>
        <p:txBody>
          <a:bodyPr>
            <a:noAutofit/>
          </a:bodyPr>
          <a:lstStyle/>
          <a:p>
            <a:r>
              <a:rPr lang="en-GB" sz="2800" dirty="0" smtClean="0"/>
              <a:t>Gender dichotomy</a:t>
            </a:r>
            <a:br>
              <a:rPr lang="en-GB" sz="2800" dirty="0" smtClean="0"/>
            </a:br>
            <a:r>
              <a:rPr lang="en-GB" sz="2800" dirty="0" smtClean="0"/>
              <a:t>along gender-related stereotypes </a:t>
            </a:r>
            <a:br>
              <a:rPr lang="en-GB" sz="2800" dirty="0" smtClean="0"/>
            </a:br>
            <a:r>
              <a:rPr lang="en-GB" sz="2800" dirty="0" smtClean="0"/>
              <a:t>without taking account of gender</a:t>
            </a:r>
            <a:endParaRPr lang="en-GB" sz="2800" dirty="0"/>
          </a:p>
        </p:txBody>
      </p:sp>
      <p:sp>
        <p:nvSpPr>
          <p:cNvPr id="3" name="Textplatzhalter 2"/>
          <p:cNvSpPr>
            <a:spLocks noGrp="1"/>
          </p:cNvSpPr>
          <p:nvPr>
            <p:ph type="body" idx="1"/>
          </p:nvPr>
        </p:nvSpPr>
        <p:spPr>
          <a:xfrm>
            <a:off x="1547664" y="2060848"/>
            <a:ext cx="1522512" cy="639762"/>
          </a:xfrm>
        </p:spPr>
        <p:txBody>
          <a:bodyPr/>
          <a:lstStyle/>
          <a:p>
            <a:r>
              <a:rPr lang="de-DE" dirty="0" smtClean="0"/>
              <a:t>Man</a:t>
            </a:r>
            <a:endParaRPr lang="de-DE" dirty="0"/>
          </a:p>
        </p:txBody>
      </p:sp>
      <p:sp>
        <p:nvSpPr>
          <p:cNvPr id="5" name="Textplatzhalter 4"/>
          <p:cNvSpPr>
            <a:spLocks noGrp="1"/>
          </p:cNvSpPr>
          <p:nvPr>
            <p:ph type="body" idx="2"/>
          </p:nvPr>
        </p:nvSpPr>
        <p:spPr>
          <a:xfrm>
            <a:off x="4860032" y="2204864"/>
            <a:ext cx="4040187" cy="432048"/>
          </a:xfrm>
        </p:spPr>
        <p:txBody>
          <a:bodyPr/>
          <a:lstStyle/>
          <a:p>
            <a:pPr>
              <a:buNone/>
            </a:pPr>
            <a:r>
              <a:rPr lang="en-GB" b="1" dirty="0" smtClean="0"/>
              <a:t>Woman</a:t>
            </a:r>
            <a:endParaRPr lang="en-GB" b="1" dirty="0"/>
          </a:p>
        </p:txBody>
      </p:sp>
      <p:sp>
        <p:nvSpPr>
          <p:cNvPr id="4" name="Inhaltsplatzhalter 3"/>
          <p:cNvSpPr>
            <a:spLocks noGrp="1"/>
          </p:cNvSpPr>
          <p:nvPr>
            <p:ph type="body" idx="3"/>
          </p:nvPr>
        </p:nvSpPr>
        <p:spPr>
          <a:xfrm>
            <a:off x="1547664" y="2780928"/>
            <a:ext cx="2808312" cy="3024336"/>
          </a:xfrm>
        </p:spPr>
        <p:txBody>
          <a:bodyPr/>
          <a:lstStyle/>
          <a:p>
            <a:pPr marL="342900" indent="-139700">
              <a:buFont typeface="Arial"/>
              <a:buChar char="•"/>
            </a:pPr>
            <a:r>
              <a:rPr lang="en-GB" b="0" dirty="0" smtClean="0"/>
              <a:t>Outdoor</a:t>
            </a:r>
          </a:p>
          <a:p>
            <a:pPr marL="342900" indent="-139700">
              <a:buFont typeface="Arial"/>
              <a:buChar char="•"/>
            </a:pPr>
            <a:r>
              <a:rPr lang="en-GB" b="0" dirty="0" smtClean="0"/>
              <a:t>Public</a:t>
            </a:r>
          </a:p>
          <a:p>
            <a:pPr marL="342900" indent="-139700">
              <a:buFont typeface="Arial"/>
              <a:buChar char="•"/>
            </a:pPr>
            <a:r>
              <a:rPr lang="en-GB" b="0" dirty="0" smtClean="0"/>
              <a:t>Culture</a:t>
            </a:r>
          </a:p>
          <a:p>
            <a:pPr marL="342900" indent="-139700">
              <a:buFont typeface="Arial"/>
              <a:buChar char="•"/>
            </a:pPr>
            <a:r>
              <a:rPr lang="en-GB" b="0" dirty="0" smtClean="0"/>
              <a:t>Technology</a:t>
            </a:r>
          </a:p>
          <a:p>
            <a:pPr marL="342900" indent="-139700">
              <a:buFont typeface="Arial"/>
              <a:buChar char="•"/>
            </a:pPr>
            <a:r>
              <a:rPr lang="en-GB" b="0" dirty="0" smtClean="0"/>
              <a:t>Rationality</a:t>
            </a:r>
          </a:p>
          <a:p>
            <a:pPr marL="342900" indent="-139700">
              <a:buFont typeface="Arial"/>
              <a:buChar char="•"/>
            </a:pPr>
            <a:r>
              <a:rPr lang="en-GB" b="0" dirty="0" smtClean="0"/>
              <a:t>Calculated</a:t>
            </a:r>
          </a:p>
          <a:p>
            <a:pPr marL="342900" indent="-139700">
              <a:buFont typeface="Arial"/>
              <a:buChar char="•"/>
            </a:pPr>
            <a:r>
              <a:rPr lang="en-GB" b="0" dirty="0" smtClean="0"/>
              <a:t>Intellectual</a:t>
            </a:r>
          </a:p>
          <a:p>
            <a:pPr marL="342900" indent="-139700">
              <a:buFont typeface="Arial"/>
              <a:buChar char="•"/>
            </a:pPr>
            <a:r>
              <a:rPr lang="en-GB" b="0" dirty="0" smtClean="0"/>
              <a:t>Individualism</a:t>
            </a:r>
            <a:endParaRPr lang="en-GB" b="0" dirty="0"/>
          </a:p>
        </p:txBody>
      </p:sp>
      <p:sp>
        <p:nvSpPr>
          <p:cNvPr id="6" name="Inhaltsplatzhalter 5"/>
          <p:cNvSpPr>
            <a:spLocks noGrp="1"/>
          </p:cNvSpPr>
          <p:nvPr>
            <p:ph type="body" idx="4"/>
          </p:nvPr>
        </p:nvSpPr>
        <p:spPr>
          <a:xfrm>
            <a:off x="5220072" y="2708920"/>
            <a:ext cx="2303239" cy="3126333"/>
          </a:xfrm>
        </p:spPr>
        <p:txBody>
          <a:bodyPr/>
          <a:lstStyle/>
          <a:p>
            <a:r>
              <a:rPr lang="en-GB" dirty="0" smtClean="0"/>
              <a:t>Indoor</a:t>
            </a:r>
          </a:p>
          <a:p>
            <a:r>
              <a:rPr lang="en-GB" dirty="0" smtClean="0"/>
              <a:t>Private</a:t>
            </a:r>
          </a:p>
          <a:p>
            <a:r>
              <a:rPr lang="en-GB" dirty="0" smtClean="0"/>
              <a:t>Nature</a:t>
            </a:r>
          </a:p>
          <a:p>
            <a:r>
              <a:rPr lang="en-GB" dirty="0" smtClean="0"/>
              <a:t>Social</a:t>
            </a:r>
          </a:p>
          <a:p>
            <a:r>
              <a:rPr lang="en-GB" dirty="0" smtClean="0"/>
              <a:t>Irrationality</a:t>
            </a:r>
          </a:p>
          <a:p>
            <a:r>
              <a:rPr lang="en-GB" dirty="0" smtClean="0"/>
              <a:t>Emotional</a:t>
            </a:r>
          </a:p>
          <a:p>
            <a:r>
              <a:rPr lang="en-GB" dirty="0" smtClean="0"/>
              <a:t>Materialism</a:t>
            </a:r>
          </a:p>
          <a:p>
            <a:r>
              <a:rPr lang="en-GB" dirty="0" smtClean="0"/>
              <a:t>Collective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92696"/>
            <a:ext cx="6670558" cy="1143000"/>
          </a:xfrm>
        </p:spPr>
        <p:txBody>
          <a:bodyPr>
            <a:normAutofit fontScale="90000"/>
          </a:bodyPr>
          <a:lstStyle/>
          <a:p>
            <a:r>
              <a:rPr lang="en-GB" sz="4000" dirty="0" smtClean="0"/>
              <a:t>Assignment of roles/Stereotypes</a:t>
            </a:r>
            <a:r>
              <a:rPr lang="de-DE" dirty="0" smtClean="0"/>
              <a:t/>
            </a:r>
            <a:br>
              <a:rPr lang="de-DE" dirty="0" smtClean="0"/>
            </a:br>
            <a:r>
              <a:rPr lang="de-DE" sz="2000" i="1" dirty="0" smtClean="0"/>
              <a:t>(Diem/Wille 1994)</a:t>
            </a:r>
            <a:endParaRPr lang="de-DE" sz="2000" i="1" dirty="0"/>
          </a:p>
        </p:txBody>
      </p:sp>
      <p:sp>
        <p:nvSpPr>
          <p:cNvPr id="3" name="Inhaltsplatzhalter 2"/>
          <p:cNvSpPr>
            <a:spLocks noGrp="1"/>
          </p:cNvSpPr>
          <p:nvPr>
            <p:ph type="body" idx="1"/>
          </p:nvPr>
        </p:nvSpPr>
        <p:spPr>
          <a:xfrm>
            <a:off x="467544" y="2564904"/>
            <a:ext cx="4464496" cy="2553147"/>
          </a:xfrm>
        </p:spPr>
        <p:txBody>
          <a:bodyPr/>
          <a:lstStyle/>
          <a:p>
            <a:r>
              <a:rPr lang="en-GB" sz="2300" dirty="0" smtClean="0"/>
              <a:t>HE is dynamic …</a:t>
            </a:r>
          </a:p>
          <a:p>
            <a:r>
              <a:rPr lang="en-GB" sz="2300" dirty="0" smtClean="0"/>
              <a:t>HE is conscientious …</a:t>
            </a:r>
          </a:p>
          <a:p>
            <a:r>
              <a:rPr lang="en-GB" sz="2300" dirty="0" smtClean="0"/>
              <a:t>HE is steadfast …</a:t>
            </a:r>
          </a:p>
          <a:p>
            <a:r>
              <a:rPr lang="en-GB" sz="2300" dirty="0" smtClean="0"/>
              <a:t>HE makes wise decisions …</a:t>
            </a:r>
          </a:p>
          <a:p>
            <a:r>
              <a:rPr lang="en-GB" sz="2300" dirty="0" smtClean="0"/>
              <a:t>HE exercises authority …</a:t>
            </a:r>
          </a:p>
          <a:p>
            <a:r>
              <a:rPr lang="en-GB" sz="2300" dirty="0" smtClean="0"/>
              <a:t>HE is discrete …</a:t>
            </a:r>
          </a:p>
          <a:p>
            <a:pPr>
              <a:buNone/>
            </a:pPr>
            <a:endParaRPr lang="de-DE" dirty="0"/>
          </a:p>
        </p:txBody>
      </p:sp>
      <p:sp>
        <p:nvSpPr>
          <p:cNvPr id="4" name="Inhaltsplatzhalter 3"/>
          <p:cNvSpPr>
            <a:spLocks noGrp="1"/>
          </p:cNvSpPr>
          <p:nvPr>
            <p:ph type="body" idx="2"/>
          </p:nvPr>
        </p:nvSpPr>
        <p:spPr>
          <a:xfrm>
            <a:off x="4572000" y="2564904"/>
            <a:ext cx="4680520" cy="3805883"/>
          </a:xfrm>
        </p:spPr>
        <p:txBody>
          <a:bodyPr/>
          <a:lstStyle/>
          <a:p>
            <a:r>
              <a:rPr lang="en-GB" sz="2300" dirty="0" smtClean="0"/>
              <a:t>… SHE is aggressive</a:t>
            </a:r>
          </a:p>
          <a:p>
            <a:r>
              <a:rPr lang="en-GB" sz="2300" dirty="0" smtClean="0"/>
              <a:t>… SHE is pedantic</a:t>
            </a:r>
          </a:p>
          <a:p>
            <a:r>
              <a:rPr lang="en-GB" sz="2300" dirty="0" smtClean="0"/>
              <a:t>… SHE is stubborn</a:t>
            </a:r>
          </a:p>
          <a:p>
            <a:r>
              <a:rPr lang="en-GB" sz="2300" dirty="0" smtClean="0"/>
              <a:t>… SHE reveals her prejudices</a:t>
            </a:r>
          </a:p>
          <a:p>
            <a:r>
              <a:rPr lang="en-GB" sz="2300" dirty="0" smtClean="0"/>
              <a:t>… SHE is bossy</a:t>
            </a:r>
          </a:p>
          <a:p>
            <a:r>
              <a:rPr lang="en-GB" sz="2300" dirty="0" smtClean="0"/>
              <a:t>… </a:t>
            </a:r>
            <a:r>
              <a:rPr lang="en-GB" sz="2300" dirty="0" smtClean="0"/>
              <a:t>SHE has secrets</a:t>
            </a:r>
          </a:p>
          <a:p>
            <a:pPr>
              <a:buNone/>
            </a:pPr>
            <a:endParaRPr lang="de-DE"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908720"/>
            <a:ext cx="8229600" cy="1143000"/>
          </a:xfrm>
        </p:spPr>
        <p:txBody>
          <a:bodyPr>
            <a:normAutofit/>
          </a:bodyPr>
          <a:lstStyle/>
          <a:p>
            <a:r>
              <a:rPr lang="en-GB" sz="3100" dirty="0" smtClean="0"/>
              <a:t>“One is not born a woman, but becomes one”</a:t>
            </a:r>
            <a:r>
              <a:rPr lang="en-GB" sz="4000" dirty="0" smtClean="0"/>
              <a:t/>
            </a:r>
            <a:br>
              <a:rPr lang="en-GB" sz="4000" dirty="0" smtClean="0"/>
            </a:br>
            <a:r>
              <a:rPr lang="en-GB" sz="2000" dirty="0" smtClean="0"/>
              <a:t>(Simone de Beauvoir)</a:t>
            </a:r>
            <a:endParaRPr lang="en-GB" sz="2000" dirty="0"/>
          </a:p>
        </p:txBody>
      </p:sp>
      <p:sp>
        <p:nvSpPr>
          <p:cNvPr id="3" name="Inhaltsplatzhalter 2"/>
          <p:cNvSpPr>
            <a:spLocks noGrp="1"/>
          </p:cNvSpPr>
          <p:nvPr>
            <p:ph type="body" idx="1"/>
          </p:nvPr>
        </p:nvSpPr>
        <p:spPr>
          <a:xfrm>
            <a:off x="1115616" y="2204864"/>
            <a:ext cx="6670557" cy="4110070"/>
          </a:xfrm>
        </p:spPr>
        <p:txBody>
          <a:bodyPr>
            <a:normAutofit fontScale="62500" lnSpcReduction="20000"/>
          </a:bodyPr>
          <a:lstStyle/>
          <a:p>
            <a:pPr indent="0">
              <a:spcBef>
                <a:spcPts val="1200"/>
              </a:spcBef>
              <a:buNone/>
            </a:pPr>
            <a:r>
              <a:rPr lang="en-GB" dirty="0" smtClean="0"/>
              <a:t>During the Enlightenment at the turn of the 18</a:t>
            </a:r>
            <a:r>
              <a:rPr lang="en-GB" baseline="30000" dirty="0" smtClean="0"/>
              <a:t>th</a:t>
            </a:r>
            <a:r>
              <a:rPr lang="en-GB" dirty="0" smtClean="0"/>
              <a:t> Century the “natural characteristics” of women and men were “discovered” (=Naturalism)</a:t>
            </a:r>
          </a:p>
          <a:p>
            <a:pPr indent="0">
              <a:spcBef>
                <a:spcPts val="1200"/>
              </a:spcBef>
              <a:buNone/>
            </a:pPr>
            <a:r>
              <a:rPr lang="en-GB" b="1" dirty="0" smtClean="0"/>
              <a:t>The </a:t>
            </a:r>
            <a:r>
              <a:rPr lang="en-GB" b="1" dirty="0" smtClean="0"/>
              <a:t>nature of a boy needs to be fundamentally differentiated from that of a girl, said Rousseau, meaning thereby that boys and girls should be brought up differently. </a:t>
            </a:r>
            <a:r>
              <a:rPr lang="en-GB" dirty="0" smtClean="0"/>
              <a:t>The boy requires to develop his concept of “self”, making him a free being, free from “female effeminacy”, so that he develops into a man who does not bow down to any authority. The girl on the other hand is created to please the man and yield to him. She is required to be modest, attentive and restrained, and be educated in being appropriately subservient.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476672"/>
            <a:ext cx="6670558" cy="1143000"/>
          </a:xfrm>
        </p:spPr>
        <p:txBody>
          <a:bodyPr>
            <a:normAutofit/>
          </a:bodyPr>
          <a:lstStyle/>
          <a:p>
            <a:r>
              <a:rPr lang="en-GB" sz="4000" dirty="0" smtClean="0"/>
              <a:t>Gender relations</a:t>
            </a:r>
            <a:r>
              <a:rPr lang="en-GB" dirty="0" smtClean="0"/>
              <a:t/>
            </a:r>
            <a:br>
              <a:rPr lang="en-GB" dirty="0" smtClean="0"/>
            </a:br>
            <a:r>
              <a:rPr lang="de-DE" sz="2000" i="1" dirty="0" smtClean="0"/>
              <a:t>(Becker-Schmidt/Knapp 1995)</a:t>
            </a:r>
            <a:endParaRPr lang="de-DE" sz="2000" i="1" dirty="0"/>
          </a:p>
        </p:txBody>
      </p:sp>
      <p:sp>
        <p:nvSpPr>
          <p:cNvPr id="3" name="Inhaltsplatzhalter 2"/>
          <p:cNvSpPr>
            <a:spLocks noGrp="1"/>
          </p:cNvSpPr>
          <p:nvPr>
            <p:ph type="body" idx="1"/>
          </p:nvPr>
        </p:nvSpPr>
        <p:spPr>
          <a:xfrm>
            <a:off x="1141999" y="2060848"/>
            <a:ext cx="6670557" cy="3894046"/>
          </a:xfrm>
        </p:spPr>
        <p:txBody>
          <a:bodyPr>
            <a:normAutofit/>
          </a:bodyPr>
          <a:lstStyle/>
          <a:p>
            <a:pPr>
              <a:buNone/>
            </a:pPr>
            <a:r>
              <a:rPr lang="en-GB" dirty="0" smtClean="0"/>
              <a:t>“</a:t>
            </a:r>
            <a:r>
              <a:rPr lang="en-GB" sz="2400" b="1" dirty="0" smtClean="0"/>
              <a:t>Gender relations</a:t>
            </a:r>
            <a:r>
              <a:rPr lang="en-GB" sz="2400" dirty="0" smtClean="0"/>
              <a:t>” refers to the way in which relations between men and women in specific historic constellations are socially organised and institutionalised. They are created and cemented through daily life, so that as a result of thoughtlessness and habit there is a real potency and inertia behind gender-specific inequalities. </a:t>
            </a:r>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620688"/>
            <a:ext cx="6670558" cy="1143000"/>
          </a:xfrm>
        </p:spPr>
        <p:txBody>
          <a:bodyPr>
            <a:noAutofit/>
          </a:bodyPr>
          <a:lstStyle/>
          <a:p>
            <a:r>
              <a:rPr lang="en-GB" sz="3200" dirty="0" smtClean="0"/>
              <a:t>Hegemony/Sexism/Discrimination</a:t>
            </a:r>
            <a:endParaRPr lang="en-GB" sz="3200" dirty="0"/>
          </a:p>
        </p:txBody>
      </p:sp>
      <p:sp>
        <p:nvSpPr>
          <p:cNvPr id="3" name="Inhaltsplatzhalter 2"/>
          <p:cNvSpPr>
            <a:spLocks noGrp="1"/>
          </p:cNvSpPr>
          <p:nvPr>
            <p:ph type="body" idx="1"/>
          </p:nvPr>
        </p:nvSpPr>
        <p:spPr>
          <a:xfrm>
            <a:off x="1115616" y="1988840"/>
            <a:ext cx="6958393" cy="3461998"/>
          </a:xfrm>
        </p:spPr>
        <p:txBody>
          <a:bodyPr>
            <a:normAutofit fontScale="85000" lnSpcReduction="10000"/>
          </a:bodyPr>
          <a:lstStyle/>
          <a:p>
            <a:r>
              <a:rPr lang="en-GB" dirty="0" smtClean="0"/>
              <a:t>Throughout history patriarchal thinking as well as patriarchal systems have strengthened gender hierarchies in favour of men.  </a:t>
            </a:r>
          </a:p>
          <a:p>
            <a:r>
              <a:rPr lang="en-GB" dirty="0" smtClean="0"/>
              <a:t>Hegemonial systems exclude women systematically from positions which are reserved for men through the assignment of specific capabilities and skills</a:t>
            </a:r>
            <a:r>
              <a:rPr lang="de-DE" dirty="0" smtClean="0"/>
              <a:t>.  </a:t>
            </a:r>
            <a:endParaRPr lang="de-DE" dirty="0"/>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347</Words>
  <Application>Microsoft Office PowerPoint</Application>
  <PresentationFormat>Bildschirmpräsentation (4:3)</PresentationFormat>
  <Paragraphs>50</Paragraphs>
  <Slides>7</Slides>
  <Notes>0</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2_OpenPROF</vt:lpstr>
      <vt:lpstr>Diversity Management and Equal Opportunities</vt:lpstr>
      <vt:lpstr>Sex and Gender</vt:lpstr>
      <vt:lpstr>Gender dichotomy along gender-related stereotypes  without taking account of gender</vt:lpstr>
      <vt:lpstr>Assignment of roles/Stereotypes (Diem/Wille 1994)</vt:lpstr>
      <vt:lpstr>“One is not born a woman, but becomes one” (Simone de Beauvoir)</vt:lpstr>
      <vt:lpstr>Gender relations (Becker-Schmidt/Knapp 1995)</vt:lpstr>
      <vt:lpstr>Hegemony/Sexism/Discrimination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Management und Chancengleichheit</dc:title>
  <dc:creator>metz</dc:creator>
  <cp:lastModifiedBy>Veronika Rechberger</cp:lastModifiedBy>
  <cp:revision>22</cp:revision>
  <dcterms:created xsi:type="dcterms:W3CDTF">2016-05-16T13:31:38Z</dcterms:created>
  <dcterms:modified xsi:type="dcterms:W3CDTF">2016-06-30T08:36:20Z</dcterms:modified>
</cp:coreProperties>
</file>