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ghes" initials="H" lastIdx="1" clrIdx="0">
    <p:extLst>
      <p:ext uri="{19B8F6BF-5375-455C-9EA6-DF929625EA0E}">
        <p15:presenceInfo xmlns:p15="http://schemas.microsoft.com/office/powerpoint/2012/main" xmlns="" userId="Hugh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660"/>
  </p:normalViewPr>
  <p:slideViewPr>
    <p:cSldViewPr>
      <p:cViewPr varScale="1">
        <p:scale>
          <a:sx n="106" d="100"/>
          <a:sy n="106" d="100"/>
        </p:scale>
        <p:origin x="-17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6-07T11:53:52.662" idx="1">
    <p:pos x="4522" y="2190"/>
    <p:text>Veronika - the German text seems to be incorrect I think. It should be saying less often for girls as they are only 30% and boys 70%. I have therefore written in English what i think the text should say. Hope this ok</p:text>
    <p:extLst>
      <p:ext uri="{C676402C-5697-4E1C-873F-D02D1690AC5C}">
        <p15:threadingInfo xmlns:p15="http://schemas.microsoft.com/office/powerpoint/2012/main" xmlns=""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en-GB" b="1" dirty="0" smtClean="0"/>
              <a:t>Diversity: from </a:t>
            </a:r>
            <a:r>
              <a:rPr lang="en-GB" b="1" dirty="0" smtClean="0"/>
              <a:t>Stereotype to Discrimination</a:t>
            </a:r>
            <a:r>
              <a:rPr lang="de-AT" dirty="0"/>
              <a:t/>
            </a:r>
            <a:br>
              <a:rPr lang="de-AT" dirty="0"/>
            </a:br>
            <a:r>
              <a:rPr lang="de-AT" dirty="0"/>
              <a:t/>
            </a:r>
            <a:br>
              <a:rPr lang="de-AT" dirty="0"/>
            </a:br>
            <a:endParaRPr lang="de-AT" dirty="0"/>
          </a:p>
        </p:txBody>
      </p:sp>
      <p:sp>
        <p:nvSpPr>
          <p:cNvPr id="3" name="Untertitel 2"/>
          <p:cNvSpPr>
            <a:spLocks noGrp="1"/>
          </p:cNvSpPr>
          <p:nvPr>
            <p:ph type="subTitle" idx="1"/>
          </p:nvPr>
        </p:nvSpPr>
        <p:spPr/>
        <p:txBody>
          <a:bodyPr/>
          <a:lstStyle/>
          <a:p>
            <a:r>
              <a:rPr lang="en-GB" b="1" dirty="0" smtClean="0"/>
              <a:t>The </a:t>
            </a:r>
            <a:r>
              <a:rPr lang="en-GB" b="1" dirty="0" smtClean="0"/>
              <a:t>gender-inequality school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dirty="0"/>
          </a:p>
        </p:txBody>
      </p:sp>
      <p:sp>
        <p:nvSpPr>
          <p:cNvPr id="3" name="Inhaltsplatzhalter 2"/>
          <p:cNvSpPr>
            <a:spLocks noGrp="1"/>
          </p:cNvSpPr>
          <p:nvPr>
            <p:ph type="body" idx="1"/>
          </p:nvPr>
        </p:nvSpPr>
        <p:spPr/>
        <p:txBody>
          <a:bodyPr>
            <a:normAutofit fontScale="85000" lnSpcReduction="20000"/>
          </a:bodyPr>
          <a:lstStyle/>
          <a:p>
            <a:endParaRPr lang="de-AT" dirty="0" smtClean="0"/>
          </a:p>
          <a:p>
            <a:r>
              <a:rPr lang="en-GB" dirty="0" smtClean="0"/>
              <a:t>Academic success</a:t>
            </a:r>
            <a:r>
              <a:rPr lang="de-AT" dirty="0" smtClean="0"/>
              <a:t> </a:t>
            </a:r>
            <a:r>
              <a:rPr lang="en-GB" dirty="0" smtClean="0"/>
              <a:t>is viewed differently by boys and girls due to their own self-perception and estimation of their own capabilities. Students reduce their successes to internal abilities, thus allowing them to build up a stable feeling of self worth.  Girls base their successes on coincidental components and external conditions such as luck, diligence and hard work, whereby these lead to an unreliable self-concept.</a:t>
            </a:r>
            <a:r>
              <a:rPr lang="de-AT"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a:xfrm>
            <a:off x="1115616" y="1988840"/>
            <a:ext cx="6670557" cy="3678022"/>
          </a:xfrm>
        </p:spPr>
        <p:txBody>
          <a:bodyPr>
            <a:normAutofit fontScale="92500" lnSpcReduction="10000"/>
          </a:bodyPr>
          <a:lstStyle/>
          <a:p>
            <a:r>
              <a:rPr lang="en-GB" dirty="0" smtClean="0"/>
              <a:t>Girls are called upon by teachers less often during lessons (30%, boys 70%). If teachers are made aware of this and change their approach, the proportion can change to 40%-60% but then the boys immediately feel massively disadvantaged.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a:xfrm>
            <a:off x="1141999" y="2132856"/>
            <a:ext cx="6670557" cy="3822038"/>
          </a:xfrm>
        </p:spPr>
        <p:txBody>
          <a:bodyPr/>
          <a:lstStyle/>
          <a:p>
            <a:r>
              <a:rPr lang="en-GB" dirty="0" smtClean="0"/>
              <a:t>During the study boys displayed a tendency to question and negate the abilities of both girls and female teachers.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a:xfrm>
            <a:off x="1115616" y="1700808"/>
            <a:ext cx="6670557" cy="3966054"/>
          </a:xfrm>
        </p:spPr>
        <p:txBody>
          <a:bodyPr>
            <a:normAutofit/>
          </a:bodyPr>
          <a:lstStyle/>
          <a:p>
            <a:r>
              <a:rPr lang="en-GB" dirty="0" smtClean="0"/>
              <a:t>Due to the competitive and disruptive behaviour of boys on the one hand and the accommodating and cooperative behaviour of girls on the other hand boys and girls learn differently.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Exercise</a:t>
            </a:r>
            <a:endParaRPr lang="en-GB" dirty="0"/>
          </a:p>
        </p:txBody>
      </p:sp>
      <p:sp>
        <p:nvSpPr>
          <p:cNvPr id="3" name="Inhaltsplatzhalter 2"/>
          <p:cNvSpPr>
            <a:spLocks noGrp="1"/>
          </p:cNvSpPr>
          <p:nvPr>
            <p:ph type="body" idx="1"/>
          </p:nvPr>
        </p:nvSpPr>
        <p:spPr/>
        <p:txBody>
          <a:bodyPr>
            <a:normAutofit/>
          </a:bodyPr>
          <a:lstStyle/>
          <a:p>
            <a:r>
              <a:rPr lang="en-GB" sz="2800" dirty="0" smtClean="0"/>
              <a:t>What consequences do you think “gender-biased” teaching in schools can have for the career-orientation of boys and girls? </a:t>
            </a:r>
            <a:endParaRPr lang="en-GB" sz="2800" dirty="0" smtClean="0"/>
          </a:p>
          <a:p>
            <a:endParaRPr lang="en-GB" sz="2400" dirty="0" smtClean="0"/>
          </a:p>
          <a:p>
            <a:r>
              <a:rPr lang="en-GB" sz="2800" dirty="0" smtClean="0"/>
              <a:t>Can schools contribute to creating gender equality, thus making diversity easier to implement within organisations?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344816" cy="1143000"/>
          </a:xfrm>
        </p:spPr>
        <p:txBody>
          <a:bodyPr>
            <a:normAutofit fontScale="90000"/>
          </a:bodyPr>
          <a:lstStyle/>
          <a:p>
            <a:r>
              <a:rPr lang="en-GB" sz="3200" b="1" dirty="0" smtClean="0"/>
              <a:t>“A girl doesn’t need maths, does she!”</a:t>
            </a:r>
            <a:endParaRPr lang="en-GB" sz="3200" b="1" dirty="0"/>
          </a:p>
        </p:txBody>
      </p:sp>
      <p:sp>
        <p:nvSpPr>
          <p:cNvPr id="3" name="Inhaltsplatzhalter 2"/>
          <p:cNvSpPr>
            <a:spLocks noGrp="1"/>
          </p:cNvSpPr>
          <p:nvPr>
            <p:ph type="body" idx="1"/>
          </p:nvPr>
        </p:nvSpPr>
        <p:spPr>
          <a:xfrm>
            <a:off x="1187624" y="1772816"/>
            <a:ext cx="6670557" cy="4354694"/>
          </a:xfrm>
        </p:spPr>
        <p:txBody>
          <a:bodyPr>
            <a:normAutofit fontScale="92500" lnSpcReduction="10000"/>
          </a:bodyPr>
          <a:lstStyle/>
          <a:p>
            <a:pPr indent="0">
              <a:buNone/>
            </a:pPr>
            <a:r>
              <a:rPr lang="en-GB" dirty="0" smtClean="0"/>
              <a:t>The influence of schools on the interest of girls in technical subjects</a:t>
            </a:r>
          </a:p>
          <a:p>
            <a:pPr indent="0">
              <a:buNone/>
            </a:pPr>
            <a:r>
              <a:rPr lang="en-GB" dirty="0" smtClean="0"/>
              <a:t>… a study by Bettina Jansen-Schulz </a:t>
            </a:r>
          </a:p>
          <a:p>
            <a:pPr indent="0">
              <a:buNone/>
            </a:pPr>
            <a:endParaRPr lang="en-GB" dirty="0" smtClean="0"/>
          </a:p>
          <a:p>
            <a:pPr indent="0">
              <a:buNone/>
            </a:pPr>
            <a:r>
              <a:rPr lang="en-GB" dirty="0" smtClean="0"/>
              <a:t>Teaching staff highlighted the following performance related behaviour of girls and boys in the subjects computer science mathematics: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dirty="0"/>
          </a:p>
        </p:txBody>
      </p:sp>
      <p:sp>
        <p:nvSpPr>
          <p:cNvPr id="3" name="Inhaltsplatzhalter 2"/>
          <p:cNvSpPr>
            <a:spLocks noGrp="1"/>
          </p:cNvSpPr>
          <p:nvPr>
            <p:ph type="body" idx="1"/>
          </p:nvPr>
        </p:nvSpPr>
        <p:spPr>
          <a:xfrm>
            <a:off x="1115616" y="1772816"/>
            <a:ext cx="6670557" cy="3966054"/>
          </a:xfrm>
        </p:spPr>
        <p:txBody>
          <a:bodyPr>
            <a:normAutofit/>
          </a:bodyPr>
          <a:lstStyle/>
          <a:p>
            <a:r>
              <a:rPr lang="en-GB" dirty="0" smtClean="0"/>
              <a:t>Boys dominate during computer science lessons. They take over the computers and relegate girls to being “assistants”, bluff using technical jargon and label girls as “unfeminine” if they show an interest in computers.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a:xfrm>
            <a:off x="1115616" y="1556792"/>
            <a:ext cx="6670557" cy="4354694"/>
          </a:xfrm>
        </p:spPr>
        <p:txBody>
          <a:bodyPr>
            <a:normAutofit fontScale="85000" lnSpcReduction="10000"/>
          </a:bodyPr>
          <a:lstStyle/>
          <a:p>
            <a:r>
              <a:rPr lang="en-GB" dirty="0" smtClean="0"/>
              <a:t>Although the actual performance of girls and boys is the same, their perception of performance is quite different. Girls assess their performance quite realistically, whilst boys overestimate their performance. These differing self-assessments are a result of gender role stereotyping, whereby girls always assume that boys are better in scientific and technical subjects, despite this not actually being the case at all in practice.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a:xfrm>
            <a:off x="1187624" y="1700808"/>
            <a:ext cx="6670557" cy="4110070"/>
          </a:xfrm>
        </p:spPr>
        <p:txBody>
          <a:bodyPr>
            <a:normAutofit fontScale="92500"/>
          </a:bodyPr>
          <a:lstStyle/>
          <a:p>
            <a:r>
              <a:rPr lang="en-GB" dirty="0" smtClean="0"/>
              <a:t>Because girls regard themselves as inferior from the start they are less motivated to perform well in mathematics, science and technical subjects. Their self-confidence reduces and consequently their learning experience is diminished in these subject areas.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p:txBody>
          <a:bodyPr>
            <a:normAutofit/>
          </a:bodyPr>
          <a:lstStyle/>
          <a:p>
            <a:r>
              <a:rPr lang="en-GB" dirty="0" smtClean="0"/>
              <a:t>Both female and male students view boys as being more successful and capable in physics and mathematics, even when the objective overview of exam results does not support this conclusion.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p:txBody>
          <a:bodyPr>
            <a:normAutofit fontScale="92500" lnSpcReduction="10000"/>
          </a:bodyPr>
          <a:lstStyle/>
          <a:p>
            <a:r>
              <a:rPr lang="en-GB" dirty="0" smtClean="0"/>
              <a:t>The content of scientific subjects is not orientated towards the interests of girls in learning about explanations for natural phenomena, but it is rather more focussed on the technical “equipment interest” of boys, whereby this once again benefits boys due to their previous technical knowledge gained in the classroom.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p:txBody>
          <a:bodyPr>
            <a:normAutofit fontScale="92500" lnSpcReduction="20000"/>
          </a:bodyPr>
          <a:lstStyle/>
          <a:p>
            <a:r>
              <a:rPr lang="en-GB" dirty="0" smtClean="0"/>
              <a:t>Girls and boys are treated differently by physics teachers: boys are more likely to be supported and encouraged, also when carrying out practical experiments, whilst girls are “left alone” and are at best only able to assist with experiments. Thus the perceived stereotyped role that boys are more able in mathematics and science becomes reinforced even further.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a:xfrm>
            <a:off x="1141999" y="1600200"/>
            <a:ext cx="6670557" cy="4205064"/>
          </a:xfrm>
        </p:spPr>
        <p:txBody>
          <a:bodyPr>
            <a:normAutofit fontScale="92500" lnSpcReduction="20000"/>
          </a:bodyPr>
          <a:lstStyle/>
          <a:p>
            <a:r>
              <a:rPr lang="en-GB" dirty="0" smtClean="0"/>
              <a:t>The influence of teaching staff on gender-specific behaviour during lessons and on the self-assessment and self-confidence of students, as well as on the associated choice of further studies, field of study and career, is  barely perceived by students and is also considerably underestimated by teaching staff themselves.  </a:t>
            </a:r>
          </a:p>
        </p:txBody>
      </p:sp>
    </p:spTree>
  </p:cSld>
  <p:clrMapOvr>
    <a:masterClrMapping/>
  </p:clrMapOvr>
</p:sld>
</file>

<file path=ppt/theme/theme1.xml><?xml version="1.0" encoding="utf-8"?>
<a:theme xmlns:a="http://schemas.openxmlformats.org/drawingml/2006/main" name="1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610</Words>
  <Application>Microsoft Office PowerPoint</Application>
  <PresentationFormat>Bildschirmpräsentation (4:3)</PresentationFormat>
  <Paragraphs>23</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1_OpenPROF</vt:lpstr>
      <vt:lpstr>Diversity: from Stereotype to Discrimination  </vt:lpstr>
      <vt:lpstr>“A girl doesn’t need maths, does she!”</vt:lpstr>
      <vt:lpstr>Folie 3</vt:lpstr>
      <vt:lpstr>Folie 4</vt:lpstr>
      <vt:lpstr>Folie 5</vt:lpstr>
      <vt:lpstr>Folie 6</vt:lpstr>
      <vt:lpstr>Folie 7</vt:lpstr>
      <vt:lpstr>Folie 8</vt:lpstr>
      <vt:lpstr>Folie 9</vt:lpstr>
      <vt:lpstr>Folie 10</vt:lpstr>
      <vt:lpstr>Folie 11</vt:lpstr>
      <vt:lpstr>Folie 12</vt:lpstr>
      <vt:lpstr>Folie 13</vt:lpstr>
      <vt:lpstr>Exercise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Vom Stereotyp zur Diskriminierung</dc:title>
  <dc:creator>Gabi Metz</dc:creator>
  <cp:lastModifiedBy>Veronika Rechberger</cp:lastModifiedBy>
  <cp:revision>31</cp:revision>
  <dcterms:created xsi:type="dcterms:W3CDTF">2016-06-01T17:07:57Z</dcterms:created>
  <dcterms:modified xsi:type="dcterms:W3CDTF">2016-06-29T11:36:16Z</dcterms:modified>
</cp:coreProperties>
</file>