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mily Hughes" initials="FH" lastIdx="1" clrIdx="0">
    <p:extLst>
      <p:ext uri="{19B8F6BF-5375-455C-9EA6-DF929625EA0E}">
        <p15:presenceInfo xmlns="" xmlns:p15="http://schemas.microsoft.com/office/powerpoint/2012/main" userId="Family Hugh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1141998" y="1201971"/>
            <a:ext cx="6630402" cy="2373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141999" y="3692460"/>
            <a:ext cx="6630400" cy="21023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391075" y="6356362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1141998" y="274637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 rot="5400000">
            <a:off x="2299931" y="442268"/>
            <a:ext cx="4354694" cy="667055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</a:defRPr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</a:defRPr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</a:defRPr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</a:defRPr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 rot="5400000">
            <a:off x="4508673" y="2395364"/>
            <a:ext cx="5851525" cy="16100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 rot="5400000">
            <a:off x="883735" y="532900"/>
            <a:ext cx="5851525" cy="533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</a:defRPr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</a:defRPr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</a:defRPr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</a:defRPr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1141998" y="274637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1141999" y="1600200"/>
            <a:ext cx="6670557" cy="435469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</a:defRPr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</a:defRPr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</a:defRPr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</a:defRPr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174016" y="4406900"/>
            <a:ext cx="6638538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 sz="4000" b="1" cap="none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174016" y="2906713"/>
            <a:ext cx="663854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Clr>
                <a:srgbClr val="888888"/>
              </a:buClr>
              <a:buNone/>
              <a:defRPr sz="2000">
                <a:solidFill>
                  <a:srgbClr val="888888"/>
                </a:solidFill>
              </a:defRPr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None/>
              <a:defRPr sz="1800">
                <a:solidFill>
                  <a:srgbClr val="888888"/>
                </a:solidFill>
              </a:defRPr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None/>
              <a:defRPr sz="1600">
                <a:solidFill>
                  <a:srgbClr val="888888"/>
                </a:solidFill>
              </a:defRPr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1141998" y="274637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1141998" y="1600200"/>
            <a:ext cx="3353801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3164356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1141998" y="274637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None/>
              <a:defRPr sz="2400" b="1"/>
            </a:lvl1pPr>
            <a:lvl2pPr marL="457200" lvl="1" indent="0" rtl="0">
              <a:spcBef>
                <a:spcPts val="0"/>
              </a:spcBef>
              <a:buNone/>
              <a:defRPr sz="2000" b="1"/>
            </a:lvl2pPr>
            <a:lvl3pPr marL="914400" lvl="2" indent="0" rtl="0">
              <a:spcBef>
                <a:spcPts val="0"/>
              </a:spcBef>
              <a:buNone/>
              <a:defRPr sz="1800" b="1"/>
            </a:lvl3pPr>
            <a:lvl4pPr marL="1371600" lvl="3" indent="0" rtl="0">
              <a:spcBef>
                <a:spcPts val="0"/>
              </a:spcBef>
              <a:buNone/>
              <a:defRPr sz="1600" b="1"/>
            </a:lvl4pPr>
            <a:lvl5pPr marL="1828800" lvl="4" indent="0" rtl="0">
              <a:spcBef>
                <a:spcPts val="0"/>
              </a:spcBef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None/>
              <a:defRPr sz="2400" b="1"/>
            </a:lvl1pPr>
            <a:lvl2pPr marL="457200" lvl="1" indent="0" rtl="0">
              <a:spcBef>
                <a:spcPts val="0"/>
              </a:spcBef>
              <a:buNone/>
              <a:defRPr sz="2000" b="1"/>
            </a:lvl2pPr>
            <a:lvl3pPr marL="914400" lvl="2" indent="0" rtl="0">
              <a:spcBef>
                <a:spcPts val="0"/>
              </a:spcBef>
              <a:buNone/>
              <a:defRPr sz="1800" b="1"/>
            </a:lvl3pPr>
            <a:lvl4pPr marL="1371600" lvl="3" indent="0" rtl="0">
              <a:spcBef>
                <a:spcPts val="0"/>
              </a:spcBef>
              <a:buNone/>
              <a:defRPr sz="1600" b="1"/>
            </a:lvl4pPr>
            <a:lvl5pPr marL="1828800" lvl="4" indent="0" rtl="0">
              <a:spcBef>
                <a:spcPts val="0"/>
              </a:spcBef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141998" y="722862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2800"/>
            </a:lvl2pPr>
            <a:lvl3pPr lvl="2" rtl="0">
              <a:spcBef>
                <a:spcPts val="0"/>
              </a:spcBef>
              <a:defRPr sz="24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2000"/>
            </a:lvl6pPr>
            <a:lvl7pPr lvl="6" rtl="0">
              <a:spcBef>
                <a:spcPts val="0"/>
              </a:spcBef>
              <a:defRPr sz="2000"/>
            </a:lvl7pPr>
            <a:lvl8pPr lvl="7" rtl="0">
              <a:spcBef>
                <a:spcPts val="0"/>
              </a:spcBef>
              <a:defRPr sz="2000"/>
            </a:lvl8pPr>
            <a:lvl9pPr lvl="8"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None/>
              <a:defRPr sz="1400"/>
            </a:lvl1pPr>
            <a:lvl2pPr marL="457200" lvl="1" indent="0" rtl="0">
              <a:spcBef>
                <a:spcPts val="0"/>
              </a:spcBef>
              <a:buNone/>
              <a:defRPr sz="1200"/>
            </a:lvl2pPr>
            <a:lvl3pPr marL="914400" lvl="2" indent="0" rtl="0">
              <a:spcBef>
                <a:spcPts val="0"/>
              </a:spcBef>
              <a:buNone/>
              <a:defRPr sz="1000"/>
            </a:lvl3pPr>
            <a:lvl4pPr marL="1371600" lvl="3" indent="0" rtl="0">
              <a:spcBef>
                <a:spcPts val="0"/>
              </a:spcBef>
              <a:buNone/>
              <a:defRPr sz="900"/>
            </a:lvl4pPr>
            <a:lvl5pPr marL="1828800" lvl="4" indent="0" rtl="0">
              <a:spcBef>
                <a:spcPts val="0"/>
              </a:spcBef>
              <a:buNone/>
              <a:defRPr sz="900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900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900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900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1183933" y="4800600"/>
            <a:ext cx="6628623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>
            <a:spLocks noGrp="1"/>
          </p:cNvSpPr>
          <p:nvPr>
            <p:ph type="pic" idx="2"/>
          </p:nvPr>
        </p:nvSpPr>
        <p:spPr>
          <a:xfrm>
            <a:off x="1183933" y="207244"/>
            <a:ext cx="6628623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1183933" y="5367337"/>
            <a:ext cx="6628623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None/>
              <a:defRPr sz="1400"/>
            </a:lvl1pPr>
            <a:lvl2pPr marL="457200" lvl="1" indent="0" rtl="0">
              <a:spcBef>
                <a:spcPts val="0"/>
              </a:spcBef>
              <a:buNone/>
              <a:defRPr sz="1200"/>
            </a:lvl2pPr>
            <a:lvl3pPr marL="914400" lvl="2" indent="0" rtl="0">
              <a:spcBef>
                <a:spcPts val="0"/>
              </a:spcBef>
              <a:buNone/>
              <a:defRPr sz="1000"/>
            </a:lvl3pPr>
            <a:lvl4pPr marL="1371600" lvl="3" indent="0" rtl="0">
              <a:spcBef>
                <a:spcPts val="0"/>
              </a:spcBef>
              <a:buNone/>
              <a:defRPr sz="900"/>
            </a:lvl4pPr>
            <a:lvl5pPr marL="1828800" lvl="4" indent="0" rtl="0">
              <a:spcBef>
                <a:spcPts val="0"/>
              </a:spcBef>
              <a:buNone/>
              <a:defRPr sz="900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900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900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900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9E9E9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/>
          <p:cNvPicPr preferRelativeResize="0"/>
          <p:nvPr/>
        </p:nvPicPr>
        <p:blipFill rotWithShape="1">
          <a:blip r:embed="rId13" cstate="print">
            <a:alphaModFix/>
          </a:blip>
          <a:srcRect/>
          <a:stretch/>
        </p:blipFill>
        <p:spPr>
          <a:xfrm>
            <a:off x="0" y="4736855"/>
            <a:ext cx="9144000" cy="2121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Shape 11"/>
          <p:cNvPicPr preferRelativeResize="0"/>
          <p:nvPr/>
        </p:nvPicPr>
        <p:blipFill rotWithShape="1">
          <a:blip r:embed="rId14" cstate="print">
            <a:alphaModFix/>
          </a:blip>
          <a:srcRect/>
          <a:stretch/>
        </p:blipFill>
        <p:spPr>
          <a:xfrm>
            <a:off x="0" y="0"/>
            <a:ext cx="9144000" cy="586135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1141998" y="274637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1141999" y="1600200"/>
            <a:ext cx="6670557" cy="435469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3124200" y="6500625"/>
            <a:ext cx="184666" cy="3077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400" b="0" i="0" u="none" strike="noStrike" cap="none">
              <a:solidFill>
                <a:srgbClr val="45485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7866248" y="6452575"/>
            <a:ext cx="1100700" cy="246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 b="0" i="0" u="none" strike="noStrike" cap="none">
                <a:solidFill>
                  <a:srgbClr val="3F404A"/>
                </a:solidFill>
                <a:latin typeface="Arial"/>
                <a:ea typeface="Arial"/>
                <a:cs typeface="Arial"/>
                <a:sym typeface="Arial"/>
              </a:rPr>
              <a:t>openprof.eu</a:t>
            </a:r>
          </a:p>
        </p:txBody>
      </p:sp>
      <p:sp>
        <p:nvSpPr>
          <p:cNvPr id="19" name="Shape 19"/>
          <p:cNvSpPr/>
          <p:nvPr/>
        </p:nvSpPr>
        <p:spPr>
          <a:xfrm>
            <a:off x="3498060" y="6459864"/>
            <a:ext cx="2477774" cy="2462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 b="0" i="0" u="none" strike="noStrike" cap="none">
                <a:solidFill>
                  <a:srgbClr val="3F404A"/>
                </a:solidFill>
                <a:latin typeface="Arial"/>
                <a:ea typeface="Arial"/>
                <a:cs typeface="Arial"/>
                <a:sym typeface="Arial"/>
              </a:rPr>
              <a:t>Project No. 2014-1-LT01-KA202-000562</a:t>
            </a:r>
          </a:p>
        </p:txBody>
      </p:sp>
      <p:pic>
        <p:nvPicPr>
          <p:cNvPr id="20" name="Shape 20"/>
          <p:cNvPicPr preferRelativeResize="0"/>
          <p:nvPr/>
        </p:nvPicPr>
        <p:blipFill rotWithShape="1">
          <a:blip r:embed="rId15" cstate="print">
            <a:alphaModFix/>
          </a:blip>
          <a:srcRect/>
          <a:stretch/>
        </p:blipFill>
        <p:spPr>
          <a:xfrm>
            <a:off x="6732240" y="188640"/>
            <a:ext cx="2245734" cy="49434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Shape 21"/>
          <p:cNvPicPr preferRelativeResize="0"/>
          <p:nvPr/>
        </p:nvPicPr>
        <p:blipFill rotWithShape="1">
          <a:blip r:embed="rId16" cstate="print">
            <a:alphaModFix/>
          </a:blip>
          <a:srcRect/>
          <a:stretch/>
        </p:blipFill>
        <p:spPr>
          <a:xfrm>
            <a:off x="0" y="0"/>
            <a:ext cx="1434138" cy="96901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.org/en/universal-declaration-human-right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Diversity Management and Equal Opportunities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>
                    <a:lumMod val="65000"/>
                  </a:schemeClr>
                </a:solidFill>
              </a:rPr>
              <a:t>Exclusion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</a:rPr>
              <a:t>– Integration - Inclusion</a:t>
            </a:r>
            <a:endParaRPr lang="en-GB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400" b="1" dirty="0" smtClean="0"/>
              <a:t>How to manage diversity within social systems</a:t>
            </a:r>
            <a:r>
              <a:rPr lang="en-GB" sz="1800" i="1" dirty="0" smtClean="0"/>
              <a:t/>
            </a:r>
            <a:br>
              <a:rPr lang="en-GB" sz="1800" i="1" dirty="0" smtClean="0"/>
            </a:br>
            <a:r>
              <a:rPr lang="en-GB" sz="1800" i="1" dirty="0" smtClean="0"/>
              <a:t>Source: http://politik.metrogroup.de</a:t>
            </a:r>
            <a:endParaRPr lang="en-GB" sz="1800" i="1" dirty="0"/>
          </a:p>
        </p:txBody>
      </p:sp>
      <p:pic>
        <p:nvPicPr>
          <p:cNvPr id="4" name="Inhaltsplatzhalter 3" descr="Exklusion Integration Inklusion Quelle politik_metrogroup_de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628800"/>
            <a:ext cx="5761038" cy="4484688"/>
          </a:xfrm>
        </p:spPr>
      </p:pic>
      <p:sp>
        <p:nvSpPr>
          <p:cNvPr id="3" name="TextBox 2"/>
          <p:cNvSpPr txBox="1"/>
          <p:nvPr/>
        </p:nvSpPr>
        <p:spPr>
          <a:xfrm>
            <a:off x="2267744" y="263691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(</a:t>
            </a:r>
            <a:r>
              <a:rPr lang="en-GB" dirty="0" smtClean="0"/>
              <a:t>The fine difference)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763688" y="5517232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600" dirty="0" smtClean="0"/>
              <a:t>(</a:t>
            </a:r>
            <a:r>
              <a:rPr lang="de-AT" sz="1600" dirty="0" err="1" smtClean="0"/>
              <a:t>exclusion</a:t>
            </a:r>
            <a:r>
              <a:rPr lang="de-AT" sz="1600" dirty="0" smtClean="0"/>
              <a:t>)</a:t>
            </a:r>
            <a:endParaRPr lang="en-GB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364088" y="5517232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600" dirty="0" smtClean="0"/>
              <a:t>(</a:t>
            </a:r>
            <a:r>
              <a:rPr lang="de-AT" sz="1600" dirty="0" err="1" smtClean="0"/>
              <a:t>inclusion</a:t>
            </a:r>
            <a:r>
              <a:rPr lang="de-AT" sz="1600" dirty="0" smtClean="0"/>
              <a:t>)</a:t>
            </a:r>
            <a:endParaRPr lang="en-GB" sz="1600" dirty="0"/>
          </a:p>
        </p:txBody>
      </p:sp>
      <p:sp>
        <p:nvSpPr>
          <p:cNvPr id="7" name="TextBox 5"/>
          <p:cNvSpPr txBox="1"/>
          <p:nvPr/>
        </p:nvSpPr>
        <p:spPr>
          <a:xfrm>
            <a:off x="3635896" y="5517232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600" dirty="0" smtClean="0"/>
              <a:t>(</a:t>
            </a:r>
            <a:r>
              <a:rPr lang="de-AT" sz="1600" dirty="0" err="1" smtClean="0"/>
              <a:t>integration</a:t>
            </a:r>
            <a:r>
              <a:rPr lang="de-AT" sz="1600" dirty="0" smtClean="0"/>
              <a:t>)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6670558" cy="1143000"/>
          </a:xfrm>
        </p:spPr>
        <p:txBody>
          <a:bodyPr/>
          <a:lstStyle/>
          <a:p>
            <a:r>
              <a:rPr lang="en-GB" sz="4000" dirty="0" smtClean="0"/>
              <a:t>Definitions</a:t>
            </a:r>
            <a:endParaRPr lang="en-GB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>
          <a:xfrm>
            <a:off x="1115616" y="1700808"/>
            <a:ext cx="6670557" cy="4354694"/>
          </a:xfrm>
        </p:spPr>
        <p:txBody>
          <a:bodyPr>
            <a:normAutofit fontScale="55000" lnSpcReduction="20000"/>
          </a:bodyPr>
          <a:lstStyle/>
          <a:p>
            <a:r>
              <a:rPr lang="en-GB" b="1" dirty="0" smtClean="0"/>
              <a:t>Exclusion</a:t>
            </a:r>
            <a:r>
              <a:rPr lang="en-GB" dirty="0" smtClean="0"/>
              <a:t>: shutting out people who are not members of one’s own group, erecting barriers</a:t>
            </a:r>
          </a:p>
          <a:p>
            <a:pPr>
              <a:buFont typeface="Wingdings" pitchFamily="2" charset="2"/>
              <a:buChar char="Ø"/>
            </a:pPr>
            <a:r>
              <a:rPr lang="en-GB" u="sng" dirty="0" smtClean="0"/>
              <a:t>Example</a:t>
            </a:r>
            <a:r>
              <a:rPr lang="en-GB" dirty="0" smtClean="0"/>
              <a:t> “American suburb”: perimeter fence, controlled access, entry only for members of certain social groups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r>
              <a:rPr lang="en-GB" b="1" dirty="0" smtClean="0"/>
              <a:t>Integration</a:t>
            </a:r>
            <a:r>
              <a:rPr lang="en-GB" dirty="0" smtClean="0"/>
              <a:t>: the impermeable admittance of people who are not members of one’s own social group</a:t>
            </a:r>
          </a:p>
          <a:p>
            <a:pPr>
              <a:buFont typeface="Wingdings" pitchFamily="2" charset="2"/>
              <a:buChar char="Ø"/>
            </a:pPr>
            <a:r>
              <a:rPr lang="en-GB" u="sng" dirty="0" smtClean="0"/>
              <a:t>Example</a:t>
            </a:r>
            <a:r>
              <a:rPr lang="en-GB" dirty="0" smtClean="0"/>
              <a:t> “ghettos”: development of residential areas for people belonging to other groups, such as “Chinatown” and “Harlem” in New York City.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b="1" dirty="0" smtClean="0"/>
              <a:t>Inclusion</a:t>
            </a:r>
            <a:r>
              <a:rPr lang="en-GB" dirty="0" smtClean="0"/>
              <a:t>: mixing together all different groups</a:t>
            </a:r>
          </a:p>
          <a:p>
            <a:pPr>
              <a:buFont typeface="Wingdings" pitchFamily="2" charset="2"/>
              <a:buChar char="Ø"/>
            </a:pPr>
            <a:r>
              <a:rPr lang="en-GB" u="sng" dirty="0" smtClean="0"/>
              <a:t>Example</a:t>
            </a:r>
            <a:r>
              <a:rPr lang="en-GB" dirty="0" smtClean="0"/>
              <a:t> “inclusive schools”: no separate classes or lessons for children with special needs</a:t>
            </a:r>
          </a:p>
          <a:p>
            <a:pPr>
              <a:buNone/>
            </a:pPr>
            <a:endParaRPr lang="de-A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6670558" cy="1143000"/>
          </a:xfrm>
        </p:spPr>
        <p:txBody>
          <a:bodyPr/>
          <a:lstStyle/>
          <a:p>
            <a:r>
              <a:rPr lang="en-GB" dirty="0" smtClean="0"/>
              <a:t>Difficulties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>
          <a:xfrm>
            <a:off x="1115616" y="1988840"/>
            <a:ext cx="6670557" cy="4354694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Disregarding general human rights</a:t>
            </a:r>
          </a:p>
          <a:p>
            <a:r>
              <a:rPr lang="en-GB" dirty="0" smtClean="0"/>
              <a:t>Hierarchical structures within social systems</a:t>
            </a:r>
          </a:p>
          <a:p>
            <a:r>
              <a:rPr lang="en-GB" dirty="0" smtClean="0"/>
              <a:t>Maintenance/creation of power structures</a:t>
            </a:r>
          </a:p>
          <a:p>
            <a:endParaRPr lang="en-GB" dirty="0" smtClean="0"/>
          </a:p>
          <a:p>
            <a:r>
              <a:rPr lang="en-GB" b="1" u="sng" dirty="0" smtClean="0"/>
              <a:t>Exercise</a:t>
            </a:r>
            <a:r>
              <a:rPr lang="en-GB" dirty="0" smtClean="0"/>
              <a:t>: discuss exclusion, integration </a:t>
            </a:r>
            <a:r>
              <a:rPr lang="en-GB" dirty="0"/>
              <a:t>a</a:t>
            </a:r>
            <a:r>
              <a:rPr lang="en-GB" dirty="0" smtClean="0"/>
              <a:t>nd inclusion within the context of the provisions of the universal declaration of human rights:</a:t>
            </a:r>
          </a:p>
          <a:p>
            <a:pPr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>
                <a:hlinkClick r:id="rId2"/>
              </a:rPr>
              <a:t>www.un.org/en/universal-declaration-human-rights/</a:t>
            </a:r>
            <a:r>
              <a:rPr lang="en-GB" dirty="0" smtClean="0"/>
              <a:t>   </a:t>
            </a:r>
            <a:br>
              <a:rPr lang="en-GB" dirty="0" smtClean="0"/>
            </a:br>
            <a:endParaRPr lang="en-GB" dirty="0" smtClean="0"/>
          </a:p>
          <a:p>
            <a:endParaRPr lang="de-AT" dirty="0" smtClean="0"/>
          </a:p>
          <a:p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penPROF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172</Words>
  <Application>Microsoft Office PowerPoint</Application>
  <PresentationFormat>Bildschirmpräsentation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2_OpenPROF</vt:lpstr>
      <vt:lpstr>Diversity Management and Equal Opportunities</vt:lpstr>
      <vt:lpstr>How to manage diversity within social systems Source: http://politik.metrogroup.de</vt:lpstr>
      <vt:lpstr>Definitions</vt:lpstr>
      <vt:lpstr>Difficulties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Diversity Management und Chancengleichheit</dc:title>
  <dc:creator>Gabi Metz</dc:creator>
  <cp:lastModifiedBy>Veronika Rechberger</cp:lastModifiedBy>
  <cp:revision>19</cp:revision>
  <dcterms:created xsi:type="dcterms:W3CDTF">2016-06-02T06:45:25Z</dcterms:created>
  <dcterms:modified xsi:type="dcterms:W3CDTF">2016-06-30T08:15:57Z</dcterms:modified>
</cp:coreProperties>
</file>