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0.gif"/><Relationship Id="rId2" Type="http://schemas.openxmlformats.org/officeDocument/2006/relationships/image" Target="../media/image01.gif"/><Relationship Id="rId3" Type="http://schemas.openxmlformats.org/officeDocument/2006/relationships/image" Target="../media/image03.png"/><Relationship Id="rId4" Type="http://schemas.openxmlformats.org/officeDocument/2006/relationships/image" Target="../media/image02.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docs.google.com/document/d/1VSuqs8PtxllJkM1UidQZUX9Pmg7-SJVrn9B1qSn5WGE/edit" TargetMode="External"/><Relationship Id="rId4" Type="http://schemas.openxmlformats.org/officeDocument/2006/relationships/hyperlink" Target="https://docs.google.com/document/d/16r9q1jyB_8Tf4qFh8R-fRvlR0jZrtSCvVIWMFpQmgHk/edit" TargetMode="External"/><Relationship Id="rId5" Type="http://schemas.openxmlformats.org/officeDocument/2006/relationships/hyperlink" Target="https://docs.google.com/spreadsheets/d/1CKGp0QyBaI8iTmXMuHCZmK7erpkSSqKRv2VZSfJOY6k/edit#gid=66888362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6" y="1554008"/>
            <a:ext cx="6885470"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n-US" sz="3959" u="none" cap="none" strike="noStrike">
                <a:solidFill>
                  <a:schemeClr val="dk1"/>
                </a:solidFill>
                <a:latin typeface="Arial"/>
                <a:ea typeface="Arial"/>
                <a:cs typeface="Arial"/>
                <a:sym typeface="Arial"/>
              </a:rPr>
              <a:t> </a:t>
            </a:r>
            <a:r>
              <a:rPr lang="en-US" sz="3959"/>
              <a:t>NÓMINA</a:t>
            </a:r>
          </a:p>
          <a:p>
            <a:pPr indent="0" lvl="0" marL="0" marR="0" rtl="0" algn="ctr">
              <a:spcBef>
                <a:spcPts val="0"/>
              </a:spcBef>
              <a:buClr>
                <a:schemeClr val="dk1"/>
              </a:buClr>
              <a:buSzPct val="25000"/>
              <a:buFont typeface="Arial"/>
              <a:buNone/>
            </a:pPr>
            <a:r>
              <a:rPr lang="en-US" sz="3959"/>
              <a:t>Cómo motivar a los alumnos, hacerles propietarios de su proyecto </a:t>
            </a:r>
            <a:br>
              <a:rPr b="0" i="0" lang="en-US" sz="3959" u="none" cap="none" strike="noStrike">
                <a:solidFill>
                  <a:schemeClr val="dk1"/>
                </a:solidFill>
                <a:latin typeface="Arial"/>
                <a:ea typeface="Arial"/>
                <a:cs typeface="Arial"/>
                <a:sym typeface="Arial"/>
              </a:rPr>
            </a:br>
            <a:r>
              <a:rPr b="0" i="0" lang="en-US" sz="3959" u="none" cap="none" strike="noStrike">
                <a:solidFill>
                  <a:schemeClr val="dk1"/>
                </a:solidFill>
                <a:latin typeface="Arial"/>
                <a:ea typeface="Arial"/>
                <a:cs typeface="Arial"/>
                <a:sym typeface="Arial"/>
              </a:rPr>
              <a:t> </a:t>
            </a:r>
          </a:p>
        </p:txBody>
      </p:sp>
      <p:sp>
        <p:nvSpPr>
          <p:cNvPr id="92" name="Shape 92"/>
          <p:cNvSpPr txBox="1"/>
          <p:nvPr>
            <p:ph idx="1" type="subTitle"/>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Justifica</a:t>
            </a:r>
            <a:r>
              <a:rPr lang="en-US" sz="3200"/>
              <a:t>c</a:t>
            </a:r>
            <a:r>
              <a:rPr b="0" i="0" lang="en-US" sz="3200" u="none" cap="none" strike="noStrike">
                <a:solidFill>
                  <a:schemeClr val="dk1"/>
                </a:solidFill>
                <a:latin typeface="Arial"/>
                <a:ea typeface="Arial"/>
                <a:cs typeface="Arial"/>
                <a:sym typeface="Arial"/>
              </a:rPr>
              <a:t>i</a:t>
            </a:r>
            <a:r>
              <a:rPr lang="en-US" sz="3200"/>
              <a:t>ó</a:t>
            </a:r>
            <a:r>
              <a:rPr b="0" i="0" lang="en-US" sz="3200" u="none" cap="none" strike="noStrike">
                <a:solidFill>
                  <a:schemeClr val="dk1"/>
                </a:solidFill>
                <a:latin typeface="Arial"/>
                <a:ea typeface="Arial"/>
                <a:cs typeface="Arial"/>
                <a:sym typeface="Arial"/>
              </a:rPr>
              <a:t>n </a:t>
            </a:r>
            <a:br>
              <a:rPr b="0" i="0" lang="en-U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n-US" sz="2800"/>
              <a:t>Es una competencia informal</a:t>
            </a:r>
          </a:p>
          <a:p>
            <a:pPr indent="0" lvl="0" marL="0" marR="0" rtl="0" algn="l">
              <a:spcBef>
                <a:spcPts val="0"/>
              </a:spcBef>
              <a:buClr>
                <a:srgbClr val="888888"/>
              </a:buClr>
              <a:buSzPct val="100000"/>
              <a:buFont typeface="Arial"/>
              <a:buChar char="•"/>
            </a:pPr>
            <a:r>
              <a:rPr lang="en-US" sz="2800"/>
              <a:t>Advierte de la importancia de una actitud adecuada en los buenos hábitos de trabajo</a:t>
            </a:r>
          </a:p>
          <a:p>
            <a:pPr indent="0" lvl="0" marL="0" marR="0" rtl="0" algn="l">
              <a:spcBef>
                <a:spcPts val="560"/>
              </a:spcBef>
              <a:buClr>
                <a:srgbClr val="888888"/>
              </a:buClr>
              <a:buSzPct val="100000"/>
              <a:buFont typeface="Arial"/>
              <a:buChar char="•"/>
            </a:pPr>
            <a:r>
              <a:rPr lang="en-US" sz="2800"/>
              <a:t>Fomentando conseguir resultados a corto plazo</a:t>
            </a:r>
          </a:p>
          <a:p>
            <a:pPr indent="0" lvl="0" marL="0" marR="0" rtl="0" algn="l">
              <a:spcBef>
                <a:spcPts val="560"/>
              </a:spcBef>
              <a:buClr>
                <a:srgbClr val="888888"/>
              </a:buClr>
              <a:buSzPct val="100000"/>
              <a:buFont typeface="Arial"/>
              <a:buChar char="•"/>
            </a:pPr>
            <a:r>
              <a:rPr lang="en-US" sz="2800"/>
              <a:t>Permite la autoevaluación</a:t>
            </a:r>
          </a:p>
          <a:p>
            <a:pPr indent="0" lvl="0" marL="0" marR="0" rtl="0" algn="l">
              <a:spcBef>
                <a:spcPts val="560"/>
              </a:spcBef>
              <a:buClr>
                <a:srgbClr val="888888"/>
              </a:buClr>
              <a:buSzPct val="100000"/>
              <a:buFont typeface="Arial"/>
              <a:buChar char="•"/>
            </a:pPr>
            <a:r>
              <a:rPr lang="en-US" sz="2800"/>
              <a:t>Permite la auto corrección</a:t>
            </a:r>
          </a:p>
          <a:p>
            <a:pPr indent="0" lvl="0" marL="0" marR="0" rtl="0" algn="l">
              <a:spcBef>
                <a:spcPts val="560"/>
              </a:spcBef>
              <a:buClr>
                <a:srgbClr val="888888"/>
              </a:buClr>
              <a:buSzPct val="100000"/>
              <a:buFont typeface="Arial"/>
              <a:buChar char="•"/>
            </a:pPr>
            <a:r>
              <a:rPr lang="en-US" sz="2800"/>
              <a:t>Favorece el tutelage individual con los alumnos</a:t>
            </a:r>
          </a:p>
          <a:p>
            <a:pPr lvl="0" marR="0" rtl="0" algn="l">
              <a:spcBef>
                <a:spcPts val="560"/>
              </a:spcBef>
              <a:buNone/>
            </a:pPr>
            <a:r>
              <a:t/>
            </a:r>
            <a:endParaRP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n-US" sz="3200"/>
              <a:t>Objetivos</a:t>
            </a:r>
            <a:br>
              <a:rPr b="0" i="0" lang="en-U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2156058"/>
            <a:ext cx="6630400"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n-US" sz="2800"/>
              <a:t>Hacer que los estudiantes identifiquen sus puntos fuertes y áreas de mejora en cuanto a actitudes y hábitos laborales</a:t>
            </a:r>
          </a:p>
          <a:p>
            <a:pPr lvl="0" marR="0" rtl="0" algn="l">
              <a:spcBef>
                <a:spcPts val="0"/>
              </a:spcBef>
              <a:buNone/>
            </a:pPr>
            <a:r>
              <a:t/>
            </a:r>
            <a:endParaRPr sz="2800"/>
          </a:p>
          <a:p>
            <a:pPr indent="0" lvl="0" marL="0" marR="0" rtl="0" algn="l">
              <a:spcBef>
                <a:spcPts val="0"/>
              </a:spcBef>
              <a:buClr>
                <a:srgbClr val="888888"/>
              </a:buClr>
              <a:buSzPct val="100000"/>
              <a:buFont typeface="Arial"/>
              <a:buChar char="•"/>
            </a:pPr>
            <a:r>
              <a:rPr lang="en-US" sz="2800"/>
              <a:t>Hacer que los estudiantes sugieran estrategias de mejora relacionadas con los hábitos y actitudes en el trabajo</a:t>
            </a:r>
          </a:p>
          <a:p>
            <a:pPr lvl="0" marR="0" rtl="0" algn="l">
              <a:spcBef>
                <a:spcPts val="560"/>
              </a:spcBef>
              <a:buNone/>
            </a:pPr>
            <a:r>
              <a:rPr b="0" i="0" lang="en-US" sz="2800" u="none" cap="none" strike="noStrike">
                <a:solidFill>
                  <a:srgbClr val="888888"/>
                </a:solidFill>
                <a:latin typeface="Arial"/>
                <a:ea typeface="Arial"/>
                <a:cs typeface="Arial"/>
                <a:sym typeface="Arial"/>
              </a:rPr>
              <a:t> </a:t>
            </a: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(1/2)</a:t>
            </a:r>
            <a:br>
              <a:rPr b="0" i="0" lang="en-U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n-US" sz="2200"/>
              <a:t>El profesor diariamente rellena el</a:t>
            </a:r>
            <a:r>
              <a:rPr b="1" i="1" lang="en-US" sz="2200" u="sng" cap="none" strike="noStrike">
                <a:solidFill>
                  <a:schemeClr val="hlink"/>
                </a:solidFill>
                <a:latin typeface="Arial"/>
                <a:ea typeface="Arial"/>
                <a:cs typeface="Arial"/>
                <a:sym typeface="Arial"/>
                <a:hlinkClick r:id="rId3"/>
              </a:rPr>
              <a:t>attitude record</a:t>
            </a:r>
            <a:r>
              <a:rPr b="1" i="1" lang="en-US" sz="2200" u="none" cap="none" strike="noStrike">
                <a:solidFill>
                  <a:srgbClr val="888888"/>
                </a:solidFill>
                <a:latin typeface="Arial"/>
                <a:ea typeface="Arial"/>
                <a:cs typeface="Arial"/>
                <a:sym typeface="Arial"/>
              </a:rPr>
              <a:t> </a:t>
            </a:r>
            <a:r>
              <a:rPr lang="en-US" sz="2200"/>
              <a:t>marcando</a:t>
            </a:r>
            <a:r>
              <a:rPr b="1" i="1" lang="en-US" sz="2200" u="none" cap="none" strike="noStrike">
                <a:solidFill>
                  <a:srgbClr val="888888"/>
                </a:solidFill>
                <a:latin typeface="Arial"/>
                <a:ea typeface="Arial"/>
                <a:cs typeface="Arial"/>
                <a:sym typeface="Arial"/>
              </a:rPr>
              <a:t> </a:t>
            </a:r>
            <a:r>
              <a:rPr lang="en-US" sz="2200"/>
              <a:t>los diferentes aspectos de los estudiantes</a:t>
            </a:r>
          </a:p>
          <a:p>
            <a:pPr indent="0" lvl="0" marL="0" marR="0" rtl="0" algn="just">
              <a:spcBef>
                <a:spcPts val="0"/>
              </a:spcBef>
              <a:buClr>
                <a:srgbClr val="888888"/>
              </a:buClr>
              <a:buSzPct val="100000"/>
              <a:buFont typeface="Arial"/>
              <a:buChar char="•"/>
            </a:pPr>
            <a:r>
              <a:rPr lang="en-US" sz="2200"/>
              <a:t>Los estudiantes semanalmente rellenan las nóminas (</a:t>
            </a:r>
            <a:r>
              <a:rPr b="1" i="1" lang="en-US" sz="2200" u="sng">
                <a:solidFill>
                  <a:schemeClr val="hlink"/>
                </a:solidFill>
                <a:hlinkClick r:id="rId4"/>
              </a:rPr>
              <a:t>payrolls</a:t>
            </a:r>
            <a:r>
              <a:rPr lang="en-US" sz="2200"/>
              <a:t>) autoevaluandose en los diferentes items.</a:t>
            </a:r>
          </a:p>
          <a:p>
            <a:pPr indent="0" lvl="0" marL="0" marR="0" rtl="0" algn="just">
              <a:spcBef>
                <a:spcPts val="440"/>
              </a:spcBef>
              <a:buClr>
                <a:srgbClr val="888888"/>
              </a:buClr>
              <a:buSzPct val="100000"/>
              <a:buFont typeface="Arial"/>
              <a:buChar char="•"/>
            </a:pPr>
            <a:r>
              <a:rPr lang="en-US" sz="2200"/>
              <a:t>El profesor compara semanalmente los datos de la autoevaluación de los estudiantes con los datos que ha obtenido en el “Payroll record” y acuerda con los estudiantes la evaluación final. </a:t>
            </a:r>
          </a:p>
          <a:p>
            <a:pPr indent="0" lvl="0" marL="0" marR="0" rtl="0" algn="just">
              <a:spcBef>
                <a:spcPts val="440"/>
              </a:spcBef>
              <a:buClr>
                <a:srgbClr val="888888"/>
              </a:buClr>
              <a:buSzPct val="100000"/>
              <a:buFont typeface="Arial"/>
              <a:buChar char="•"/>
            </a:pPr>
            <a:r>
              <a:rPr lang="en-US" sz="2200"/>
              <a:t>El profesor traslada los datos obtenidos a la parrilla </a:t>
            </a:r>
            <a:r>
              <a:rPr b="0" i="0" lang="en-US" sz="2200" u="none" cap="none" strike="noStrike">
                <a:solidFill>
                  <a:srgbClr val="888888"/>
                </a:solidFill>
                <a:latin typeface="Arial"/>
                <a:ea typeface="Arial"/>
                <a:cs typeface="Arial"/>
                <a:sym typeface="Arial"/>
              </a:rPr>
              <a:t>“</a:t>
            </a:r>
            <a:r>
              <a:rPr b="1" i="1" lang="en-US" sz="2200" u="sng" cap="none" strike="noStrike">
                <a:solidFill>
                  <a:schemeClr val="hlink"/>
                </a:solidFill>
                <a:latin typeface="Arial"/>
                <a:ea typeface="Arial"/>
                <a:cs typeface="Arial"/>
                <a:sym typeface="Arial"/>
                <a:hlinkClick r:id="rId5"/>
              </a:rPr>
              <a:t>Payroll_quarter</a:t>
            </a:r>
            <a:r>
              <a:rPr b="0" i="0" lang="en-US" sz="2200" u="none" cap="none" strike="noStrike">
                <a:solidFill>
                  <a:srgbClr val="888888"/>
                </a:solidFill>
                <a:latin typeface="Arial"/>
                <a:ea typeface="Arial"/>
                <a:cs typeface="Arial"/>
                <a:sym typeface="Arial"/>
              </a:rPr>
              <a:t>” </a:t>
            </a:r>
            <a:r>
              <a:rPr lang="en-US" sz="2200"/>
              <a:t>semanalmente</a:t>
            </a:r>
            <a:r>
              <a:rPr b="0" i="0" lang="en-US" sz="2200" u="none" cap="none" strike="noStrike">
                <a:solidFill>
                  <a:srgbClr val="888888"/>
                </a:solidFill>
                <a:latin typeface="Arial"/>
                <a:ea typeface="Arial"/>
                <a:cs typeface="Arial"/>
                <a:sym typeface="Arial"/>
              </a:rPr>
              <a:t>. Cada trimimestre se c</a:t>
            </a:r>
            <a:r>
              <a:rPr lang="en-US" sz="2200"/>
              <a:t>hequea la cantidad total de la nómina.</a:t>
            </a: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(2/2)</a:t>
            </a:r>
            <a:br>
              <a:rPr b="0" i="0" lang="en-US" sz="3200" u="none" cap="none" strike="noStrike">
                <a:solidFill>
                  <a:schemeClr val="dk1"/>
                </a:solidFill>
                <a:latin typeface="Arial"/>
                <a:ea typeface="Arial"/>
                <a:cs typeface="Arial"/>
                <a:sym typeface="Arial"/>
              </a:rPr>
            </a:br>
          </a:p>
        </p:txBody>
      </p:sp>
      <p:sp>
        <p:nvSpPr>
          <p:cNvPr id="120" name="Shape 120"/>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n-US" sz="2400"/>
              <a:t>En el caso de que haya diferencias significativas él/ella convoca una reunión con el alumno para ver la razón de las diferencias en el criterio de evaluacón.</a:t>
            </a:r>
          </a:p>
          <a:p>
            <a:pPr indent="0" lvl="0" marL="0" marR="0" rtl="0" algn="just">
              <a:spcBef>
                <a:spcPts val="480"/>
              </a:spcBef>
              <a:buClr>
                <a:srgbClr val="888888"/>
              </a:buClr>
              <a:buSzPct val="100000"/>
              <a:buFont typeface="Arial"/>
              <a:buChar char="•"/>
            </a:pPr>
            <a:r>
              <a:rPr lang="en-US" sz="2400"/>
              <a:t>Se acuerdan las estrategias de mejora (profesor-alumno) relacionadas con las actitudes y hábitos de trabajo, motivando al alumno para que aumente su nómina.</a:t>
            </a:r>
          </a:p>
          <a:p>
            <a:pPr indent="0" lvl="0" marL="0" marR="0" rtl="0" algn="just">
              <a:spcBef>
                <a:spcPts val="480"/>
              </a:spcBef>
              <a:buClr>
                <a:srgbClr val="888888"/>
              </a:buClr>
              <a:buSzPct val="100000"/>
              <a:buFont typeface="Arial"/>
              <a:buChar char="•"/>
            </a:pPr>
            <a:r>
              <a:rPr lang="en-US" sz="2400"/>
              <a:t>La “nómina trimestral” se utilizará en las reuniones semanales para determinar la estrategia a seguir con los alumnos o con un trabajo de tutelaje individual.</a:t>
            </a:r>
          </a:p>
          <a:p>
            <a:pPr lvl="0" marR="0" rtl="0" algn="just">
              <a:spcBef>
                <a:spcPts val="480"/>
              </a:spcBef>
              <a:buNone/>
            </a:pPr>
            <a:r>
              <a:t/>
            </a:r>
            <a:endParaRPr b="0" i="0" sz="2400" u="none" cap="none" strike="noStrike">
              <a:solidFill>
                <a:srgbClr val="888888"/>
              </a:solidFill>
              <a:latin typeface="Arial"/>
              <a:ea typeface="Arial"/>
              <a:cs typeface="Arial"/>
              <a:sym typeface="Arial"/>
            </a:endParaRPr>
          </a:p>
        </p:txBody>
      </p:sp>
      <p:sp>
        <p:nvSpPr>
          <p:cNvPr id="121" name="Shape 12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n-US" sz="2960" u="none" cap="none" strike="noStrike">
                <a:solidFill>
                  <a:srgbClr val="888888"/>
                </a:solidFill>
                <a:latin typeface="Arial"/>
                <a:ea typeface="Arial"/>
                <a:cs typeface="Arial"/>
                <a:sym typeface="Arial"/>
              </a:rPr>
              <a:t>Produced by Fondo Formacion Euskadi in the framework of Erasmus+ project</a:t>
            </a:r>
            <a:br>
              <a:rPr b="0" i="0" lang="en-US" sz="2960" u="none" cap="none" strike="noStrike">
                <a:solidFill>
                  <a:srgbClr val="888888"/>
                </a:solidFill>
                <a:latin typeface="Arial"/>
                <a:ea typeface="Arial"/>
                <a:cs typeface="Arial"/>
                <a:sym typeface="Arial"/>
              </a:rPr>
            </a:br>
            <a:r>
              <a:rPr b="0" i="0" lang="en-US" sz="2960" u="none" cap="none" strike="noStrike">
                <a:solidFill>
                  <a:srgbClr val="888888"/>
                </a:solidFill>
                <a:latin typeface="Arial"/>
                <a:ea typeface="Arial"/>
                <a:cs typeface="Arial"/>
                <a:sym typeface="Arial"/>
              </a:rPr>
              <a:t>“Open Professional Collaboration for Innovation”</a:t>
            </a:r>
          </a:p>
        </p:txBody>
      </p:sp>
      <p:sp>
        <p:nvSpPr>
          <p:cNvPr id="127" name="Shape 127"/>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Contributors: Marta Palacio</a:t>
            </a:r>
          </a:p>
        </p:txBody>
      </p:sp>
      <p:sp>
        <p:nvSpPr>
          <p:cNvPr id="128" name="Shape 128"/>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n-U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